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месяцев 2019 года</a:t>
            </a:r>
            <a:endParaRPr lang="ru-RU" dirty="0"/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54,8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0.54800000000000004</c:v>
                </c:pt>
                <c:pt idx="1">
                  <c:v>4.4999999999999998E-2</c:v>
                </c:pt>
                <c:pt idx="2">
                  <c:v>0.40699999999999997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месяцев 2018 года</a:t>
            </a:r>
            <a:endParaRPr lang="ru-RU" dirty="0"/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9 месяцев 2018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0.65200000000000002</c:v>
                </c:pt>
                <c:pt idx="1">
                  <c:v>5.5E-2</c:v>
                </c:pt>
                <c:pt idx="2">
                  <c:v>0.29299999999999998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месяцев 2019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50716976866118E-2"/>
                  <c:y val="-0.153757844569976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                    (14 782,7 тыс. руб)</c:v>
                </c:pt>
                <c:pt idx="1">
                  <c:v>Налог на прибыль  (174,9  тыс. руб.)</c:v>
                </c:pt>
                <c:pt idx="2">
                  <c:v>НДС                                             (4 447,2 тыс. руб.)</c:v>
                </c:pt>
                <c:pt idx="3">
                  <c:v>Земельный налог                (1 601,0 тыс. руб.)</c:v>
                </c:pt>
                <c:pt idx="4">
                  <c:v>Налог на недвижимость              (5 299,9  тыс. руб.)</c:v>
                </c:pt>
                <c:pt idx="5">
                  <c:v>Другие налоги от выручки  (2 214,0 тыс. руб.)</c:v>
                </c:pt>
                <c:pt idx="6">
                  <c:v>Прочие налоговые доходы (282,1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0.51300000000000001</c:v>
                </c:pt>
                <c:pt idx="1">
                  <c:v>6.0000000000000001E-3</c:v>
                </c:pt>
                <c:pt idx="2">
                  <c:v>0.154</c:v>
                </c:pt>
                <c:pt idx="3">
                  <c:v>5.6000000000000001E-2</c:v>
                </c:pt>
                <c:pt idx="4">
                  <c:v>0.184</c:v>
                </c:pt>
                <c:pt idx="5">
                  <c:v>7.6999999999999999E-2</c:v>
                </c:pt>
                <c:pt idx="6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Компенсации расходов государства                                        (1 088,9 тыс. руб.)</c:v>
                </c:pt>
                <c:pt idx="1">
                  <c:v>Дивиденды по акциям и доходы от других форм участия в капитале                  (25,4 тыс. руб.)</c:v>
                </c:pt>
                <c:pt idx="2">
                  <c:v>Доходы от приватизации (продажи) жилых помещений  (414,9 тыс. руб.)</c:v>
                </c:pt>
                <c:pt idx="3">
                  <c:v>Штрафы (167,3 тыс. руб.)</c:v>
                </c:pt>
                <c:pt idx="4">
                  <c:v>Доходы от сдачи в аренду земельных участков и иного имущества (241,1 тыс. руб.)</c:v>
                </c:pt>
                <c:pt idx="5">
                  <c:v>Возврат средств,полученных и не использованных организациями в прошлом году (123,7 тыс. руб.)</c:v>
                </c:pt>
                <c:pt idx="6">
                  <c:v>Прочие неналоговые доходы (301,2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0.46100000000000002</c:v>
                </c:pt>
                <c:pt idx="1">
                  <c:v>1.0999999999999999E-2</c:v>
                </c:pt>
                <c:pt idx="2">
                  <c:v>0.17599999999999999</c:v>
                </c:pt>
                <c:pt idx="3">
                  <c:v>7.0999999999999994E-2</c:v>
                </c:pt>
                <c:pt idx="4">
                  <c:v>0.10199999999999999</c:v>
                </c:pt>
                <c:pt idx="5">
                  <c:v>5.1999999999999998E-2</c:v>
                </c:pt>
                <c:pt idx="6">
                  <c:v>0.127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35946005999342E-3"/>
          <c:y val="6.826049008253268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184646150427197E-3"/>
                  <c:y val="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25137947635448E-2"/>
                  <c:y val="-5.315257969814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57952820057031E-2"/>
                  <c:y val="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15905640114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(3 861,1 тыс. руб.)</c:v>
                </c:pt>
                <c:pt idx="1">
                  <c:v>Национальная оборона (2,5 тыс. руб.)</c:v>
                </c:pt>
                <c:pt idx="2">
                  <c:v>Судебная власть, правоохранительная деятельность и обеспечение безопасности                        (138,3 тыс. руб.)</c:v>
                </c:pt>
                <c:pt idx="3">
                  <c:v>Национальная экономика (902,2 тыс. руб.)</c:v>
                </c:pt>
                <c:pt idx="4">
                  <c:v>Охрана окружающей среды (20,4 тыс. руб.)</c:v>
                </c:pt>
                <c:pt idx="5">
                  <c:v>Жилищно-коммунальные услуги и жилищное строительство (6 724,1 тыс. руб.)</c:v>
                </c:pt>
                <c:pt idx="6">
                  <c:v>Здравоохранение (18 243,1 тыс. руб.)</c:v>
                </c:pt>
                <c:pt idx="7">
                  <c:v>Физическия культура, спорт, культура и средства массовой информации (3 045,8 тыс. руб.)</c:v>
                </c:pt>
                <c:pt idx="8">
                  <c:v>Образование (21 393,4 тыс. руб.)</c:v>
                </c:pt>
                <c:pt idx="9">
                  <c:v>Социальная политика (1 803,9 тыс. руб.)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%">
                  <c:v>6.9000000000000006E-2</c:v>
                </c:pt>
                <c:pt idx="2" formatCode="0.0%">
                  <c:v>3.0000000000000001E-3</c:v>
                </c:pt>
                <c:pt idx="3" formatCode="0.0%">
                  <c:v>1.6E-2</c:v>
                </c:pt>
                <c:pt idx="5" formatCode="0.0%">
                  <c:v>0.12</c:v>
                </c:pt>
                <c:pt idx="6" formatCode="0.0%">
                  <c:v>0.32500000000000001</c:v>
                </c:pt>
                <c:pt idx="7" formatCode="0.0%">
                  <c:v>5.3999999999999999E-2</c:v>
                </c:pt>
                <c:pt idx="8" formatCode="0.0%">
                  <c:v>0.38100000000000001</c:v>
                </c:pt>
                <c:pt idx="9" formatCode="0.0%">
                  <c:v>3.2000000000000001E-2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187905048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6889572291246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9212434213716372E-2"/>
                  <c:y val="-0.294526148714066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7082651070669E-2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3387354859884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03079413509056E-3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01913816704776E-3"/>
                  <c:y val="-6.49348989290854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66774709719769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566774709719748E-2"/>
                  <c:y val="-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(27 956,9 тыс. руб.)</c:v>
                </c:pt>
                <c:pt idx="1">
                  <c:v>Медикаменты (819,7 тыс. руб.)</c:v>
                </c:pt>
                <c:pt idx="2">
                  <c:v>Питание (1 401,2 тыс. руб.)</c:v>
                </c:pt>
                <c:pt idx="3">
                  <c:v>Оплата коммунальных услуг                                    (4 395,9 тыс. руб)</c:v>
                </c:pt>
                <c:pt idx="4">
                  <c:v>Текущие и капитальные трансферты населению (2 093,3 тыс. руб.)</c:v>
                </c:pt>
                <c:pt idx="5">
                  <c:v>Субсидии (3 851,3 тыс. руб.)</c:v>
                </c:pt>
                <c:pt idx="6">
                  <c:v>Капитальные вложения в основные фонды (9 834,2 тыс. руб.)</c:v>
                </c:pt>
                <c:pt idx="7">
                  <c:v>Обслуживание ценных бумаг                                (431,3 тыс. руб.)</c:v>
                </c:pt>
                <c:pt idx="8">
                  <c:v>Текущее содержание объектов благоустройства (2 478,4 тыс. руб.)</c:v>
                </c:pt>
                <c:pt idx="9">
                  <c:v>Прочие расходы  (2 872,6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0.498</c:v>
                </c:pt>
                <c:pt idx="1">
                  <c:v>1.4999999999999999E-2</c:v>
                </c:pt>
                <c:pt idx="2">
                  <c:v>2.5000000000000001E-2</c:v>
                </c:pt>
                <c:pt idx="3">
                  <c:v>7.8E-2</c:v>
                </c:pt>
                <c:pt idx="4">
                  <c:v>3.6999999999999998E-2</c:v>
                </c:pt>
                <c:pt idx="5">
                  <c:v>6.9000000000000006E-2</c:v>
                </c:pt>
                <c:pt idx="6">
                  <c:v>0.17499999999999999</c:v>
                </c:pt>
                <c:pt idx="7">
                  <c:v>8.0000000000000002E-3</c:v>
                </c:pt>
                <c:pt idx="8">
                  <c:v>4.3999999999999997E-2</c:v>
                </c:pt>
                <c:pt idx="9">
                  <c:v>5.0999999999999997E-2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2019 года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944082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9 месяцев 2019 года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451516"/>
              </p:ext>
            </p:extLst>
          </p:nvPr>
        </p:nvGraphicFramePr>
        <p:xfrm>
          <a:off x="827584" y="1481138"/>
          <a:ext cx="8136904" cy="4389939"/>
        </p:xfrm>
        <a:graphic>
          <a:graphicData uri="http://schemas.openxmlformats.org/drawingml/2006/table">
            <a:tbl>
              <a:tblPr/>
              <a:tblGrid>
                <a:gridCol w="6320297"/>
                <a:gridCol w="1816607"/>
              </a:tblGrid>
              <a:tr h="259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56 134,8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10 423,5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21 918,4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5 668,2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13 207,5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9 месяцев 2019 года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62009"/>
              </p:ext>
            </p:extLst>
          </p:nvPr>
        </p:nvGraphicFramePr>
        <p:xfrm>
          <a:off x="467544" y="836711"/>
          <a:ext cx="8424936" cy="5860377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4114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октября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13 940,0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13 940,0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2 128,3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2 082,9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11 799,5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16 022,9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09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3 640,2 тыс. рублей.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Привлечены средства от реализации облигаций в сумме 7 909,0 тыс. рублей на финансирование строительства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терапевтического корпуса на 100 коек по ул. Октябрьской, 2 в г. Осиповичи. 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 smtClean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 smtClean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района за               9 месяцев 2019 года поступило доходов 52 518,5 тыс. рублей, расходы профинансированы в сумме 56 134,8 тыс. рублей, дефицит на 1 октября 2019 г.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составил  3 616,3 тыс. рублей.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 за 9 месяцев 2019 года по доходам исполнен в объеме 71,7 % </a:t>
            </a:r>
            <a:r>
              <a:rPr lang="ru-RU" sz="2800" dirty="0">
                <a:latin typeface="Times New Roman"/>
                <a:ea typeface="Times New Roman"/>
              </a:rPr>
              <a:t>к годовому плану 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</a:t>
            </a:r>
            <a:r>
              <a:rPr lang="ru-RU" sz="2800" dirty="0" smtClean="0">
                <a:latin typeface="Times New Roman"/>
                <a:ea typeface="Times New Roman"/>
              </a:rPr>
              <a:t>31 164,3 тыс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28 801,8 тыс. рублей, неналоговые доходы в сумме 2 362,5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21 354,2 тыс. рублей, в том числе дотация в сумме 19 238,0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233,1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2019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92373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(52 518,5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(51 614,4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(904,1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141,5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53,4 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79,4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62,2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99,2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131,4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77,2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83,1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78,7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51,5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46,5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9 месяцев 2019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707894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3368856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9 месяцев </a:t>
            </a:r>
            <a: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2019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года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54,8%, неналоговые доходы – 4,5%, безвозмездные поступления – 40,7%. По сравнению с аналогичным периодом 2018 года увеличилась доля безвозмездных поступлений.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5070004"/>
              </p:ext>
            </p:extLst>
          </p:nvPr>
        </p:nvGraphicFramePr>
        <p:xfrm>
          <a:off x="611560" y="692696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1286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9 месяцев 2019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smtClean="0">
                <a:latin typeface="Times New Roman"/>
                <a:ea typeface="Times New Roman"/>
              </a:rPr>
              <a:t>	</a:t>
            </a:r>
            <a:r>
              <a:rPr lang="ru-RU" sz="180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за              9 месяцев 2019 года </a:t>
            </a:r>
            <a:r>
              <a:rPr lang="ru-RU" sz="1800" dirty="0">
                <a:latin typeface="Times New Roman"/>
                <a:ea typeface="Times New Roman"/>
              </a:rPr>
              <a:t>составили </a:t>
            </a:r>
            <a:r>
              <a:rPr lang="ru-RU" sz="1800" dirty="0" smtClean="0">
                <a:latin typeface="Times New Roman"/>
                <a:ea typeface="Times New Roman"/>
              </a:rPr>
              <a:t>56 134,8 тыс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dirty="0" smtClean="0">
                <a:latin typeface="Times New Roman"/>
                <a:ea typeface="Times New Roman"/>
              </a:rPr>
              <a:t>рублей или 73,1 % к уточнённому плану на год.</a:t>
            </a:r>
          </a:p>
          <a:p>
            <a:pPr marR="35560" indent="457200" algn="just"/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</a:t>
            </a:r>
            <a:r>
              <a:rPr lang="ru-RU" sz="1800" dirty="0" smtClean="0">
                <a:latin typeface="Times New Roman"/>
                <a:ea typeface="Times New Roman"/>
              </a:rPr>
              <a:t>направленность.</a:t>
            </a:r>
            <a:r>
              <a:rPr lang="ru-RU" sz="1800" dirty="0">
                <a:latin typeface="Times New Roman"/>
                <a:ea typeface="Times New Roman"/>
              </a:rPr>
              <a:t> 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39 812,0 тыс. рублей или 70,9% от общего объема расходов бюджета, в том числе на  оплату труда с начислениями – 27 956,9 тыс. рублей или 49,8%.</a:t>
            </a:r>
            <a:endParaRPr lang="ru-RU" sz="1400" dirty="0">
              <a:latin typeface="Times New Roman"/>
              <a:ea typeface="Times New Roman"/>
            </a:endParaRP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902,2 тыс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</a:t>
            </a:r>
            <a:r>
              <a:rPr lang="ru-RU" sz="1800" dirty="0" smtClean="0">
                <a:latin typeface="Times New Roman"/>
                <a:ea typeface="Times New Roman"/>
              </a:rPr>
              <a:t>433,2 </a:t>
            </a:r>
            <a:r>
              <a:rPr lang="ru-RU" sz="1800" dirty="0">
                <a:latin typeface="Times New Roman"/>
                <a:ea typeface="Times New Roman"/>
              </a:rPr>
              <a:t>тыс. </a:t>
            </a:r>
            <a:r>
              <a:rPr lang="ru-RU" sz="1800" dirty="0" smtClean="0">
                <a:latin typeface="Times New Roman"/>
                <a:ea typeface="Times New Roman"/>
              </a:rPr>
              <a:t>рублей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 370,7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78,7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</a:t>
            </a:r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9 месяцев 2019 года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</a:t>
            </a:r>
            <a:r>
              <a:rPr lang="ru-RU" sz="1700" dirty="0" smtClean="0">
                <a:latin typeface="Times New Roman"/>
                <a:ea typeface="Times New Roman"/>
              </a:rPr>
              <a:t>6 724,1 тыс</a:t>
            </a:r>
            <a:r>
              <a:rPr lang="ru-RU" sz="1700" dirty="0">
                <a:latin typeface="Times New Roman"/>
                <a:ea typeface="Times New Roman"/>
              </a:rPr>
              <a:t>. рублей, что составило </a:t>
            </a:r>
            <a:r>
              <a:rPr lang="ru-RU" sz="1700" dirty="0" smtClean="0">
                <a:latin typeface="Times New Roman"/>
                <a:ea typeface="Times New Roman"/>
              </a:rPr>
              <a:t>12,0 </a:t>
            </a:r>
            <a:r>
              <a:rPr lang="ru-RU" sz="1700" dirty="0">
                <a:latin typeface="Times New Roman"/>
                <a:ea typeface="Times New Roman"/>
              </a:rPr>
              <a:t>%  объема расходов  бюджета</a:t>
            </a:r>
            <a:r>
              <a:rPr lang="ru-RU" sz="17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1700" dirty="0" smtClean="0">
                <a:latin typeface="Times New Roman"/>
                <a:ea typeface="Times New Roman"/>
              </a:rPr>
              <a:t>Расходы по жилищному строительству составили 70,3 тыс. рублей, из них 38,7 тыс. рублей направлены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№268.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жилищно-коммунальное хозяйство израсходовано 3 199,9 тыс. рублей, из них на субсидии по жилищно-коммунальным услугам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sz="1700" dirty="0" smtClean="0">
                <a:latin typeface="Times New Roman"/>
                <a:ea typeface="Times New Roman"/>
              </a:rPr>
              <a:t> 2 264,4 тыс. рублей, на компенсацию потерь от оказания услуг льготной категории граждан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27,1 тыс. рублей, на текущий ремонт жилищного фонда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156,9 тыс. рублей, на капитальный ремонт жилфонда – 751,5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</a:t>
            </a:r>
            <a:r>
              <a:rPr lang="ru-RU" sz="1700" dirty="0">
                <a:latin typeface="Times New Roman"/>
                <a:ea typeface="Times New Roman"/>
              </a:rPr>
              <a:t>благоустройство населенных пунктов направлено </a:t>
            </a:r>
            <a:r>
              <a:rPr lang="ru-RU" sz="1700" dirty="0" smtClean="0">
                <a:latin typeface="Times New Roman"/>
                <a:ea typeface="Times New Roman"/>
              </a:rPr>
              <a:t>2 940,5 тыс</a:t>
            </a:r>
            <a:r>
              <a:rPr lang="ru-RU" sz="1700" dirty="0">
                <a:latin typeface="Times New Roman"/>
                <a:ea typeface="Times New Roman"/>
              </a:rPr>
              <a:t>. рублей, в том числе на содержание и текущий ремонт </a:t>
            </a:r>
            <a:r>
              <a:rPr lang="ru-RU" sz="1700" dirty="0" smtClean="0">
                <a:latin typeface="Times New Roman"/>
                <a:ea typeface="Times New Roman"/>
              </a:rPr>
              <a:t>объектов </a:t>
            </a:r>
            <a:r>
              <a:rPr lang="ru-RU" sz="1700" dirty="0">
                <a:latin typeface="Times New Roman"/>
                <a:ea typeface="Times New Roman"/>
              </a:rPr>
              <a:t>благоустройства населенных пунктов – </a:t>
            </a:r>
            <a:r>
              <a:rPr lang="ru-RU" sz="1700" dirty="0" smtClean="0">
                <a:latin typeface="Times New Roman"/>
                <a:ea typeface="Times New Roman"/>
              </a:rPr>
              <a:t>2 478,4 тыс</a:t>
            </a:r>
            <a:r>
              <a:rPr lang="ru-RU" sz="1700" dirty="0">
                <a:latin typeface="Times New Roman"/>
                <a:ea typeface="Times New Roman"/>
              </a:rPr>
              <a:t>. рублей, из них за счет средств  бюджетов сельсоветов </a:t>
            </a:r>
            <a:r>
              <a:rPr lang="ru-RU" sz="1700" dirty="0" smtClean="0">
                <a:latin typeface="Times New Roman"/>
                <a:ea typeface="Times New Roman"/>
              </a:rPr>
              <a:t>– 151,1 </a:t>
            </a:r>
            <a:r>
              <a:rPr lang="ru-RU" sz="1700" dirty="0">
                <a:latin typeface="Times New Roman"/>
                <a:ea typeface="Times New Roman"/>
              </a:rPr>
              <a:t>тыс. рублей, на </a:t>
            </a:r>
            <a:r>
              <a:rPr lang="ru-RU" sz="1700" dirty="0" smtClean="0">
                <a:latin typeface="Times New Roman"/>
                <a:ea typeface="Times New Roman"/>
              </a:rPr>
              <a:t>капитальный ремонт 462,1 тыс. рублей, в том числе </a:t>
            </a:r>
            <a:r>
              <a:rPr lang="ru-RU" sz="1700" dirty="0">
                <a:latin typeface="Times New Roman"/>
                <a:ea typeface="Times New Roman"/>
              </a:rPr>
              <a:t>за счет средств, поступающих из республиканского дорожного фонда – </a:t>
            </a:r>
            <a:r>
              <a:rPr lang="ru-RU" sz="1700" dirty="0" smtClean="0">
                <a:latin typeface="Times New Roman"/>
                <a:ea typeface="Times New Roman"/>
              </a:rPr>
              <a:t>448,7 </a:t>
            </a:r>
            <a:r>
              <a:rPr lang="ru-RU" sz="1700" dirty="0"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Прочие </a:t>
            </a:r>
            <a:r>
              <a:rPr lang="ru-RU" sz="1700" dirty="0">
                <a:latin typeface="Times New Roman"/>
                <a:ea typeface="Times New Roman"/>
              </a:rPr>
              <a:t>расходы в области жилищно-коммунальных услуг  профинансированы в сумме 513,4 тыс. рублей, из </a:t>
            </a:r>
            <a:r>
              <a:rPr lang="ru-RU" sz="1700" dirty="0" smtClean="0">
                <a:latin typeface="Times New Roman"/>
                <a:ea typeface="Times New Roman"/>
              </a:rPr>
              <a:t>них на </a:t>
            </a:r>
            <a:r>
              <a:rPr lang="ru-RU" sz="1700" dirty="0">
                <a:latin typeface="Times New Roman"/>
                <a:ea typeface="Times New Roman"/>
              </a:rPr>
              <a:t>замену тепловых сетей </a:t>
            </a:r>
            <a:r>
              <a:rPr lang="ru-RU" sz="1700" dirty="0" smtClean="0">
                <a:latin typeface="Times New Roman"/>
                <a:ea typeface="Times New Roman"/>
              </a:rPr>
              <a:t>направлено </a:t>
            </a:r>
            <a:r>
              <a:rPr lang="ru-RU" sz="1700" dirty="0">
                <a:latin typeface="Times New Roman"/>
                <a:ea typeface="Times New Roman"/>
              </a:rPr>
              <a:t>467,8 тыс. </a:t>
            </a:r>
            <a:r>
              <a:rPr lang="ru-RU" sz="1700" dirty="0" smtClean="0">
                <a:latin typeface="Times New Roman"/>
                <a:ea typeface="Times New Roman"/>
              </a:rPr>
              <a:t>рублей. </a:t>
            </a:r>
            <a:endParaRPr lang="ru-RU" sz="17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7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224763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9 месяцев 2019 года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984</Words>
  <Application>Microsoft Office PowerPoint</Application>
  <PresentationFormat>Экран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9 месяцев 2019 года</vt:lpstr>
      <vt:lpstr>Доходы консолидированного бюджета  Осиповичского района 9 месяцев 2019 года</vt:lpstr>
      <vt:lpstr>Доходы консолидированного бюджета Осиповичского района поступившие за 9 месяцев 2019 года год по уровням бюджета</vt:lpstr>
      <vt:lpstr>В структуре доходов консолидированного бюджета района за              9 месяцев 2019 года налоговые доходы составили 54,8%, неналоговые доходы – 4,5%, безвозмездные поступления – 40,7%. По сравнению с аналогичным периодом 2018 года увеличилась доля безвозмездных поступлений.</vt:lpstr>
      <vt:lpstr>Презентация PowerPoint</vt:lpstr>
      <vt:lpstr>Структура неналоговых доходов консолидированного бюджета района за 9 месяцев 2019 года</vt:lpstr>
      <vt:lpstr>Расходы консолидированного бюджета Осиповичского района за 9 месяцев 2019 года</vt:lpstr>
      <vt:lpstr>Презентация PowerPoint</vt:lpstr>
      <vt:lpstr>Структура расходов консолидированного бюджета района                        за 9 месяцев 2019 года по функциональной классификации</vt:lpstr>
      <vt:lpstr>Структура расходов консолидированного бюджета района за 9 месяцев 2019 года по экономической классификации</vt:lpstr>
      <vt:lpstr>Программные расходы консолидированного бюджета района за 9 месяцев 2019 года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</cp:lastModifiedBy>
  <cp:revision>351</cp:revision>
  <cp:lastPrinted>2019-11-11T07:10:04Z</cp:lastPrinted>
  <dcterms:created xsi:type="dcterms:W3CDTF">2018-04-13T18:16:16Z</dcterms:created>
  <dcterms:modified xsi:type="dcterms:W3CDTF">2019-11-11T07:13:25Z</dcterms:modified>
</cp:coreProperties>
</file>