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3" r:id="rId3"/>
    <p:sldId id="261" r:id="rId4"/>
    <p:sldId id="280" r:id="rId5"/>
    <p:sldId id="265" r:id="rId6"/>
    <p:sldId id="268" r:id="rId7"/>
    <p:sldId id="269" r:id="rId8"/>
    <p:sldId id="281" r:id="rId9"/>
    <p:sldId id="271" r:id="rId10"/>
    <p:sldId id="274" r:id="rId11"/>
    <p:sldId id="276" r:id="rId12"/>
    <p:sldId id="275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BA5"/>
    <a:srgbClr val="A1731F"/>
    <a:srgbClr val="3F9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9 месяцев 2019 года</a:t>
            </a:r>
            <a:endParaRPr lang="ru-RU" dirty="0"/>
          </a:p>
        </c:rich>
      </c:tx>
      <c:layout>
        <c:manualLayout>
          <c:xMode val="edge"/>
          <c:yMode val="edge"/>
          <c:x val="0.24992918338037934"/>
          <c:y val="9.540513154993347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591194968553458E-2"/>
          <c:y val="9.5405131549933433E-3"/>
          <c:w val="0.96540880503144655"/>
          <c:h val="0.95959312075532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2019 года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54,8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4,5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0.54800000000000004</c:v>
                </c:pt>
                <c:pt idx="1">
                  <c:v>4.4999999999999998E-2</c:v>
                </c:pt>
                <c:pt idx="2">
                  <c:v>0.40699999999999997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9 месяцев 2018 года</a:t>
            </a:r>
            <a:endParaRPr lang="ru-RU" dirty="0"/>
          </a:p>
        </c:rich>
      </c:tx>
      <c:layout>
        <c:manualLayout>
          <c:xMode val="edge"/>
          <c:yMode val="edge"/>
          <c:x val="0.20490389817263766"/>
          <c:y val="5.464963986787070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80254418129358E-2"/>
          <c:y val="3.3286598828612152E-2"/>
          <c:w val="0.96719745581870642"/>
          <c:h val="0.769105858347507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9 месяцев 2018</c:v>
                </c:pt>
              </c:strCache>
            </c:strRef>
          </c:tx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0.65200000000000002</c:v>
                </c:pt>
                <c:pt idx="1">
                  <c:v>5.5E-2</c:v>
                </c:pt>
                <c:pt idx="2">
                  <c:v>0.29299999999999998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6016319000549237"/>
          <c:w val="0.99603293497535461"/>
          <c:h val="0.15537827565325291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3F9158"/>
                </a:solidFill>
              </a:defRPr>
            </a:pP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</a:t>
            </a:r>
            <a:r>
              <a:rPr lang="ru-RU" sz="200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за</a:t>
            </a:r>
            <a:r>
              <a:rPr lang="ru-RU" sz="2000" baseline="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месяцев 2019 года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4.950716976866118E-2"/>
                  <c:y val="-0.1537578445699765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rgbClr val="221BA5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Подоходный налог                                (14 782,7 тыс. руб)</c:v>
                </c:pt>
                <c:pt idx="1">
                  <c:v>Налог на прибыль  (174,9  тыс. руб.)</c:v>
                </c:pt>
                <c:pt idx="2">
                  <c:v>НДС                                             (4 447,2 тыс. руб.)</c:v>
                </c:pt>
                <c:pt idx="3">
                  <c:v>Земельный налог                (1 601,0 тыс. руб.)</c:v>
                </c:pt>
                <c:pt idx="4">
                  <c:v>Налог на недвижимость              (5 299,9  тыс. руб.)</c:v>
                </c:pt>
                <c:pt idx="5">
                  <c:v>Другие налоги от выручки  (2 214,0 тыс. руб.)</c:v>
                </c:pt>
                <c:pt idx="6">
                  <c:v>Прочие налоговые доходы (282,1 тыс. руб.)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0.51300000000000001</c:v>
                </c:pt>
                <c:pt idx="1">
                  <c:v>6.0000000000000001E-3</c:v>
                </c:pt>
                <c:pt idx="2">
                  <c:v>0.154</c:v>
                </c:pt>
                <c:pt idx="3">
                  <c:v>5.6000000000000001E-2</c:v>
                </c:pt>
                <c:pt idx="4">
                  <c:v>0.184</c:v>
                </c:pt>
                <c:pt idx="5">
                  <c:v>7.6999999999999999E-2</c:v>
                </c:pt>
                <c:pt idx="6">
                  <c:v>0.01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2385655979744943"/>
          <c:h val="0.82672847603827493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Компенсации расходов государства                                        (1 088,9 тыс. руб.)</c:v>
                </c:pt>
                <c:pt idx="1">
                  <c:v>Дивиденды по акциям и доходы от других форм участия в капитале                  (25,4 тыс. руб.)</c:v>
                </c:pt>
                <c:pt idx="2">
                  <c:v>Доходы от приватизации (продажи) жилых помещений  (414,9 тыс. руб.)</c:v>
                </c:pt>
                <c:pt idx="3">
                  <c:v>Штрафы (167,3 тыс. руб.)</c:v>
                </c:pt>
                <c:pt idx="4">
                  <c:v>Доходы от сдачи в аренду земельных участков и иного имущества (241,1 тыс. руб.)</c:v>
                </c:pt>
                <c:pt idx="5">
                  <c:v>Возврат средств,полученных и не использованных организациями в прошлом году (123,7 тыс. руб.)</c:v>
                </c:pt>
                <c:pt idx="6">
                  <c:v>Прочие неналоговые доходы (301,2 тыс. руб.)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0.46100000000000002</c:v>
                </c:pt>
                <c:pt idx="1">
                  <c:v>1.0999999999999999E-2</c:v>
                </c:pt>
                <c:pt idx="2">
                  <c:v>0.17599999999999999</c:v>
                </c:pt>
                <c:pt idx="3">
                  <c:v>7.0999999999999994E-2</c:v>
                </c:pt>
                <c:pt idx="4">
                  <c:v>0.10199999999999999</c:v>
                </c:pt>
                <c:pt idx="5">
                  <c:v>5.1999999999999998E-2</c:v>
                </c:pt>
                <c:pt idx="6">
                  <c:v>0.127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864197530864198"/>
          <c:y val="8.0943012778277854E-2"/>
          <c:w val="0.40432098765432101"/>
          <c:h val="0.91905698722172224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235946005999342E-3"/>
          <c:y val="6.8260490082532682E-2"/>
          <c:w val="0.54768272712929189"/>
          <c:h val="0.8689899270451431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1.6167185127578417E-2"/>
                  <c:y val="-5.7984424866034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8184646150427197E-3"/>
                  <c:y val="2.416017702751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925137947635448E-2"/>
                  <c:y val="-5.3152579698146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8789764100285156E-3"/>
                  <c:y val="-4.832035405502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1757952820057031E-2"/>
                  <c:y val="4.3488318649526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351590564011405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4697441025071289E-3"/>
                  <c:y val="-5.0736561995394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Общегосударственная деятельность                            (3 861,1 тыс. руб.)</c:v>
                </c:pt>
                <c:pt idx="1">
                  <c:v>Национальная оборона (2,5 тыс. руб.)</c:v>
                </c:pt>
                <c:pt idx="2">
                  <c:v>Судебная власть, правоохранительная деятельность и обеспечение безопасности                        (138,3 тыс. руб.)</c:v>
                </c:pt>
                <c:pt idx="3">
                  <c:v>Национальная экономика (902,2 тыс. руб.)</c:v>
                </c:pt>
                <c:pt idx="4">
                  <c:v>Охрана окружающей среды (20,4 тыс. руб.)</c:v>
                </c:pt>
                <c:pt idx="5">
                  <c:v>Жилищно-коммунальные услуги и жилищное строительство (6 724,1 тыс. руб.)</c:v>
                </c:pt>
                <c:pt idx="6">
                  <c:v>Здравоохранение (18 243,1 тыс. руб.)</c:v>
                </c:pt>
                <c:pt idx="7">
                  <c:v>Физическия культура, спорт, культура и средства массовой информации (3 045,8 тыс. руб.)</c:v>
                </c:pt>
                <c:pt idx="8">
                  <c:v>Образование (21 393,4 тыс. руб.)</c:v>
                </c:pt>
                <c:pt idx="9">
                  <c:v>Социальная политика (1 803,9 тыс. руб.)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 formatCode="0.0%">
                  <c:v>6.9000000000000006E-2</c:v>
                </c:pt>
                <c:pt idx="2" formatCode="0.0%">
                  <c:v>3.0000000000000001E-3</c:v>
                </c:pt>
                <c:pt idx="3" formatCode="0.0%">
                  <c:v>1.6E-2</c:v>
                </c:pt>
                <c:pt idx="5" formatCode="0.0%">
                  <c:v>0.12</c:v>
                </c:pt>
                <c:pt idx="6" formatCode="0.0%">
                  <c:v>0.32500000000000001</c:v>
                </c:pt>
                <c:pt idx="7" formatCode="0.0%">
                  <c:v>5.3999999999999999E-2</c:v>
                </c:pt>
                <c:pt idx="8" formatCode="0.0%">
                  <c:v>0.38100000000000001</c:v>
                </c:pt>
                <c:pt idx="9" formatCode="0.0%">
                  <c:v>3.2000000000000001E-2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4616142187905048"/>
          <c:y val="4.9024233228271436E-4"/>
          <c:w val="0.45383857909345271"/>
          <c:h val="0.99950975766771732"/>
        </c:manualLayout>
      </c:layout>
      <c:overlay val="0"/>
      <c:txPr>
        <a:bodyPr/>
        <a:lstStyle/>
        <a:p>
          <a:pPr>
            <a:defRPr sz="14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26889572291246E-2"/>
          <c:y val="0.1050225208691927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5.9212434213716372E-2"/>
                  <c:y val="-0.2945261487140662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047082651070669E-2"/>
                  <c:y val="-1.39146211990897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283387354859884E-2"/>
                  <c:y val="-1.62337247322713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803079413509056E-3"/>
                  <c:y val="-1.39146211990897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1.62337247322713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9.276414132726494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801913816704776E-3"/>
                  <c:y val="-6.493489892908546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2566774709719769E-2"/>
                  <c:y val="-1.8552828265452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7763695296210785E-2"/>
                  <c:y val="-1.39146211990897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2566774709719748E-2"/>
                  <c:y val="-2.319103533181623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    (27 956,9 тыс. руб.)</c:v>
                </c:pt>
                <c:pt idx="1">
                  <c:v>Медикаменты (819,7 тыс. руб.)</c:v>
                </c:pt>
                <c:pt idx="2">
                  <c:v>Питание (1 401,2 тыс. руб.)</c:v>
                </c:pt>
                <c:pt idx="3">
                  <c:v>Оплата коммунальных услуг                                    (4 395,9 тыс. руб)</c:v>
                </c:pt>
                <c:pt idx="4">
                  <c:v>Текущие и капитальные трансферты населению (2 093,3 тыс. руб.)</c:v>
                </c:pt>
                <c:pt idx="5">
                  <c:v>Субсидии (3 851,3 тыс. руб.)</c:v>
                </c:pt>
                <c:pt idx="6">
                  <c:v>Капитальные вложения в основные фонды (9 834,2 тыс. руб.)</c:v>
                </c:pt>
                <c:pt idx="7">
                  <c:v>Обслуживание ценных бумаг                                (431,3 тыс. руб.)</c:v>
                </c:pt>
                <c:pt idx="8">
                  <c:v>Текущее содержание объектов благоустройства (2 478,4 тыс. руб.)</c:v>
                </c:pt>
                <c:pt idx="9">
                  <c:v>Прочие расходы  (2 872,6 тыс. руб)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0.498</c:v>
                </c:pt>
                <c:pt idx="1">
                  <c:v>1.4999999999999999E-2</c:v>
                </c:pt>
                <c:pt idx="2">
                  <c:v>2.5000000000000001E-2</c:v>
                </c:pt>
                <c:pt idx="3">
                  <c:v>7.8E-2</c:v>
                </c:pt>
                <c:pt idx="4">
                  <c:v>3.6999999999999998E-2</c:v>
                </c:pt>
                <c:pt idx="5">
                  <c:v>6.9000000000000006E-2</c:v>
                </c:pt>
                <c:pt idx="6">
                  <c:v>0.17499999999999999</c:v>
                </c:pt>
                <c:pt idx="7">
                  <c:v>8.0000000000000002E-3</c:v>
                </c:pt>
                <c:pt idx="8">
                  <c:v>4.3999999999999997E-2</c:v>
                </c:pt>
                <c:pt idx="9">
                  <c:v>5.0999999999999997E-2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450617283950618"/>
          <c:h val="0.8329066837061381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</a:t>
            </a:r>
            <a:r>
              <a:rPr lang="ru-RU" sz="40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9 месяцев 2019 года</a:t>
            </a:r>
            <a:endParaRPr lang="ru-RU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944082"/>
              </p:ext>
            </p:extLst>
          </p:nvPr>
        </p:nvGraphicFramePr>
        <p:xfrm>
          <a:off x="457200" y="1481138"/>
          <a:ext cx="8579296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за 9 месяцев 2019 года по экономической классификации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1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451516"/>
              </p:ext>
            </p:extLst>
          </p:nvPr>
        </p:nvGraphicFramePr>
        <p:xfrm>
          <a:off x="827584" y="1481138"/>
          <a:ext cx="8136904" cy="4389939"/>
        </p:xfrm>
        <a:graphic>
          <a:graphicData uri="http://schemas.openxmlformats.org/drawingml/2006/table">
            <a:tbl>
              <a:tblPr/>
              <a:tblGrid>
                <a:gridCol w="6320297"/>
                <a:gridCol w="1816607"/>
              </a:tblGrid>
              <a:tr h="259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56 134,8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8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аграрного бизнеса в Республике Беларусь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433,2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о социальной защите и содействии занятости населения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1 086,9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02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"Здоровье народа и демографическая безопасность Республики Беларусь"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10 423,5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8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"Охрана окружающей среды и устойчивое использование природных ресурсов"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91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"Образование и молодежная политика"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21 918,4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13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"Культура Беларуси"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1 859,3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8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физической культуры и спорта в Республике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1 052,5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3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"Комфортное жилье и благоприятная среда"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5 668,2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6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"Строительство жилья"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68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транспортного комплекса Республики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68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2015-2020 годы по увековечиванию погибших при защите Отечества и сохранению памяти о жертвах войн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13 207,5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за 9 месяцев 2019 года 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67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55849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/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долговых обязательств органов местного управления и самоуправления</a:t>
            </a: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462009"/>
              </p:ext>
            </p:extLst>
          </p:nvPr>
        </p:nvGraphicFramePr>
        <p:xfrm>
          <a:off x="467544" y="836711"/>
          <a:ext cx="8424936" cy="5860377"/>
        </p:xfrm>
        <a:graphic>
          <a:graphicData uri="http://schemas.openxmlformats.org/drawingml/2006/table">
            <a:tbl>
              <a:tblPr/>
              <a:tblGrid>
                <a:gridCol w="223387"/>
                <a:gridCol w="4516563"/>
                <a:gridCol w="1803291"/>
                <a:gridCol w="1881695"/>
              </a:tblGrid>
              <a:tr h="241142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 smtClean="0">
                        <a:effectLst/>
                        <a:latin typeface="Arial Cyr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тыс. рублей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7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января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г.              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октября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г.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2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9 671,2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342900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13 940,0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9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2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9 671,2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13 940,0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88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2 128,3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2 082,9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11 799,5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16 022,9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096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indent="540385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На исполнение обязательств райисполкома по погашению облигационных займов, выпущенных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</a:rPr>
                        <a:t>Осиповичским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 райисполкомом направлено  3 640,2 тыс. рублей.</a:t>
                      </a:r>
                      <a:endParaRPr lang="ru-RU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54038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Привлечены средства от реализации облигаций в сумме 7 909,0 тыс. рублей на финансирование строительства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терапевтического корпуса на 100 коек по ул. Октябрьской, 2 в г. Осиповичи. </a:t>
                      </a:r>
                      <a:endParaRPr lang="ru-RU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      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          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                                                                                       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Финансовый отдел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райисполкома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1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0"/>
          </a:xfrm>
        </p:spPr>
        <p:txBody>
          <a:bodyPr>
            <a:normAutofit fontScale="70000" lnSpcReduction="20000"/>
          </a:bodyPr>
          <a:lstStyle/>
          <a:p>
            <a:pPr marR="45085" indent="540385" algn="just"/>
            <a:endParaRPr lang="ru-RU" sz="2800" dirty="0" smtClean="0">
              <a:latin typeface="Times New Roman"/>
              <a:ea typeface="Times New Roman"/>
            </a:endParaRPr>
          </a:p>
          <a:p>
            <a:pPr marR="45085" indent="540385" algn="just"/>
            <a:r>
              <a:rPr lang="ru-RU" sz="2800" dirty="0" smtClean="0">
                <a:latin typeface="Times New Roman"/>
                <a:ea typeface="Times New Roman"/>
              </a:rPr>
              <a:t>В консолидированный бюджет </a:t>
            </a:r>
            <a:r>
              <a:rPr lang="ru-RU" sz="2800" dirty="0" err="1" smtClean="0">
                <a:latin typeface="Times New Roman"/>
                <a:ea typeface="Times New Roman"/>
              </a:rPr>
              <a:t>Осиповичского</a:t>
            </a:r>
            <a:r>
              <a:rPr lang="ru-RU" sz="2800" dirty="0" smtClean="0">
                <a:latin typeface="Times New Roman"/>
                <a:ea typeface="Times New Roman"/>
              </a:rPr>
              <a:t> района за               9 месяцев 2019 года поступило доходов 52 518,5 тыс. рублей, расходы профинансированы в сумме 56 134,8 тыс. рублей, дефицит на 1 октября 2019 г.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составил  3 616,3 тыс. рублей. 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marR="45085" indent="457200" algn="just"/>
            <a:r>
              <a:rPr lang="ru-RU" sz="2800" dirty="0" smtClean="0">
                <a:latin typeface="Times New Roman"/>
                <a:ea typeface="Times New Roman"/>
              </a:rPr>
              <a:t>Бюджет  района  за 9 месяцев 2019 года по доходам исполнен в объеме 71,7 % </a:t>
            </a:r>
            <a:r>
              <a:rPr lang="ru-RU" sz="2800" dirty="0">
                <a:latin typeface="Times New Roman"/>
                <a:ea typeface="Times New Roman"/>
              </a:rPr>
              <a:t>к годовому плану </a:t>
            </a:r>
            <a:r>
              <a:rPr lang="ru-RU" sz="2800" dirty="0" smtClean="0">
                <a:latin typeface="Times New Roman"/>
                <a:ea typeface="Times New Roman"/>
              </a:rPr>
              <a:t>.</a:t>
            </a:r>
          </a:p>
          <a:p>
            <a:pPr marR="45085" indent="457200" algn="just"/>
            <a:r>
              <a:rPr lang="ru-RU" sz="2800" dirty="0" smtClean="0">
                <a:latin typeface="Times New Roman"/>
                <a:ea typeface="Times New Roman"/>
              </a:rPr>
              <a:t>Собственные </a:t>
            </a:r>
            <a:r>
              <a:rPr lang="ru-RU" sz="2800" dirty="0">
                <a:latin typeface="Times New Roman"/>
                <a:ea typeface="Times New Roman"/>
              </a:rPr>
              <a:t>доходы поступили в сумме </a:t>
            </a:r>
            <a:r>
              <a:rPr lang="ru-RU" sz="2800" dirty="0" smtClean="0">
                <a:latin typeface="Times New Roman"/>
                <a:ea typeface="Times New Roman"/>
              </a:rPr>
              <a:t>31 164,3 тыс</a:t>
            </a:r>
            <a:r>
              <a:rPr lang="ru-RU" sz="2800" dirty="0">
                <a:latin typeface="Times New Roman"/>
                <a:ea typeface="Times New Roman"/>
              </a:rPr>
              <a:t>. </a:t>
            </a:r>
            <a:r>
              <a:rPr lang="ru-RU" sz="2800" dirty="0" smtClean="0">
                <a:latin typeface="Times New Roman"/>
                <a:ea typeface="Times New Roman"/>
              </a:rPr>
              <a:t>рублей, в том числе налоговые доходы в сумме 28 801,8 тыс. рублей, неналоговые доходы в сумме 2 362,5 тыс. рублей.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 smtClean="0">
                <a:latin typeface="Times New Roman"/>
                <a:ea typeface="Times New Roman"/>
              </a:rPr>
              <a:t>Безвозмездные поступления из республиканского и областного бюджетов получены в сумме 21 354,2 тыс. рублей, в том числе дотация в сумме 19 238,0 тыс. рублей.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28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Дотация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бюджетам первичного уровня из районного бюджета составила  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233,1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тыс.  рублей. </a:t>
            </a:r>
            <a:endParaRPr lang="ru-RU" sz="2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месяцев 2019 </a:t>
            </a:r>
            <a:r>
              <a:rPr lang="ru-RU" sz="2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492373"/>
              </p:ext>
            </p:extLst>
          </p:nvPr>
        </p:nvGraphicFramePr>
        <p:xfrm>
          <a:off x="755576" y="1340768"/>
          <a:ext cx="7526241" cy="5024541"/>
        </p:xfrm>
        <a:graphic>
          <a:graphicData uri="http://schemas.openxmlformats.org/drawingml/2006/table">
            <a:tbl>
              <a:tblPr/>
              <a:tblGrid>
                <a:gridCol w="1071978"/>
                <a:gridCol w="1188034"/>
                <a:gridCol w="260189"/>
                <a:gridCol w="145706"/>
                <a:gridCol w="135299"/>
                <a:gridCol w="124891"/>
                <a:gridCol w="156113"/>
                <a:gridCol w="156113"/>
                <a:gridCol w="124891"/>
                <a:gridCol w="145706"/>
                <a:gridCol w="166521"/>
                <a:gridCol w="145706"/>
                <a:gridCol w="176929"/>
                <a:gridCol w="135299"/>
                <a:gridCol w="156113"/>
                <a:gridCol w="156113"/>
                <a:gridCol w="156113"/>
                <a:gridCol w="114483"/>
                <a:gridCol w="124891"/>
                <a:gridCol w="135299"/>
                <a:gridCol w="176929"/>
                <a:gridCol w="124891"/>
                <a:gridCol w="166521"/>
                <a:gridCol w="187336"/>
                <a:gridCol w="114483"/>
                <a:gridCol w="176929"/>
                <a:gridCol w="166521"/>
                <a:gridCol w="145706"/>
                <a:gridCol w="156113"/>
                <a:gridCol w="187336"/>
                <a:gridCol w="114483"/>
                <a:gridCol w="166521"/>
                <a:gridCol w="176929"/>
                <a:gridCol w="124891"/>
                <a:gridCol w="197744"/>
                <a:gridCol w="166521"/>
              </a:tblGrid>
              <a:tr h="853323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района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(52 518,5 тыс. рублей)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039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179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0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</a:t>
                      </a:r>
                    </a:p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(51 614,4 тыс.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рублей 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учетом консолидации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советов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(904,1 тыс. рублей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55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298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141,5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53,4 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79,4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62,2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99,2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131,4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77,2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83,1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78,7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51,5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46,5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поступившие за 9 месяцев 2019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по уровням бюджета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74707894"/>
              </p:ext>
            </p:extLst>
          </p:nvPr>
        </p:nvGraphicFramePr>
        <p:xfrm>
          <a:off x="457200" y="1481138"/>
          <a:ext cx="4038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43368856"/>
              </p:ext>
            </p:extLst>
          </p:nvPr>
        </p:nvGraphicFramePr>
        <p:xfrm>
          <a:off x="4427984" y="1556792"/>
          <a:ext cx="4258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 структуре доходов консолидированного бюджета района за              9 месяцев </a:t>
            </a:r>
            <a:r>
              <a:rPr lang="ru-RU" sz="2000" b="0" dirty="0" smtClean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2019 </a:t>
            </a:r>
            <a:r>
              <a:rPr lang="ru-RU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года 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налоговые доходы составили 54,8%, неналоговые доходы – 4,5%, безвозмездные поступления – 40,7%. По сравнению с аналогичным периодом 2018 года увеличилась доля безвозмездных поступлений.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1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25070004"/>
              </p:ext>
            </p:extLst>
          </p:nvPr>
        </p:nvGraphicFramePr>
        <p:xfrm>
          <a:off x="611560" y="692696"/>
          <a:ext cx="82089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512864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 за 9 месяцев 2019 года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60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1600" smtClean="0">
                <a:latin typeface="Times New Roman"/>
                <a:ea typeface="Times New Roman"/>
              </a:rPr>
              <a:t>	</a:t>
            </a:r>
            <a:r>
              <a:rPr lang="ru-RU" sz="1800" smtClean="0">
                <a:latin typeface="Times New Roman"/>
                <a:ea typeface="Times New Roman"/>
              </a:rPr>
              <a:t>Расходы </a:t>
            </a:r>
            <a:r>
              <a:rPr lang="ru-RU" sz="1800" dirty="0">
                <a:latin typeface="Times New Roman"/>
                <a:ea typeface="Times New Roman"/>
              </a:rPr>
              <a:t>консолидированного бюджета </a:t>
            </a:r>
            <a:r>
              <a:rPr lang="ru-RU" sz="1800" dirty="0" err="1" smtClean="0">
                <a:latin typeface="Times New Roman"/>
                <a:ea typeface="Times New Roman"/>
              </a:rPr>
              <a:t>Осиповичского</a:t>
            </a:r>
            <a:r>
              <a:rPr lang="ru-RU" sz="1800" dirty="0" smtClean="0">
                <a:latin typeface="Times New Roman"/>
                <a:ea typeface="Times New Roman"/>
              </a:rPr>
              <a:t> района за              9 месяцев 2019 года </a:t>
            </a:r>
            <a:r>
              <a:rPr lang="ru-RU" sz="1800" dirty="0">
                <a:latin typeface="Times New Roman"/>
                <a:ea typeface="Times New Roman"/>
              </a:rPr>
              <a:t>составили </a:t>
            </a:r>
            <a:r>
              <a:rPr lang="ru-RU" sz="1800" dirty="0" smtClean="0">
                <a:latin typeface="Times New Roman"/>
                <a:ea typeface="Times New Roman"/>
              </a:rPr>
              <a:t>56 134,8 тыс</a:t>
            </a:r>
            <a:r>
              <a:rPr lang="ru-RU" sz="1800" dirty="0">
                <a:latin typeface="Times New Roman"/>
                <a:ea typeface="Times New Roman"/>
              </a:rPr>
              <a:t>. </a:t>
            </a:r>
            <a:r>
              <a:rPr lang="ru-RU" sz="1800" dirty="0" smtClean="0">
                <a:latin typeface="Times New Roman"/>
                <a:ea typeface="Times New Roman"/>
              </a:rPr>
              <a:t>рублей или 73,1 % к уточнённому плану на год.</a:t>
            </a:r>
          </a:p>
          <a:p>
            <a:pPr marR="35560" indent="457200" algn="just"/>
            <a:r>
              <a:rPr lang="ru-RU" sz="1800" dirty="0" smtClean="0">
                <a:latin typeface="Times New Roman"/>
                <a:ea typeface="Times New Roman"/>
              </a:rPr>
              <a:t>	Бюджет </a:t>
            </a:r>
            <a:r>
              <a:rPr lang="ru-RU" sz="1800" dirty="0">
                <a:latin typeface="Times New Roman"/>
                <a:ea typeface="Times New Roman"/>
              </a:rPr>
              <a:t>района в отчетном периоде сохранил социальную </a:t>
            </a:r>
            <a:r>
              <a:rPr lang="ru-RU" sz="1800" dirty="0" smtClean="0">
                <a:latin typeface="Times New Roman"/>
                <a:ea typeface="Times New Roman"/>
              </a:rPr>
              <a:t>направленность.</a:t>
            </a:r>
            <a:r>
              <a:rPr lang="ru-RU" sz="1800" dirty="0">
                <a:latin typeface="Times New Roman"/>
                <a:ea typeface="Times New Roman"/>
              </a:rPr>
              <a:t> На первоочередные статьи расходов бюджета (заработная плата с начислениями, приобретение лекарственных средств и изделий медицинского назначения, продуктов питания, бюджетные трансферты населению, субсидии, оплата коммунальных услуг) направлено 39 812,0 тыс. рублей или 70,9% от общего объема расходов бюджета, в том числе на  оплату труда с начислениями – 27 956,9 тыс. рублей или 49,8%.</a:t>
            </a:r>
            <a:endParaRPr lang="ru-RU" sz="1400" dirty="0">
              <a:latin typeface="Times New Roman"/>
              <a:ea typeface="Times New Roman"/>
            </a:endParaRPr>
          </a:p>
          <a:p>
            <a:pPr marR="45085" indent="0" algn="just">
              <a:buNone/>
            </a:pP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	Расходы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на  национальную экономику определились в сумме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902,2 тыс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. рублей, из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них </a:t>
            </a:r>
            <a:r>
              <a:rPr lang="ru-RU" sz="1800" dirty="0">
                <a:latin typeface="Times New Roman"/>
                <a:ea typeface="Times New Roman"/>
              </a:rPr>
              <a:t>на развитие сельскохозяйственного производства и функционирования бюджетных сельскохозяйственных организаций направлено </a:t>
            </a:r>
            <a:r>
              <a:rPr lang="ru-RU" sz="1800" dirty="0" smtClean="0">
                <a:latin typeface="Times New Roman"/>
                <a:ea typeface="Times New Roman"/>
              </a:rPr>
              <a:t>433,2 </a:t>
            </a:r>
            <a:r>
              <a:rPr lang="ru-RU" sz="1800" dirty="0">
                <a:latin typeface="Times New Roman"/>
                <a:ea typeface="Times New Roman"/>
              </a:rPr>
              <a:t>тыс. </a:t>
            </a:r>
            <a:r>
              <a:rPr lang="ru-RU" sz="1800" dirty="0" smtClean="0">
                <a:latin typeface="Times New Roman"/>
                <a:ea typeface="Times New Roman"/>
              </a:rPr>
              <a:t>рублей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, на возмещение части затрат по автобусным пассажирским перевозкам </a:t>
            </a:r>
            <a:r>
              <a:rPr lang="ru-RU" sz="1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 370,7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тыс. рублей, субсидии на возмещение разницы в ценах и части оптовой надбавки на твердое топливо, реализуемое населению по фиксированным тарифам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78,7 тыс. рублей.</a:t>
            </a:r>
          </a:p>
          <a:p>
            <a:pPr indent="0" algn="just">
              <a:buNone/>
              <a:tabLst>
                <a:tab pos="2969895" algn="ctr"/>
              </a:tabLst>
            </a:pPr>
            <a:r>
              <a:rPr lang="ru-RU" sz="1800" dirty="0" smtClean="0">
                <a:latin typeface="Times New Roman"/>
                <a:ea typeface="Times New Roman"/>
              </a:rPr>
              <a:t>           </a:t>
            </a:r>
            <a:endParaRPr lang="ru-RU" sz="1400" dirty="0" smtClean="0"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9 месяцев 2019 года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4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806489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85" indent="457200" algn="just"/>
            <a:r>
              <a:rPr lang="ru-RU" sz="1700" dirty="0">
                <a:latin typeface="Times New Roman"/>
                <a:ea typeface="Times New Roman"/>
              </a:rPr>
              <a:t>Расходы на жилищно-коммунальные услуги и жилищное строительство  профинансированы в сумме  </a:t>
            </a:r>
            <a:r>
              <a:rPr lang="ru-RU" sz="1700" dirty="0" smtClean="0">
                <a:latin typeface="Times New Roman"/>
                <a:ea typeface="Times New Roman"/>
              </a:rPr>
              <a:t>6 724,1 тыс</a:t>
            </a:r>
            <a:r>
              <a:rPr lang="ru-RU" sz="1700" dirty="0">
                <a:latin typeface="Times New Roman"/>
                <a:ea typeface="Times New Roman"/>
              </a:rPr>
              <a:t>. рублей, что составило </a:t>
            </a:r>
            <a:r>
              <a:rPr lang="ru-RU" sz="1700" dirty="0" smtClean="0">
                <a:latin typeface="Times New Roman"/>
                <a:ea typeface="Times New Roman"/>
              </a:rPr>
              <a:t>12,0 </a:t>
            </a:r>
            <a:r>
              <a:rPr lang="ru-RU" sz="1700" dirty="0">
                <a:latin typeface="Times New Roman"/>
                <a:ea typeface="Times New Roman"/>
              </a:rPr>
              <a:t>%  объема расходов  бюджета</a:t>
            </a:r>
            <a:r>
              <a:rPr lang="ru-RU" sz="1700" dirty="0" smtClean="0">
                <a:latin typeface="Times New Roman"/>
                <a:ea typeface="Times New Roman"/>
              </a:rPr>
              <a:t>.</a:t>
            </a:r>
          </a:p>
          <a:p>
            <a:pPr marR="45085" indent="457200" algn="just"/>
            <a:r>
              <a:rPr lang="ru-RU" sz="1700" dirty="0" smtClean="0">
                <a:latin typeface="Times New Roman"/>
                <a:ea typeface="Times New Roman"/>
              </a:rPr>
              <a:t>Расходы по жилищному строительству составили 70,3 тыс. рублей, из них 38,7 тыс. рублей направлены на погашение процентов банку по кредитам, выданным на строительство жилья сельскохозяйственным организациям, которое передано в коммунальную собственность по Указу №268.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sz="1700" dirty="0" smtClean="0">
                <a:latin typeface="Times New Roman"/>
                <a:ea typeface="Times New Roman"/>
              </a:rPr>
              <a:t>На жилищно-коммунальное хозяйство израсходовано 3 199,9 тыс. рублей, из них на субсидии по жилищно-коммунальным услугам</a:t>
            </a:r>
            <a:r>
              <a:rPr lang="ru-RU" sz="17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–</a:t>
            </a:r>
            <a:r>
              <a:rPr lang="ru-RU" sz="1700" dirty="0" smtClean="0">
                <a:latin typeface="Times New Roman"/>
                <a:ea typeface="Times New Roman"/>
              </a:rPr>
              <a:t> 2 264,4 тыс. рублей, на компенсацию потерь от оказания услуг льготной категории граждан </a:t>
            </a:r>
            <a:r>
              <a:rPr lang="ru-RU" sz="1700" dirty="0" smtClean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sz="1700" dirty="0" smtClean="0">
                <a:latin typeface="Times New Roman"/>
                <a:ea typeface="Times New Roman"/>
              </a:rPr>
              <a:t>27,1 тыс. рублей, на текущий ремонт жилищного фонда </a:t>
            </a:r>
            <a:r>
              <a:rPr lang="ru-RU" sz="1700" dirty="0" smtClean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sz="1700" dirty="0" smtClean="0">
                <a:latin typeface="Times New Roman"/>
                <a:ea typeface="Times New Roman"/>
              </a:rPr>
              <a:t>156,9 тыс. рублей, на капитальный ремонт жилфонда – 751,5 тыс. рублей.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sz="1700" dirty="0" smtClean="0">
                <a:latin typeface="Times New Roman"/>
                <a:ea typeface="Times New Roman"/>
              </a:rPr>
              <a:t>На </a:t>
            </a:r>
            <a:r>
              <a:rPr lang="ru-RU" sz="1700" dirty="0">
                <a:latin typeface="Times New Roman"/>
                <a:ea typeface="Times New Roman"/>
              </a:rPr>
              <a:t>благоустройство населенных пунктов направлено </a:t>
            </a:r>
            <a:r>
              <a:rPr lang="ru-RU" sz="1700" dirty="0" smtClean="0">
                <a:latin typeface="Times New Roman"/>
                <a:ea typeface="Times New Roman"/>
              </a:rPr>
              <a:t>2 940,5 тыс</a:t>
            </a:r>
            <a:r>
              <a:rPr lang="ru-RU" sz="1700" dirty="0">
                <a:latin typeface="Times New Roman"/>
                <a:ea typeface="Times New Roman"/>
              </a:rPr>
              <a:t>. рублей, в том числе на содержание и текущий ремонт </a:t>
            </a:r>
            <a:r>
              <a:rPr lang="ru-RU" sz="1700" dirty="0" smtClean="0">
                <a:latin typeface="Times New Roman"/>
                <a:ea typeface="Times New Roman"/>
              </a:rPr>
              <a:t>объектов </a:t>
            </a:r>
            <a:r>
              <a:rPr lang="ru-RU" sz="1700" dirty="0">
                <a:latin typeface="Times New Roman"/>
                <a:ea typeface="Times New Roman"/>
              </a:rPr>
              <a:t>благоустройства населенных пунктов – </a:t>
            </a:r>
            <a:r>
              <a:rPr lang="ru-RU" sz="1700" dirty="0" smtClean="0">
                <a:latin typeface="Times New Roman"/>
                <a:ea typeface="Times New Roman"/>
              </a:rPr>
              <a:t>2 478,4 тыс</a:t>
            </a:r>
            <a:r>
              <a:rPr lang="ru-RU" sz="1700" dirty="0">
                <a:latin typeface="Times New Roman"/>
                <a:ea typeface="Times New Roman"/>
              </a:rPr>
              <a:t>. рублей, из них за счет средств  бюджетов сельсоветов </a:t>
            </a:r>
            <a:r>
              <a:rPr lang="ru-RU" sz="1700" dirty="0" smtClean="0">
                <a:latin typeface="Times New Roman"/>
                <a:ea typeface="Times New Roman"/>
              </a:rPr>
              <a:t>– 151,1 </a:t>
            </a:r>
            <a:r>
              <a:rPr lang="ru-RU" sz="1700" dirty="0">
                <a:latin typeface="Times New Roman"/>
                <a:ea typeface="Times New Roman"/>
              </a:rPr>
              <a:t>тыс. рублей, на </a:t>
            </a:r>
            <a:r>
              <a:rPr lang="ru-RU" sz="1700" dirty="0" smtClean="0">
                <a:latin typeface="Times New Roman"/>
                <a:ea typeface="Times New Roman"/>
              </a:rPr>
              <a:t>капитальный ремонт 462,1 тыс. рублей, в том числе </a:t>
            </a:r>
            <a:r>
              <a:rPr lang="ru-RU" sz="1700" dirty="0">
                <a:latin typeface="Times New Roman"/>
                <a:ea typeface="Times New Roman"/>
              </a:rPr>
              <a:t>за счет средств, поступающих из республиканского дорожного фонда – </a:t>
            </a:r>
            <a:r>
              <a:rPr lang="ru-RU" sz="1700" dirty="0" smtClean="0">
                <a:latin typeface="Times New Roman"/>
                <a:ea typeface="Times New Roman"/>
              </a:rPr>
              <a:t>448,7 </a:t>
            </a:r>
            <a:r>
              <a:rPr lang="ru-RU" sz="1700" dirty="0">
                <a:latin typeface="Times New Roman"/>
                <a:ea typeface="Times New Roman"/>
              </a:rPr>
              <a:t>тыс. рублей. 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sz="1700" dirty="0" smtClean="0">
                <a:latin typeface="Times New Roman"/>
                <a:ea typeface="Times New Roman"/>
              </a:rPr>
              <a:t>Прочие </a:t>
            </a:r>
            <a:r>
              <a:rPr lang="ru-RU" sz="1700" dirty="0">
                <a:latin typeface="Times New Roman"/>
                <a:ea typeface="Times New Roman"/>
              </a:rPr>
              <a:t>расходы в области жилищно-коммунальных услуг  профинансированы в сумме 513,4 тыс. рублей, из </a:t>
            </a:r>
            <a:r>
              <a:rPr lang="ru-RU" sz="1700" dirty="0" smtClean="0">
                <a:latin typeface="Times New Roman"/>
                <a:ea typeface="Times New Roman"/>
              </a:rPr>
              <a:t>них на </a:t>
            </a:r>
            <a:r>
              <a:rPr lang="ru-RU" sz="1700" dirty="0">
                <a:latin typeface="Times New Roman"/>
                <a:ea typeface="Times New Roman"/>
              </a:rPr>
              <a:t>замену тепловых сетей </a:t>
            </a:r>
            <a:r>
              <a:rPr lang="ru-RU" sz="1700" dirty="0" smtClean="0">
                <a:latin typeface="Times New Roman"/>
                <a:ea typeface="Times New Roman"/>
              </a:rPr>
              <a:t>направлено </a:t>
            </a:r>
            <a:r>
              <a:rPr lang="ru-RU" sz="1700" dirty="0">
                <a:latin typeface="Times New Roman"/>
                <a:ea typeface="Times New Roman"/>
              </a:rPr>
              <a:t>467,8 тыс. </a:t>
            </a:r>
            <a:r>
              <a:rPr lang="ru-RU" sz="1700" dirty="0" smtClean="0">
                <a:latin typeface="Times New Roman"/>
                <a:ea typeface="Times New Roman"/>
              </a:rPr>
              <a:t>рублей. </a:t>
            </a:r>
            <a:endParaRPr lang="ru-RU" sz="17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7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70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0224763"/>
              </p:ext>
            </p:extLst>
          </p:nvPr>
        </p:nvGraphicFramePr>
        <p:xfrm>
          <a:off x="323528" y="1196752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                       за 9 месяцев 2019 года по функциональной классификации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0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2187</TotalTime>
  <Words>984</Words>
  <Application>Microsoft Office PowerPoint</Application>
  <PresentationFormat>Экран (4:3)</PresentationFormat>
  <Paragraphs>162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Исполнение бюджета Осиповичского района за 9 месяцев 2019 года</vt:lpstr>
      <vt:lpstr>Доходы консолидированного бюджета  Осиповичского района 9 месяцев 2019 года</vt:lpstr>
      <vt:lpstr>Доходы консолидированного бюджета Осиповичского района поступившие за 9 месяцев 2019 года год по уровням бюджета</vt:lpstr>
      <vt:lpstr>В структуре доходов консолидированного бюджета района за              9 месяцев 2019 года налоговые доходы составили 54,8%, неналоговые доходы – 4,5%, безвозмездные поступления – 40,7%. По сравнению с аналогичным периодом 2018 года увеличилась доля безвозмездных поступлений.</vt:lpstr>
      <vt:lpstr>Презентация PowerPoint</vt:lpstr>
      <vt:lpstr>Структура неналоговых доходов консолидированного бюджета района за 9 месяцев 2019 года</vt:lpstr>
      <vt:lpstr>Расходы консолидированного бюджета Осиповичского района за 9 месяцев 2019 года</vt:lpstr>
      <vt:lpstr>Презентация PowerPoint</vt:lpstr>
      <vt:lpstr>Структура расходов консолидированного бюджета района                        за 9 месяцев 2019 года по функциональной классификации</vt:lpstr>
      <vt:lpstr>Структура расходов консолидированного бюджета района за 9 месяцев 2019 года по экономической классификации</vt:lpstr>
      <vt:lpstr>Программные расходы консолидированного бюджета района за 9 месяцев 2019 года </vt:lpstr>
      <vt:lpstr>Объем долговых обязательств органов местного управления и самоуправления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Пацкевич Наталья</cp:lastModifiedBy>
  <cp:revision>351</cp:revision>
  <cp:lastPrinted>2019-11-11T07:10:04Z</cp:lastPrinted>
  <dcterms:created xsi:type="dcterms:W3CDTF">2018-04-13T18:16:16Z</dcterms:created>
  <dcterms:modified xsi:type="dcterms:W3CDTF">2019-11-11T07:13:25Z</dcterms:modified>
</cp:coreProperties>
</file>