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61" r:id="rId4"/>
    <p:sldId id="280" r:id="rId5"/>
    <p:sldId id="265" r:id="rId6"/>
    <p:sldId id="268" r:id="rId7"/>
    <p:sldId id="269" r:id="rId8"/>
    <p:sldId id="281" r:id="rId9"/>
    <p:sldId id="271" r:id="rId10"/>
    <p:sldId id="274" r:id="rId11"/>
    <p:sldId id="276" r:id="rId12"/>
    <p:sldId id="275" r:id="rId1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1BA5"/>
    <a:srgbClr val="A1731F"/>
    <a:srgbClr val="3F91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rgbClr val="221BA5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/>
              <a:t>9 месяцев 2018 </a:t>
            </a:r>
            <a:r>
              <a:rPr lang="ru-RU" dirty="0"/>
              <a:t>года</a:t>
            </a:r>
          </a:p>
        </c:rich>
      </c:tx>
      <c:layout>
        <c:manualLayout>
          <c:xMode val="edge"/>
          <c:yMode val="edge"/>
          <c:x val="0.24992918338037934"/>
          <c:y val="9.5405131549933478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4591194968553458E-2"/>
          <c:y val="9.5405131549933433E-3"/>
          <c:w val="0.96540880503144655"/>
          <c:h val="0.9595931207553223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январь-сентябрь 2018 года</c:v>
                </c:pt>
              </c:strCache>
            </c:strRef>
          </c:tx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0.65200000000000002</c:v>
                </c:pt>
                <c:pt idx="1">
                  <c:v>5.5E-2</c:v>
                </c:pt>
                <c:pt idx="2">
                  <c:v>0.29299999999999998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rgbClr val="221BA5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/>
              <a:t>9 месяцев  2017 </a:t>
            </a:r>
            <a:r>
              <a:rPr lang="ru-RU" dirty="0"/>
              <a:t>года</a:t>
            </a:r>
          </a:p>
        </c:rich>
      </c:tx>
      <c:layout>
        <c:manualLayout>
          <c:xMode val="edge"/>
          <c:yMode val="edge"/>
          <c:x val="0.20490389817263766"/>
          <c:y val="5.4649639867870706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280254418129358E-2"/>
          <c:y val="3.3286598828612152E-2"/>
          <c:w val="0.96719745581870642"/>
          <c:h val="0.769105858347507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январь-сентябрь  2017 года</c:v>
                </c:pt>
              </c:strCache>
            </c:strRef>
          </c:tx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0.64200000000000002</c:v>
                </c:pt>
                <c:pt idx="1">
                  <c:v>6.7000000000000004E-2</c:v>
                </c:pt>
                <c:pt idx="2">
                  <c:v>0.29099999999999998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"/>
          <c:y val="0.76016319000549237"/>
          <c:w val="0.99603293497535461"/>
          <c:h val="0.15537827565325291"/>
        </c:manualLayout>
      </c:layout>
      <c:overlay val="0"/>
      <c:txPr>
        <a:bodyPr/>
        <a:lstStyle/>
        <a:p>
          <a:pPr>
            <a:defRPr sz="1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>
                <a:solidFill>
                  <a:srgbClr val="3F9158"/>
                </a:solidFill>
              </a:defRPr>
            </a:pPr>
            <a:r>
              <a:rPr lang="ru-RU" sz="200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доходов консолидированного бюджета </a:t>
            </a:r>
            <a:r>
              <a:rPr lang="ru-RU" sz="2000" dirty="0" smtClean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за 9 месяцев </a:t>
            </a:r>
            <a:r>
              <a:rPr lang="ru-RU" sz="2000" baseline="0" dirty="0" smtClean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года</a:t>
            </a:r>
            <a:endParaRPr lang="ru-RU" sz="2000" dirty="0">
              <a:solidFill>
                <a:srgbClr val="221BA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налоговых доходов консолидированного бюджета района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8.5090448039886413E-2"/>
                  <c:y val="-0.1175795282005703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rgbClr val="221BA5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Подоходный налог            (12 760,3 тыс. руб)</c:v>
                </c:pt>
                <c:pt idx="1">
                  <c:v>Налог на прибыль              (727,9  тыс. руб)</c:v>
                </c:pt>
                <c:pt idx="2">
                  <c:v>НДС (4 159,9 тыс. руб)</c:v>
                </c:pt>
                <c:pt idx="3">
                  <c:v>Земельный налог                (4 049,6 тыс. руб.)</c:v>
                </c:pt>
                <c:pt idx="4">
                  <c:v>Налог на недвижимость   (5 272,0  тыс. руб.)</c:v>
                </c:pt>
                <c:pt idx="5">
                  <c:v>Другие налоги от выручки  (1 897,6 тыс. руб)</c:v>
                </c:pt>
                <c:pt idx="6">
                  <c:v>Другие налоговые доходы (502,6 тыс. руб.)</c:v>
                </c:pt>
              </c:strCache>
            </c:strRef>
          </c:cat>
          <c:val>
            <c:numRef>
              <c:f>Лист1!$B$2:$B$8</c:f>
              <c:numCache>
                <c:formatCode>0.0%</c:formatCode>
                <c:ptCount val="7"/>
                <c:pt idx="0">
                  <c:v>0.434</c:v>
                </c:pt>
                <c:pt idx="1">
                  <c:v>2.5000000000000001E-2</c:v>
                </c:pt>
                <c:pt idx="2">
                  <c:v>0.14199999999999999</c:v>
                </c:pt>
                <c:pt idx="3">
                  <c:v>0.13800000000000001</c:v>
                </c:pt>
                <c:pt idx="4">
                  <c:v>0.17899999999999999</c:v>
                </c:pt>
                <c:pt idx="5">
                  <c:v>6.5000000000000002E-2</c:v>
                </c:pt>
                <c:pt idx="6">
                  <c:v>1.7000000000000001E-2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3991659308809745"/>
          <c:y val="0.17327148835314596"/>
          <c:w val="0.34758345563943194"/>
          <c:h val="0.81418971966077847"/>
        </c:manualLayout>
      </c:layout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Компенсации расходов государства                                        (932,5 тыс. руб.)</c:v>
                </c:pt>
                <c:pt idx="1">
                  <c:v>Дивиденды по акциям и доходы от других форм участия в капитале                  (81,2 тыс. руб.)</c:v>
                </c:pt>
                <c:pt idx="2">
                  <c:v>Доходы от приватизации (продажи) жилых помещений  (687,2 тыс. руб.)</c:v>
                </c:pt>
                <c:pt idx="3">
                  <c:v>Штрафы (132,0 тыс. руб.)</c:v>
                </c:pt>
                <c:pt idx="4">
                  <c:v>Доходы от сдачи в аренду земельных участков и иного имущества (184,0 тыс. руб.)</c:v>
                </c:pt>
                <c:pt idx="5">
                  <c:v>Возврат средств,полученных и не использованных организациями в прошлом году (221,2 тыс. руб.)</c:v>
                </c:pt>
                <c:pt idx="6">
                  <c:v>Прочие неналоговые доходы (242,5 тыс. руб.)</c:v>
                </c:pt>
              </c:strCache>
            </c:strRef>
          </c:cat>
          <c:val>
            <c:numRef>
              <c:f>Лист1!$B$2:$B$8</c:f>
              <c:numCache>
                <c:formatCode>0.0%</c:formatCode>
                <c:ptCount val="7"/>
                <c:pt idx="0">
                  <c:v>0.376</c:v>
                </c:pt>
                <c:pt idx="1">
                  <c:v>3.3000000000000002E-2</c:v>
                </c:pt>
                <c:pt idx="2">
                  <c:v>0.27700000000000002</c:v>
                </c:pt>
                <c:pt idx="3">
                  <c:v>5.2999999999999999E-2</c:v>
                </c:pt>
                <c:pt idx="4">
                  <c:v>7.3999999999999996E-2</c:v>
                </c:pt>
                <c:pt idx="5">
                  <c:v>8.8999999999999996E-2</c:v>
                </c:pt>
                <c:pt idx="6">
                  <c:v>9.8000000000000004E-2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5864197530864198"/>
          <c:y val="8.0943012778277854E-2"/>
          <c:w val="0.40432098765432101"/>
          <c:h val="0.91905698722172224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6.5844535792319372E-2"/>
          <c:w val="0.54768272712929189"/>
          <c:h val="0.8689899270451431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Общегосударственная деятельность                            (3 215,0 тыс. руб.)</c:v>
                </c:pt>
                <c:pt idx="1">
                  <c:v>Национальная оборона (1,5 тыс. руб.)</c:v>
                </c:pt>
                <c:pt idx="2">
                  <c:v>Национальная экономика (1 143,0 тыс. руб)</c:v>
                </c:pt>
                <c:pt idx="3">
                  <c:v>Охрана окружающей среды (10,9 тыс. руб.)</c:v>
                </c:pt>
                <c:pt idx="4">
                  <c:v>Жилищно-коммунальные услуги и жилищное строительство (5 735,9 тыс. руб.)</c:v>
                </c:pt>
                <c:pt idx="5">
                  <c:v>Здравоохранение (12 721,4 тыс. руб.)</c:v>
                </c:pt>
                <c:pt idx="6">
                  <c:v>Физическия культура, спорт, культура и средства массовой информации (3 594,2  тыс. руб.)</c:v>
                </c:pt>
                <c:pt idx="7">
                  <c:v>Образование (18 167,1 тыс. руб)</c:v>
                </c:pt>
                <c:pt idx="8">
                  <c:v>Социальная политика (1 778,6 тыс. руб)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 formatCode="0.0%">
                  <c:v>6.9000000000000006E-2</c:v>
                </c:pt>
                <c:pt idx="2" formatCode="0.0%">
                  <c:v>2.5000000000000001E-2</c:v>
                </c:pt>
                <c:pt idx="4" formatCode="0.0%">
                  <c:v>0.124</c:v>
                </c:pt>
                <c:pt idx="5" formatCode="0.0%">
                  <c:v>0.27400000000000002</c:v>
                </c:pt>
                <c:pt idx="6" formatCode="0.0%">
                  <c:v>7.8E-2</c:v>
                </c:pt>
                <c:pt idx="7" formatCode="0.0%">
                  <c:v>0.39200000000000002</c:v>
                </c:pt>
                <c:pt idx="8" formatCode="0.0%">
                  <c:v>3.7999999999999999E-2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egendEntry>
        <c:idx val="0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7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8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54616142090654729"/>
          <c:y val="4.9016462959514768E-4"/>
          <c:w val="0.45383857909345271"/>
          <c:h val="0.99950983537040483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867405463205978E-2"/>
          <c:y val="0.1050225208691927"/>
          <c:w val="0.46723705534813115"/>
          <c:h val="0.7319903349990705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-9.6220132747488835E-2"/>
                  <c:y val="-0.4151195324395106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4047082651070669E-2"/>
                  <c:y val="-1.391462119908974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283387354859884E-2"/>
                  <c:y val="-1.623372473227136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3.246744946454273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1.623372473227136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2.319103533181623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9604993230213763E-3"/>
                  <c:y val="9.2764141327265053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2566774709719769E-2"/>
                  <c:y val="-1.85528282654529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7763695296210785E-2"/>
                  <c:y val="-1.391462119908974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Лист1!$A$2:$A$11</c:f>
              <c:strCache>
                <c:ptCount val="10"/>
                <c:pt idx="0">
                  <c:v>Заработная  плата  с отчислениями               (24 468,8 тыс. руб.)</c:v>
                </c:pt>
                <c:pt idx="1">
                  <c:v>Медикаменты (1 007,0 тыс. руб.)</c:v>
                </c:pt>
                <c:pt idx="2">
                  <c:v>Питание (1 302,1 тыс. руб.)</c:v>
                </c:pt>
                <c:pt idx="3">
                  <c:v>Оплата коммунальных услуг  (3 842,0 тыс. руб)</c:v>
                </c:pt>
                <c:pt idx="4">
                  <c:v>Текущие и капитальные трансферты населению (2 004,8 тыс. руб.)</c:v>
                </c:pt>
                <c:pt idx="5">
                  <c:v>Субсидии (3 627,0 тыс. рублей)</c:v>
                </c:pt>
                <c:pt idx="6">
                  <c:v>Капитальные вложения в основные фонды (6 021,6 тыс. руб.)</c:v>
                </c:pt>
                <c:pt idx="7">
                  <c:v>Обслуживание ценных бумаг (133,2 тыс. руб.)</c:v>
                </c:pt>
                <c:pt idx="8">
                  <c:v>Текущее содержание объектов благоустройства (1 428,0 тыс. руб.)</c:v>
                </c:pt>
                <c:pt idx="9">
                  <c:v>Прочие расходы  (2 533,1 тыс. руб)</c:v>
                </c:pt>
              </c:strCache>
            </c:strRef>
          </c:cat>
          <c:val>
            <c:numRef>
              <c:f>Лист1!$B$2:$B$11</c:f>
              <c:numCache>
                <c:formatCode>0.0%</c:formatCode>
                <c:ptCount val="10"/>
                <c:pt idx="0">
                  <c:v>0.52800000000000002</c:v>
                </c:pt>
                <c:pt idx="1">
                  <c:v>2.1999999999999999E-2</c:v>
                </c:pt>
                <c:pt idx="2">
                  <c:v>2.8000000000000001E-2</c:v>
                </c:pt>
                <c:pt idx="3">
                  <c:v>8.3000000000000004E-2</c:v>
                </c:pt>
                <c:pt idx="4">
                  <c:v>4.2999999999999997E-2</c:v>
                </c:pt>
                <c:pt idx="5">
                  <c:v>7.8E-2</c:v>
                </c:pt>
                <c:pt idx="6">
                  <c:v>0.13</c:v>
                </c:pt>
                <c:pt idx="7">
                  <c:v>3.0000000000000001E-3</c:v>
                </c:pt>
                <c:pt idx="8">
                  <c:v>3.1E-2</c:v>
                </c:pt>
                <c:pt idx="9">
                  <c:v>5.3999999999999999E-2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2623456790123457"/>
          <c:y val="3.3038059091083843E-2"/>
          <c:w val="0.46450617283950618"/>
          <c:h val="0.83290668370613818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1412777"/>
            <a:ext cx="6192688" cy="2169586"/>
          </a:xfrm>
        </p:spPr>
        <p:txBody>
          <a:bodyPr>
            <a:normAutofit/>
          </a:bodyPr>
          <a:lstStyle/>
          <a:p>
            <a:pPr algn="l"/>
            <a:r>
              <a:rPr lang="ru-RU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</a:t>
            </a:r>
            <a:r>
              <a:rPr lang="ru-RU" sz="4000" dirty="0" smtClean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за 9 месяцев 2018 года</a:t>
            </a:r>
            <a:endParaRPr lang="ru-RU" sz="4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4000" b="1" dirty="0"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граждан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82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2382738"/>
              </p:ext>
            </p:extLst>
          </p:nvPr>
        </p:nvGraphicFramePr>
        <p:xfrm>
          <a:off x="457200" y="1481138"/>
          <a:ext cx="8579296" cy="5476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850106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района по экономической классификации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10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9908337"/>
              </p:ext>
            </p:extLst>
          </p:nvPr>
        </p:nvGraphicFramePr>
        <p:xfrm>
          <a:off x="864241" y="1481138"/>
          <a:ext cx="7415518" cy="4545619"/>
        </p:xfrm>
        <a:graphic>
          <a:graphicData uri="http://schemas.openxmlformats.org/drawingml/2006/table">
            <a:tbl>
              <a:tblPr/>
              <a:tblGrid>
                <a:gridCol w="5751780"/>
                <a:gridCol w="1663738"/>
              </a:tblGrid>
              <a:tr h="238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8913" marR="8913" marT="8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сумма, тыс. руб.</a:t>
                      </a:r>
                    </a:p>
                  </a:txBody>
                  <a:tcPr marL="8913" marR="8913" marT="8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9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Консолидированный бюджет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46 367,6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25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аграрного бизнеса в Республике Беларусь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682,0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51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о социальной защите и содействии занятости населения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082,3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99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"Здоровье народа и демографическая безопасность Республики Беларусь"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9 434,7</a:t>
                      </a:r>
                    </a:p>
                    <a:p>
                      <a:pPr algn="r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73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"Охрана окружающей среды и устойчивое использование природных ресурсов"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73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"Энергосбережение"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73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"Образование и молодежная политика"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18 651,6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7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"Культура Беларуси"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1 718,5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24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физической культуры и спорта в Республике Беларусь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659,6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51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"Комфортное жилье и благоприятная среда"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4 681,4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2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"Строительство жилья"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99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транспортного комплекса Республики Беларусь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313,4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82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Непрограммные расходы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8 610,3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Программные расходы консолидированного бюджета района за 9 месяцев 2018 год 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67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3455849"/>
              </p:ext>
            </p:extLst>
          </p:nvPr>
        </p:nvGraphicFramePr>
        <p:xfrm>
          <a:off x="577850" y="3472656"/>
          <a:ext cx="7988300" cy="542925"/>
        </p:xfrm>
        <a:graphic>
          <a:graphicData uri="http://schemas.openxmlformats.org/drawingml/2006/table">
            <a:tbl>
              <a:tblPr/>
              <a:tblGrid>
                <a:gridCol w="7988300"/>
              </a:tblGrid>
              <a:tr h="542925"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долговых обязательств органов местного управления и самоуправления</a:t>
            </a:r>
            <a:endParaRPr lang="ru-RU" sz="1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712309"/>
              </p:ext>
            </p:extLst>
          </p:nvPr>
        </p:nvGraphicFramePr>
        <p:xfrm>
          <a:off x="467544" y="836711"/>
          <a:ext cx="8424936" cy="5665318"/>
        </p:xfrm>
        <a:graphic>
          <a:graphicData uri="http://schemas.openxmlformats.org/drawingml/2006/table">
            <a:tbl>
              <a:tblPr/>
              <a:tblGrid>
                <a:gridCol w="223387"/>
                <a:gridCol w="4516563"/>
                <a:gridCol w="1803291"/>
                <a:gridCol w="1881695"/>
              </a:tblGrid>
              <a:tr h="241142"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effectLst/>
                        <a:latin typeface="Arial Cyr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effectLst/>
                        <a:latin typeface="Arial Cyr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тыс. рублей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72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Виды обязательств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На 1 января 2018 г.                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На 1 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октября 2018 </a:t>
                      </a:r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г.  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2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Ценные бумаги, размещенные местными исполнительными и распорядительными органами на внутреннем финансовом рынке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      3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133,4   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     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6 216,0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99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Гарантии местных исполнительных и распорядительных органов, предъявленные к исполнению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Бюджетные кредиты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2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Иные долговые обязательства, ранее отнесенные в соответствии с законодательством на долг органов местного управления и самоуправления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661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effectLst/>
                          <a:latin typeface="Times New Roman"/>
                        </a:rPr>
                        <a:t>  I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Долг органов местного управления и самоуправления 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      3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133,4   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6 216,0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889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II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Долг, гарантированный местными исполнительными и распорядительными органами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      3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213,2   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2 970,0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43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         </a:t>
                      </a:r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6 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346,6   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9 186,0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6096"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indent="540385" algn="just">
                        <a:spcAft>
                          <a:spcPts val="0"/>
                        </a:spcAft>
                      </a:pPr>
                      <a:r>
                        <a:rPr lang="ru-RU" sz="1400" b="0" i="0" u="none" strike="noStrike" baseline="0" dirty="0" smtClean="0">
                          <a:effectLst/>
                          <a:latin typeface="Times New Roman"/>
                        </a:rPr>
                        <a:t>.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                                                                         </a:t>
                      </a:r>
                    </a:p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               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                                                                          </a:t>
                      </a:r>
                    </a:p>
                    <a:p>
                      <a:pPr algn="l" fontAlgn="b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                                                                                               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Финансовый отдел </a:t>
                      </a:r>
                      <a:r>
                        <a:rPr lang="ru-RU" sz="1400" b="0" i="0" u="none" strike="noStrike" dirty="0" err="1" smtClean="0"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 райисполкома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01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 fontScale="70000" lnSpcReduction="20000"/>
          </a:bodyPr>
          <a:lstStyle/>
          <a:p>
            <a:pPr marR="45085" indent="540385" algn="just"/>
            <a:r>
              <a:rPr lang="ru-RU" sz="2800" dirty="0">
                <a:latin typeface="Times New Roman"/>
                <a:ea typeface="Times New Roman"/>
              </a:rPr>
              <a:t>В консолидированный </a:t>
            </a:r>
            <a:r>
              <a:rPr lang="ru-RU" sz="2800" dirty="0" smtClean="0">
                <a:latin typeface="Times New Roman"/>
                <a:ea typeface="Times New Roman"/>
              </a:rPr>
              <a:t>бюджет </a:t>
            </a:r>
            <a:r>
              <a:rPr lang="ru-RU" sz="2800" dirty="0" err="1" smtClean="0">
                <a:latin typeface="Times New Roman"/>
                <a:ea typeface="Times New Roman"/>
              </a:rPr>
              <a:t>Осиповичского</a:t>
            </a:r>
            <a:r>
              <a:rPr lang="ru-RU" sz="2800" dirty="0" smtClean="0">
                <a:latin typeface="Times New Roman"/>
                <a:ea typeface="Times New Roman"/>
              </a:rPr>
              <a:t> </a:t>
            </a:r>
            <a:r>
              <a:rPr lang="ru-RU" sz="2800" dirty="0">
                <a:latin typeface="Times New Roman"/>
                <a:ea typeface="Times New Roman"/>
              </a:rPr>
              <a:t>района за </a:t>
            </a:r>
            <a:r>
              <a:rPr lang="ru-RU" sz="2800" dirty="0" smtClean="0">
                <a:latin typeface="Times New Roman"/>
                <a:ea typeface="Times New Roman"/>
              </a:rPr>
              <a:t>             9 месяцев 2018 года </a:t>
            </a:r>
            <a:r>
              <a:rPr lang="ru-RU" sz="2800" dirty="0">
                <a:latin typeface="Times New Roman"/>
                <a:ea typeface="Times New Roman"/>
              </a:rPr>
              <a:t>поступило доходов </a:t>
            </a:r>
            <a:r>
              <a:rPr lang="ru-RU" sz="2800" dirty="0" smtClean="0">
                <a:latin typeface="Times New Roman"/>
                <a:ea typeface="Times New Roman"/>
              </a:rPr>
              <a:t>45 017,2 тыс</a:t>
            </a:r>
            <a:r>
              <a:rPr lang="ru-RU" sz="2800" dirty="0">
                <a:latin typeface="Times New Roman"/>
                <a:ea typeface="Times New Roman"/>
              </a:rPr>
              <a:t>. рублей, расходы профинансированы в сумме </a:t>
            </a:r>
            <a:r>
              <a:rPr lang="ru-RU" sz="2800" dirty="0" smtClean="0">
                <a:latin typeface="Times New Roman"/>
                <a:ea typeface="Times New Roman"/>
              </a:rPr>
              <a:t>46 367,6 тыс</a:t>
            </a:r>
            <a:r>
              <a:rPr lang="ru-RU" sz="2800" dirty="0">
                <a:latin typeface="Times New Roman"/>
                <a:ea typeface="Times New Roman"/>
              </a:rPr>
              <a:t>. рублей, дефицит на </a:t>
            </a:r>
            <a:r>
              <a:rPr lang="ru-RU" sz="2800" dirty="0" smtClean="0">
                <a:latin typeface="Times New Roman"/>
                <a:ea typeface="Times New Roman"/>
              </a:rPr>
              <a:t>            1 октября </a:t>
            </a:r>
            <a:r>
              <a:rPr lang="ru-RU" sz="2800" dirty="0">
                <a:latin typeface="Times New Roman"/>
                <a:ea typeface="Times New Roman"/>
              </a:rPr>
              <a:t>2018 г.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составил 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1 350,4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тыс. рублей. </a:t>
            </a:r>
            <a:endParaRPr lang="ru-RU" sz="2000" dirty="0">
              <a:latin typeface="Times New Roman"/>
              <a:ea typeface="Times New Roman"/>
            </a:endParaRPr>
          </a:p>
          <a:p>
            <a:pPr marR="45085" indent="457200" algn="just"/>
            <a:r>
              <a:rPr lang="ru-RU" sz="2800" dirty="0" smtClean="0">
                <a:latin typeface="Times New Roman"/>
                <a:ea typeface="Times New Roman"/>
              </a:rPr>
              <a:t>Бюджет  района  за 9 месяцев 2018 года  по доходам исполнен в объеме 78,9 % к уточненному плану на год и 99,5 % к уточненному плану 9 месяцев.</a:t>
            </a:r>
            <a:endParaRPr lang="ru-RU" sz="2000" dirty="0" smtClean="0">
              <a:latin typeface="Times New Roman"/>
              <a:ea typeface="Times New Roman"/>
            </a:endParaRPr>
          </a:p>
          <a:p>
            <a:pPr marR="45085" indent="449580" algn="just"/>
            <a:r>
              <a:rPr lang="ru-RU" sz="2800" dirty="0" smtClean="0">
                <a:latin typeface="Times New Roman"/>
                <a:ea typeface="Times New Roman"/>
              </a:rPr>
              <a:t>Собственные </a:t>
            </a:r>
            <a:r>
              <a:rPr lang="ru-RU" sz="2800" dirty="0">
                <a:latin typeface="Times New Roman"/>
                <a:ea typeface="Times New Roman"/>
              </a:rPr>
              <a:t>доходы поступили в сумме </a:t>
            </a:r>
            <a:r>
              <a:rPr lang="ru-RU" sz="2800" dirty="0" smtClean="0">
                <a:latin typeface="Times New Roman"/>
                <a:ea typeface="Times New Roman"/>
              </a:rPr>
              <a:t>31 850,5 тыс</a:t>
            </a:r>
            <a:r>
              <a:rPr lang="ru-RU" sz="2800" dirty="0">
                <a:latin typeface="Times New Roman"/>
                <a:ea typeface="Times New Roman"/>
              </a:rPr>
              <a:t>. </a:t>
            </a:r>
            <a:r>
              <a:rPr lang="ru-RU" sz="2800" dirty="0" smtClean="0">
                <a:latin typeface="Times New Roman"/>
                <a:ea typeface="Times New Roman"/>
              </a:rPr>
              <a:t>рублей, в том числе налоговые доходы в сумме 29 369,9 тыс. рублей, неналоговые доходы в сумме 2 480,6 тыс. рублей.</a:t>
            </a:r>
          </a:p>
          <a:p>
            <a:pPr marR="45085" lvl="0" indent="449580" algn="just">
              <a:buClr>
                <a:srgbClr val="94B6D2"/>
              </a:buClr>
            </a:pPr>
            <a:r>
              <a:rPr lang="ru-RU" sz="2800" dirty="0" smtClean="0">
                <a:latin typeface="Times New Roman"/>
                <a:ea typeface="Times New Roman"/>
              </a:rPr>
              <a:t>Безвозмездные поступления из республиканского и областного бюджетов получены в сумме 13 166,7 тыс. рублей, в том числе дотация в сумме 10 808,0 тыс. рублей.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endParaRPr lang="ru-RU" sz="2800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R="45085" lvl="0" indent="449580" algn="just">
              <a:buClr>
                <a:srgbClr val="94B6D2"/>
              </a:buClr>
            </a:pPr>
            <a:r>
              <a:rPr lang="ru-RU" sz="2800" dirty="0" smtClean="0">
                <a:solidFill>
                  <a:prstClr val="black"/>
                </a:solidFill>
                <a:latin typeface="Times New Roman"/>
                <a:ea typeface="Times New Roman"/>
              </a:rPr>
              <a:t>Дотация 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бюджетам первичного уровня из районного бюджета составила  </a:t>
            </a:r>
            <a:r>
              <a:rPr lang="ru-RU" sz="2800" dirty="0" smtClean="0">
                <a:solidFill>
                  <a:prstClr val="black"/>
                </a:solidFill>
                <a:latin typeface="Times New Roman"/>
                <a:ea typeface="Times New Roman"/>
              </a:rPr>
              <a:t>282,5 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тыс.  рублей. </a:t>
            </a:r>
            <a:endParaRPr lang="ru-RU" sz="21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R="45085" indent="449580" algn="just"/>
            <a:r>
              <a:rPr lang="ru-RU" sz="2800" dirty="0" smtClean="0">
                <a:latin typeface="Times New Roman"/>
                <a:ea typeface="Times New Roman"/>
              </a:rPr>
              <a:t>В </a:t>
            </a:r>
            <a:r>
              <a:rPr lang="ru-RU" sz="2800" dirty="0">
                <a:latin typeface="Times New Roman"/>
                <a:ea typeface="Times New Roman"/>
              </a:rPr>
              <a:t>состав бюджета района </a:t>
            </a:r>
            <a:r>
              <a:rPr lang="ru-RU" sz="2800" dirty="0" smtClean="0">
                <a:latin typeface="Times New Roman"/>
                <a:ea typeface="Times New Roman"/>
              </a:rPr>
              <a:t>с 01.03.2018 входят </a:t>
            </a:r>
            <a:r>
              <a:rPr lang="ru-RU" sz="2800" dirty="0" smtClean="0">
                <a:latin typeface="Times New Roman"/>
                <a:ea typeface="Times New Roman"/>
              </a:rPr>
              <a:t>бюджеты 11 </a:t>
            </a:r>
            <a:r>
              <a:rPr lang="ru-RU" sz="2800" dirty="0" smtClean="0">
                <a:latin typeface="Times New Roman"/>
                <a:ea typeface="Times New Roman"/>
              </a:rPr>
              <a:t>сельсоветов (с 1 марта 2018 г. ликвидирован </a:t>
            </a:r>
            <a:r>
              <a:rPr lang="ru-RU" sz="2800" dirty="0" err="1" smtClean="0">
                <a:latin typeface="Times New Roman"/>
                <a:ea typeface="Times New Roman"/>
              </a:rPr>
              <a:t>Корытненский</a:t>
            </a:r>
            <a:r>
              <a:rPr lang="ru-RU" sz="2800" dirty="0" smtClean="0">
                <a:latin typeface="Times New Roman"/>
                <a:ea typeface="Times New Roman"/>
              </a:rPr>
              <a:t> сельсовет). 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консолидированного бюджета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59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1408549"/>
              </p:ext>
            </p:extLst>
          </p:nvPr>
        </p:nvGraphicFramePr>
        <p:xfrm>
          <a:off x="755576" y="1340768"/>
          <a:ext cx="7848875" cy="5024541"/>
        </p:xfrm>
        <a:graphic>
          <a:graphicData uri="http://schemas.openxmlformats.org/drawingml/2006/table">
            <a:tbl>
              <a:tblPr/>
              <a:tblGrid>
                <a:gridCol w="1071978"/>
                <a:gridCol w="1188034"/>
                <a:gridCol w="260189"/>
                <a:gridCol w="145706"/>
                <a:gridCol w="135299"/>
                <a:gridCol w="124891"/>
                <a:gridCol w="156113"/>
                <a:gridCol w="156113"/>
                <a:gridCol w="124891"/>
                <a:gridCol w="145706"/>
                <a:gridCol w="166521"/>
                <a:gridCol w="145706"/>
                <a:gridCol w="176929"/>
                <a:gridCol w="135299"/>
                <a:gridCol w="156113"/>
                <a:gridCol w="156113"/>
                <a:gridCol w="156113"/>
                <a:gridCol w="114483"/>
                <a:gridCol w="156113"/>
                <a:gridCol w="166521"/>
                <a:gridCol w="124891"/>
                <a:gridCol w="135299"/>
                <a:gridCol w="176929"/>
                <a:gridCol w="124891"/>
                <a:gridCol w="166521"/>
                <a:gridCol w="187336"/>
                <a:gridCol w="114483"/>
                <a:gridCol w="176929"/>
                <a:gridCol w="166521"/>
                <a:gridCol w="145706"/>
                <a:gridCol w="156113"/>
                <a:gridCol w="187336"/>
                <a:gridCol w="114483"/>
                <a:gridCol w="166521"/>
                <a:gridCol w="176929"/>
                <a:gridCol w="124891"/>
                <a:gridCol w="197744"/>
                <a:gridCol w="166521"/>
              </a:tblGrid>
              <a:tr h="853323">
                <a:tc gridSpan="38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Консолидированный 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 </a:t>
                      </a:r>
                      <a:r>
                        <a:rPr lang="ru-RU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района</a:t>
                      </a:r>
                    </a:p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(45 017,2 тыс. рублей)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3039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1790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300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</a:t>
                      </a:r>
                    </a:p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(44 136,1 тыс.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рублей  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учетом консолидации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5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Бюджеты сельских советов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881,1 тыс. рублей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455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298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Вязьевский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127,1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Гродзянский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65,5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Дарагановский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64,3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Дричинский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54,7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Елизовский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90,9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Корытненский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37,5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Лапичский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106,2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Липенский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64,7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Протасевичский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87,6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79,2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Татарковский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54,0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Ясенский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49,4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416824" cy="922114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anose="02020603050405020304" pitchFamily="18" charset="0"/>
              </a:rPr>
              <a:t>Доходы консолидированного бюджета </a:t>
            </a:r>
            <a:r>
              <a:rPr lang="ru-RU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поступившие за 9 месяцев 2018 г. по уровням бюджета</a:t>
            </a:r>
            <a:endParaRPr lang="ru-RU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04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35716103"/>
              </p:ext>
            </p:extLst>
          </p:nvPr>
        </p:nvGraphicFramePr>
        <p:xfrm>
          <a:off x="457200" y="1481138"/>
          <a:ext cx="4038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10687256"/>
              </p:ext>
            </p:extLst>
          </p:nvPr>
        </p:nvGraphicFramePr>
        <p:xfrm>
          <a:off x="4427984" y="1556792"/>
          <a:ext cx="425881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000" b="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В структуре доходов консолидированного бюджета </a:t>
            </a:r>
            <a:r>
              <a:rPr lang="ru-RU" sz="2000" b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района за 9 </a:t>
            </a:r>
            <a:r>
              <a:rPr lang="ru-RU" sz="2000" b="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м</a:t>
            </a:r>
            <a:r>
              <a:rPr lang="ru-RU" sz="2000" b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есяцев 2018 года </a:t>
            </a:r>
            <a:r>
              <a:rPr lang="ru-RU" sz="2000" b="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налоговые доходы составили </a:t>
            </a:r>
            <a:r>
              <a:rPr lang="ru-RU" sz="2000" b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65,2%, </a:t>
            </a:r>
            <a:r>
              <a:rPr lang="ru-RU" sz="2000" b="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неналоговые доходы – </a:t>
            </a:r>
            <a:r>
              <a:rPr lang="ru-RU" sz="2000" b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5,5%, </a:t>
            </a:r>
            <a:r>
              <a:rPr lang="ru-RU" sz="2000" b="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безвозмездные поступления – </a:t>
            </a:r>
            <a:r>
              <a:rPr lang="ru-RU" sz="2000" b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29,3%. По сравнению с аналогичным периодом 2017 года увеличилась доля налоговых доходов.</a:t>
            </a:r>
            <a:endParaRPr lang="ru-RU" sz="20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11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736544858"/>
              </p:ext>
            </p:extLst>
          </p:nvPr>
        </p:nvGraphicFramePr>
        <p:xfrm>
          <a:off x="611560" y="476672"/>
          <a:ext cx="8208912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421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2475161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922114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доходов консолидированного бюджета района за 9 месяцев 2018 года</a:t>
            </a:r>
            <a:endParaRPr lang="ru-RU" sz="2000" dirty="0">
              <a:solidFill>
                <a:srgbClr val="221BA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60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12568"/>
          </a:xfrm>
        </p:spPr>
        <p:txBody>
          <a:bodyPr>
            <a:noAutofit/>
          </a:bodyPr>
          <a:lstStyle/>
          <a:p>
            <a:pPr indent="0" algn="just">
              <a:buNone/>
            </a:pPr>
            <a:r>
              <a:rPr lang="ru-RU" sz="1600" dirty="0" smtClean="0">
                <a:latin typeface="Times New Roman"/>
                <a:ea typeface="Times New Roman"/>
              </a:rPr>
              <a:t>	</a:t>
            </a:r>
            <a:r>
              <a:rPr lang="ru-RU" sz="1800" dirty="0" smtClean="0">
                <a:latin typeface="Times New Roman"/>
                <a:ea typeface="Times New Roman"/>
              </a:rPr>
              <a:t>Расходы </a:t>
            </a:r>
            <a:r>
              <a:rPr lang="ru-RU" sz="1800" dirty="0">
                <a:latin typeface="Times New Roman"/>
                <a:ea typeface="Times New Roman"/>
              </a:rPr>
              <a:t>консолидированного бюджета </a:t>
            </a:r>
            <a:r>
              <a:rPr lang="ru-RU" sz="1800" dirty="0" err="1" smtClean="0">
                <a:latin typeface="Times New Roman"/>
                <a:ea typeface="Times New Roman"/>
              </a:rPr>
              <a:t>Осиповичского</a:t>
            </a:r>
            <a:r>
              <a:rPr lang="ru-RU" sz="1800" dirty="0" smtClean="0">
                <a:latin typeface="Times New Roman"/>
                <a:ea typeface="Times New Roman"/>
              </a:rPr>
              <a:t> района </a:t>
            </a:r>
            <a:r>
              <a:rPr lang="ru-RU" sz="1800" dirty="0">
                <a:latin typeface="Times New Roman"/>
                <a:ea typeface="Times New Roman"/>
              </a:rPr>
              <a:t>за </a:t>
            </a:r>
            <a:r>
              <a:rPr lang="ru-RU" sz="1800" dirty="0" smtClean="0">
                <a:latin typeface="Times New Roman"/>
                <a:ea typeface="Times New Roman"/>
              </a:rPr>
              <a:t>9 месяцев </a:t>
            </a:r>
            <a:r>
              <a:rPr lang="ru-RU" sz="1800" dirty="0">
                <a:latin typeface="Times New Roman"/>
                <a:ea typeface="Times New Roman"/>
              </a:rPr>
              <a:t>2018 года составили </a:t>
            </a:r>
            <a:r>
              <a:rPr lang="ru-RU" sz="1800" dirty="0" smtClean="0">
                <a:latin typeface="Times New Roman"/>
                <a:ea typeface="Times New Roman"/>
              </a:rPr>
              <a:t>46 367,6 тыс</a:t>
            </a:r>
            <a:r>
              <a:rPr lang="ru-RU" sz="1800" dirty="0">
                <a:latin typeface="Times New Roman"/>
                <a:ea typeface="Times New Roman"/>
              </a:rPr>
              <a:t>. рублей или </a:t>
            </a:r>
            <a:r>
              <a:rPr lang="ru-RU" sz="1800" dirty="0" smtClean="0">
                <a:latin typeface="Times New Roman"/>
                <a:ea typeface="Times New Roman"/>
              </a:rPr>
              <a:t>83,9 </a:t>
            </a:r>
            <a:r>
              <a:rPr lang="ru-RU" sz="1800" dirty="0">
                <a:latin typeface="Times New Roman"/>
                <a:ea typeface="Times New Roman"/>
              </a:rPr>
              <a:t>% к уточнённому плану </a:t>
            </a:r>
            <a:r>
              <a:rPr lang="ru-RU" sz="1800" dirty="0" smtClean="0">
                <a:latin typeface="Times New Roman"/>
                <a:ea typeface="Times New Roman"/>
              </a:rPr>
              <a:t>9 месяцев и 64,5 % от годового плана.</a:t>
            </a:r>
          </a:p>
          <a:p>
            <a:pPr marR="45085" indent="0" algn="just">
              <a:buNone/>
            </a:pPr>
            <a:r>
              <a:rPr lang="ru-RU" sz="1800" dirty="0" smtClean="0">
                <a:latin typeface="Times New Roman"/>
                <a:ea typeface="Times New Roman"/>
              </a:rPr>
              <a:t>	Бюджет </a:t>
            </a:r>
            <a:r>
              <a:rPr lang="ru-RU" sz="1800" dirty="0">
                <a:latin typeface="Times New Roman"/>
                <a:ea typeface="Times New Roman"/>
              </a:rPr>
              <a:t>района в отчетном периоде сохранил социальную направленность: на социальную сферу (без учета расходов на молодежную политику, помощь в </a:t>
            </a:r>
            <a:r>
              <a:rPr lang="ru-RU" sz="1800" dirty="0" smtClean="0">
                <a:latin typeface="Times New Roman"/>
                <a:ea typeface="Times New Roman"/>
              </a:rPr>
              <a:t>обеспечении </a:t>
            </a:r>
            <a:r>
              <a:rPr lang="ru-RU" sz="1800" dirty="0">
                <a:latin typeface="Times New Roman"/>
                <a:ea typeface="Times New Roman"/>
              </a:rPr>
              <a:t>жильем и капитальные вложения) направлено </a:t>
            </a:r>
            <a:r>
              <a:rPr lang="ru-RU" sz="1800" dirty="0" smtClean="0">
                <a:latin typeface="Times New Roman"/>
                <a:ea typeface="Times New Roman"/>
              </a:rPr>
              <a:t>31 646,2тыс</a:t>
            </a:r>
            <a:r>
              <a:rPr lang="ru-RU" sz="1800" dirty="0">
                <a:latin typeface="Times New Roman"/>
                <a:ea typeface="Times New Roman"/>
              </a:rPr>
              <a:t>. рублей, или </a:t>
            </a:r>
            <a:r>
              <a:rPr lang="ru-RU" sz="1800" dirty="0" smtClean="0">
                <a:latin typeface="Times New Roman"/>
                <a:ea typeface="Times New Roman"/>
              </a:rPr>
              <a:t>78,4 </a:t>
            </a:r>
            <a:r>
              <a:rPr lang="ru-RU" sz="1800" dirty="0">
                <a:latin typeface="Times New Roman"/>
                <a:ea typeface="Times New Roman"/>
              </a:rPr>
              <a:t>% от всех расходов</a:t>
            </a:r>
            <a:r>
              <a:rPr lang="ru-RU" sz="1800" dirty="0" smtClean="0">
                <a:latin typeface="Times New Roman"/>
                <a:ea typeface="Times New Roman"/>
              </a:rPr>
              <a:t>.</a:t>
            </a:r>
            <a:r>
              <a:rPr lang="ru-RU" sz="1800" b="1" dirty="0">
                <a:latin typeface="Times New Roman"/>
                <a:ea typeface="Times New Roman"/>
              </a:rPr>
              <a:t> </a:t>
            </a:r>
            <a:endParaRPr lang="ru-RU" sz="1800" b="1" dirty="0" smtClean="0">
              <a:latin typeface="Times New Roman"/>
              <a:ea typeface="Times New Roman"/>
            </a:endParaRPr>
          </a:p>
          <a:p>
            <a:pPr marR="45085" indent="0" algn="just">
              <a:buNone/>
            </a:pP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	Расходы </a:t>
            </a: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на  национальную экономику определились в сумме </a:t>
            </a: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1 143,0 тыс</a:t>
            </a: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. рублей, из </a:t>
            </a: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них на содержание </a:t>
            </a:r>
            <a:r>
              <a:rPr lang="ru-RU" sz="18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ветсанучреждений</a:t>
            </a: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района – 266,1 тыс. рублей, на возмещение части затрат по автобусным пассажирским перевозкам 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– </a:t>
            </a: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326,4 тыс. рублей, субсидии на возмещение разницы в ценах и части оптовой надбавки на твердое топливо, реализуемое населению по фиксированным тарифам 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– </a:t>
            </a: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129,8 тыс. рублей;</a:t>
            </a:r>
          </a:p>
          <a:p>
            <a:pPr indent="0" algn="just">
              <a:buNone/>
              <a:tabLst>
                <a:tab pos="2969895" algn="ctr"/>
              </a:tabLst>
            </a:pPr>
            <a:r>
              <a:rPr lang="ru-RU" sz="1800" dirty="0" smtClean="0">
                <a:latin typeface="Times New Roman"/>
                <a:ea typeface="Times New Roman"/>
              </a:rPr>
              <a:t>           Расходы на жилищно-коммунальные услуги и жилищное строительство  профинансированы в сумме  5735,9 тыс. рублей, что составило 12,4 %  объема расходов  бюджета.</a:t>
            </a:r>
          </a:p>
          <a:p>
            <a:pPr marR="45085" indent="449580" algn="just"/>
            <a:endParaRPr lang="ru-RU" sz="1400" dirty="0" smtClean="0">
              <a:latin typeface="Times New Roman"/>
              <a:ea typeface="Times New Roman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консолидированного бюджета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54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476672"/>
            <a:ext cx="806489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5085" indent="457200" algn="just"/>
            <a:r>
              <a:rPr lang="ru-RU" dirty="0">
                <a:latin typeface="Times New Roman"/>
                <a:ea typeface="Times New Roman"/>
              </a:rPr>
              <a:t>Расходы по жилищному строительству составили </a:t>
            </a:r>
            <a:r>
              <a:rPr lang="ru-RU" dirty="0" smtClean="0">
                <a:latin typeface="Times New Roman"/>
                <a:ea typeface="Times New Roman"/>
              </a:rPr>
              <a:t>38,9 </a:t>
            </a:r>
            <a:r>
              <a:rPr lang="ru-RU" dirty="0">
                <a:latin typeface="Times New Roman"/>
                <a:ea typeface="Times New Roman"/>
              </a:rPr>
              <a:t>тыс. рублей, которые направлены на погашение процентов банку по кредитам, выданным на строительство жилья сельскохозяйственным организациям, которое передано в коммунальную собственность по Указу №268.</a:t>
            </a:r>
          </a:p>
          <a:p>
            <a:pPr marR="45085" indent="457200" algn="just"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На жилищно-коммунальное хозяйство израсходовано 2829,8 тыс. рублей, из них на субсидии по жилищно-коммунальным услугам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 –</a:t>
            </a:r>
            <a:r>
              <a:rPr lang="ru-RU" dirty="0" smtClean="0">
                <a:latin typeface="Times New Roman"/>
                <a:ea typeface="Times New Roman"/>
              </a:rPr>
              <a:t> 2083,1 тыс. рублей, на компенсацию потерь от оказания услуг льготной категории граждан 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– </a:t>
            </a:r>
            <a:r>
              <a:rPr lang="ru-RU" dirty="0" smtClean="0">
                <a:latin typeface="Times New Roman"/>
                <a:ea typeface="Times New Roman"/>
              </a:rPr>
              <a:t>29,6 тыс. рублей, на текущий ремонт жилищного фонда 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– </a:t>
            </a:r>
            <a:r>
              <a:rPr lang="ru-RU" dirty="0" smtClean="0">
                <a:latin typeface="Times New Roman"/>
                <a:ea typeface="Times New Roman"/>
              </a:rPr>
              <a:t>212,0 тыс. рублей, на капитальный ремонт жилфонда  - 505,1 тыс. рублей.</a:t>
            </a:r>
          </a:p>
          <a:p>
            <a:pPr marR="45085" indent="457200" algn="just"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На </a:t>
            </a:r>
            <a:r>
              <a:rPr lang="ru-RU" dirty="0">
                <a:latin typeface="Times New Roman"/>
                <a:ea typeface="Times New Roman"/>
              </a:rPr>
              <a:t>благоустройство населенных пунктов направлено </a:t>
            </a:r>
            <a:r>
              <a:rPr lang="ru-RU" dirty="0" smtClean="0">
                <a:latin typeface="Times New Roman"/>
                <a:ea typeface="Times New Roman"/>
              </a:rPr>
              <a:t>1 964,7 тыс</a:t>
            </a:r>
            <a:r>
              <a:rPr lang="ru-RU" dirty="0">
                <a:latin typeface="Times New Roman"/>
                <a:ea typeface="Times New Roman"/>
              </a:rPr>
              <a:t>. рублей, в том числе на содержание и текущий ремонт  объектов благоустройства населенных пунктов – </a:t>
            </a:r>
            <a:r>
              <a:rPr lang="ru-RU" dirty="0" smtClean="0">
                <a:latin typeface="Times New Roman"/>
                <a:ea typeface="Times New Roman"/>
              </a:rPr>
              <a:t>1 428,0 </a:t>
            </a:r>
            <a:r>
              <a:rPr lang="ru-RU" dirty="0">
                <a:latin typeface="Times New Roman"/>
                <a:ea typeface="Times New Roman"/>
              </a:rPr>
              <a:t>тыс. рублей, из них за счет средств  бюджетов сельсоветов </a:t>
            </a:r>
            <a:r>
              <a:rPr lang="ru-RU" dirty="0" smtClean="0">
                <a:latin typeface="Times New Roman"/>
                <a:ea typeface="Times New Roman"/>
              </a:rPr>
              <a:t>– 118,5 </a:t>
            </a:r>
            <a:r>
              <a:rPr lang="ru-RU" dirty="0">
                <a:latin typeface="Times New Roman"/>
                <a:ea typeface="Times New Roman"/>
              </a:rPr>
              <a:t>тыс. рублей, на капитальный ремонт дороги по ул. Рабоче-Крестьянской, за счет средств, поступающих из республиканского дорожного фонда – </a:t>
            </a:r>
            <a:r>
              <a:rPr lang="ru-RU" dirty="0" smtClean="0">
                <a:latin typeface="Times New Roman"/>
                <a:ea typeface="Times New Roman"/>
              </a:rPr>
              <a:t>536,7 </a:t>
            </a:r>
            <a:r>
              <a:rPr lang="ru-RU" dirty="0">
                <a:latin typeface="Times New Roman"/>
                <a:ea typeface="Times New Roman"/>
              </a:rPr>
              <a:t>тыс. рублей. </a:t>
            </a:r>
          </a:p>
          <a:p>
            <a:pPr marR="45085" indent="457200"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Прочие расходы в области жилищно-коммунальных услуг  профинансированы в сумме </a:t>
            </a:r>
            <a:r>
              <a:rPr lang="ru-RU" dirty="0" smtClean="0">
                <a:latin typeface="Times New Roman"/>
                <a:ea typeface="Times New Roman"/>
              </a:rPr>
              <a:t>902,5 </a:t>
            </a:r>
            <a:r>
              <a:rPr lang="ru-RU" dirty="0">
                <a:latin typeface="Times New Roman"/>
                <a:ea typeface="Times New Roman"/>
              </a:rPr>
              <a:t>тыс. </a:t>
            </a:r>
            <a:r>
              <a:rPr lang="ru-RU" dirty="0" smtClean="0">
                <a:latin typeface="Times New Roman"/>
                <a:ea typeface="Times New Roman"/>
              </a:rPr>
              <a:t>рублей, из них на ремонт объектов водоснабжения 50,0 тыс. рублей,  на реконструкцию тепловых </a:t>
            </a:r>
            <a:r>
              <a:rPr lang="ru-RU" smtClean="0">
                <a:latin typeface="Times New Roman"/>
                <a:ea typeface="Times New Roman"/>
              </a:rPr>
              <a:t>сетей </a:t>
            </a:r>
            <a:r>
              <a:rPr lang="ru-RU" smtClean="0">
                <a:latin typeface="Times New Roman"/>
                <a:ea typeface="Times New Roman"/>
              </a:rPr>
              <a:t>– 336,2 </a:t>
            </a:r>
            <a:r>
              <a:rPr lang="ru-RU" dirty="0" smtClean="0">
                <a:latin typeface="Times New Roman"/>
                <a:ea typeface="Times New Roman"/>
              </a:rPr>
              <a:t>тыс. рублей, на реконструкцию котельной в </a:t>
            </a:r>
            <a:r>
              <a:rPr lang="ru-RU" dirty="0" err="1" smtClean="0">
                <a:latin typeface="Times New Roman"/>
                <a:ea typeface="Times New Roman"/>
              </a:rPr>
              <a:t>а.г</a:t>
            </a:r>
            <a:r>
              <a:rPr lang="ru-RU" dirty="0" smtClean="0">
                <a:latin typeface="Times New Roman"/>
                <a:ea typeface="Times New Roman"/>
              </a:rPr>
              <a:t>. </a:t>
            </a:r>
            <a:r>
              <a:rPr lang="ru-RU" dirty="0" err="1" smtClean="0">
                <a:latin typeface="Times New Roman"/>
                <a:ea typeface="Times New Roman"/>
              </a:rPr>
              <a:t>Вязье</a:t>
            </a:r>
            <a:r>
              <a:rPr lang="ru-RU" dirty="0" smtClean="0">
                <a:latin typeface="Times New Roman"/>
                <a:ea typeface="Times New Roman"/>
              </a:rPr>
              <a:t> – 430,1 тыс. рублей.</a:t>
            </a:r>
          </a:p>
          <a:p>
            <a:pPr marR="45085" indent="457200" algn="just">
              <a:spcAft>
                <a:spcPts val="0"/>
              </a:spcAft>
            </a:pPr>
            <a:endParaRPr lang="ru-RU" sz="1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R="45085" indent="457200" algn="just">
              <a:spcAft>
                <a:spcPts val="0"/>
              </a:spcAft>
            </a:pPr>
            <a:endParaRPr lang="ru-RU" sz="1400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R="45085" indent="457200" algn="just">
              <a:spcAft>
                <a:spcPts val="0"/>
              </a:spcAft>
            </a:pPr>
            <a:endParaRPr lang="ru-RU" sz="14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97706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5392353"/>
              </p:ext>
            </p:extLst>
          </p:nvPr>
        </p:nvGraphicFramePr>
        <p:xfrm>
          <a:off x="323528" y="1196752"/>
          <a:ext cx="864096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778098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района за 9  месяцев 2018 года по функциональной классификации</a:t>
            </a:r>
            <a:endParaRPr lang="ru-RU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90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1409</TotalTime>
  <Words>916</Words>
  <Application>Microsoft Office PowerPoint</Application>
  <PresentationFormat>Экран (4:3)</PresentationFormat>
  <Paragraphs>155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Исполнение бюджета Осиповичского района за 9 месяцев 2018 года</vt:lpstr>
      <vt:lpstr>Доходы консолидированного бюджета Осиповичского района</vt:lpstr>
      <vt:lpstr>Доходы консолидированного бюджета Осиповичского района поступившие за 9 месяцев 2018 г. по уровням бюджета</vt:lpstr>
      <vt:lpstr>В структуре доходов консолидированного бюджета района за 9 месяцев 2018 года налоговые доходы составили 65,2%, неналоговые доходы – 5,5%, безвозмездные поступления – 29,3%. По сравнению с аналогичным периодом 2017 года увеличилась доля налоговых доходов.</vt:lpstr>
      <vt:lpstr>Презентация PowerPoint</vt:lpstr>
      <vt:lpstr>Структура неналоговых доходов консолидированного бюджета района за 9 месяцев 2018 года</vt:lpstr>
      <vt:lpstr>Расходы консолидированного бюджета Осиповичского района</vt:lpstr>
      <vt:lpstr>Презентация PowerPoint</vt:lpstr>
      <vt:lpstr>Структура расходов консолидированного бюджета района за 9  месяцев 2018 года по функциональной классификации</vt:lpstr>
      <vt:lpstr>Структура расходов консолидированного бюджета района по экономической классификации</vt:lpstr>
      <vt:lpstr>Программные расходы консолидированного бюджета района за 9 месяцев 2018 год </vt:lpstr>
      <vt:lpstr>Объем долговых обязательств органов местного управления и самоуправления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Пацкевич Наталья</cp:lastModifiedBy>
  <cp:revision>262</cp:revision>
  <cp:lastPrinted>2019-02-13T11:12:43Z</cp:lastPrinted>
  <dcterms:created xsi:type="dcterms:W3CDTF">2018-04-13T18:16:16Z</dcterms:created>
  <dcterms:modified xsi:type="dcterms:W3CDTF">2019-02-13T11:14:32Z</dcterms:modified>
</cp:coreProperties>
</file>