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9 месяцев 2018 </a:t>
            </a:r>
            <a:r>
              <a:rPr lang="ru-RU" dirty="0"/>
              <a:t>года</a:t>
            </a:r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9.5405131549933433E-3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январь-сентябрь 2018 года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0.65200000000000002</c:v>
                </c:pt>
                <c:pt idx="1">
                  <c:v>5.5E-2</c:v>
                </c:pt>
                <c:pt idx="2">
                  <c:v>0.29299999999999998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9 месяцев  2017 </a:t>
            </a:r>
            <a:r>
              <a:rPr lang="ru-RU" dirty="0"/>
              <a:t>года</a:t>
            </a:r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3.3286598828612152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январь-сентябрь  2017 года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0.64200000000000002</c:v>
                </c:pt>
                <c:pt idx="1">
                  <c:v>6.7000000000000004E-2</c:v>
                </c:pt>
                <c:pt idx="2">
                  <c:v>0.29099999999999998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</a:t>
            </a:r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за 9 месяцев </a:t>
            </a:r>
            <a:r>
              <a:rPr lang="ru-RU" sz="2000" baseline="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5090448039886413E-2"/>
                  <c:y val="-0.117579528200570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221BA5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            (12 760,3 тыс. руб)</c:v>
                </c:pt>
                <c:pt idx="1">
                  <c:v>Налог на прибыль              (727,9  тыс. руб)</c:v>
                </c:pt>
                <c:pt idx="2">
                  <c:v>НДС (4 159,9 тыс. руб)</c:v>
                </c:pt>
                <c:pt idx="3">
                  <c:v>Земельный налог                (4 049,6 тыс. руб.)</c:v>
                </c:pt>
                <c:pt idx="4">
                  <c:v>Налог на недвижимость   (5 272,0  тыс. руб.)</c:v>
                </c:pt>
                <c:pt idx="5">
                  <c:v>Другие налоги от выручки  (1 897,6 тыс. руб)</c:v>
                </c:pt>
                <c:pt idx="6">
                  <c:v>Другие налоговые доходы (502,6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0.434</c:v>
                </c:pt>
                <c:pt idx="1">
                  <c:v>2.5000000000000001E-2</c:v>
                </c:pt>
                <c:pt idx="2">
                  <c:v>0.14199999999999999</c:v>
                </c:pt>
                <c:pt idx="3">
                  <c:v>0.13800000000000001</c:v>
                </c:pt>
                <c:pt idx="4">
                  <c:v>0.17899999999999999</c:v>
                </c:pt>
                <c:pt idx="5">
                  <c:v>6.5000000000000002E-2</c:v>
                </c:pt>
                <c:pt idx="6">
                  <c:v>1.7000000000000001E-2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4758345563943194"/>
          <c:h val="0.8141897196607784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Компенсации расходов государства                                        (932,5 тыс. руб.)</c:v>
                </c:pt>
                <c:pt idx="1">
                  <c:v>Дивиденды по акциям и доходы от других форм участия в капитале                  (81,2 тыс. руб.)</c:v>
                </c:pt>
                <c:pt idx="2">
                  <c:v>Доходы от приватизации (продажи) жилых помещений  (687,2 тыс. руб.)</c:v>
                </c:pt>
                <c:pt idx="3">
                  <c:v>Штрафы (132,0 тыс. руб.)</c:v>
                </c:pt>
                <c:pt idx="4">
                  <c:v>Доходы от сдачи в аренду земельных участков и иного имущества (184,0 тыс. руб.)</c:v>
                </c:pt>
                <c:pt idx="5">
                  <c:v>Возврат средств,полученных и не использованных организациями в прошлом году (221,2 тыс. руб.)</c:v>
                </c:pt>
                <c:pt idx="6">
                  <c:v>Прочие неналоговые доходы (242,5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0.376</c:v>
                </c:pt>
                <c:pt idx="1">
                  <c:v>3.3000000000000002E-2</c:v>
                </c:pt>
                <c:pt idx="2">
                  <c:v>0.27700000000000002</c:v>
                </c:pt>
                <c:pt idx="3">
                  <c:v>5.2999999999999999E-2</c:v>
                </c:pt>
                <c:pt idx="4">
                  <c:v>7.3999999999999996E-2</c:v>
                </c:pt>
                <c:pt idx="5">
                  <c:v>8.8999999999999996E-2</c:v>
                </c:pt>
                <c:pt idx="6">
                  <c:v>9.8000000000000004E-2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64197530864198"/>
          <c:y val="8.0943012778277854E-2"/>
          <c:w val="0.40432098765432101"/>
          <c:h val="0.919056987221722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584453579231937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                            (3 215,0 тыс. руб.)</c:v>
                </c:pt>
                <c:pt idx="1">
                  <c:v>Национальная оборона (1,5 тыс. руб.)</c:v>
                </c:pt>
                <c:pt idx="2">
                  <c:v>Национальная экономика (1 143,0 тыс. руб)</c:v>
                </c:pt>
                <c:pt idx="3">
                  <c:v>Охрана окружающей среды (10,9 тыс. руб.)</c:v>
                </c:pt>
                <c:pt idx="4">
                  <c:v>Жилищно-коммунальные услуги и жилищное строительство (5 735,9 тыс. руб.)</c:v>
                </c:pt>
                <c:pt idx="5">
                  <c:v>Здравоохранение (12 721,4 тыс. руб.)</c:v>
                </c:pt>
                <c:pt idx="6">
                  <c:v>Физическия культура, спорт, культура и средства массовой информации (3 594,2  тыс. руб.)</c:v>
                </c:pt>
                <c:pt idx="7">
                  <c:v>Образование (18 167,1 тыс. руб)</c:v>
                </c:pt>
                <c:pt idx="8">
                  <c:v>Социальная политика (1 778,6 тыс. руб)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%">
                  <c:v>6.9000000000000006E-2</c:v>
                </c:pt>
                <c:pt idx="2" formatCode="0.0%">
                  <c:v>2.5000000000000001E-2</c:v>
                </c:pt>
                <c:pt idx="4" formatCode="0.0%">
                  <c:v>0.124</c:v>
                </c:pt>
                <c:pt idx="5" formatCode="0.0%">
                  <c:v>0.27400000000000002</c:v>
                </c:pt>
                <c:pt idx="6" formatCode="0.0%">
                  <c:v>7.8E-2</c:v>
                </c:pt>
                <c:pt idx="7" formatCode="0.0%">
                  <c:v>0.39200000000000002</c:v>
                </c:pt>
                <c:pt idx="8" formatCode="0.0%">
                  <c:v>3.7999999999999999E-2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6142090654729"/>
          <c:y val="4.9016462959514768E-4"/>
          <c:w val="0.45383857909345271"/>
          <c:h val="0.9995098353704048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67405463205978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6220132747488835E-2"/>
                  <c:y val="-0.415119532439510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47082651070669E-2"/>
                  <c:y val="-1.39146211990897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83387354859884E-2"/>
                  <c:y val="-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24674494645427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319103533181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9604993230213763E-3"/>
                  <c:y val="9.276414132726505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566774709719769E-2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763695296210785E-2"/>
                  <c:y val="-1.3914621199089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(24 468,8 тыс. руб.)</c:v>
                </c:pt>
                <c:pt idx="1">
                  <c:v>Медикаменты (1 007,0 тыс. руб.)</c:v>
                </c:pt>
                <c:pt idx="2">
                  <c:v>Питание (1 302,1 тыс. руб.)</c:v>
                </c:pt>
                <c:pt idx="3">
                  <c:v>Оплата коммунальных услуг  (3 842,0 тыс. руб)</c:v>
                </c:pt>
                <c:pt idx="4">
                  <c:v>Текущие и капитальные трансферты населению (2 004,8 тыс. руб.)</c:v>
                </c:pt>
                <c:pt idx="5">
                  <c:v>Субсидии (3 627,0 тыс. рублей)</c:v>
                </c:pt>
                <c:pt idx="6">
                  <c:v>Капитальные вложения в основные фонды (6 021,6 тыс. руб.)</c:v>
                </c:pt>
                <c:pt idx="7">
                  <c:v>Обслуживание ценных бумаг (133,2 тыс. руб.)</c:v>
                </c:pt>
                <c:pt idx="8">
                  <c:v>Текущее содержание объектов благоустройства (1 428,0 тыс. руб.)</c:v>
                </c:pt>
                <c:pt idx="9">
                  <c:v>Прочие расходы  (2 533,1 тыс. руб)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0.52800000000000002</c:v>
                </c:pt>
                <c:pt idx="1">
                  <c:v>2.1999999999999999E-2</c:v>
                </c:pt>
                <c:pt idx="2">
                  <c:v>2.8000000000000001E-2</c:v>
                </c:pt>
                <c:pt idx="3">
                  <c:v>8.3000000000000004E-2</c:v>
                </c:pt>
                <c:pt idx="4">
                  <c:v>4.2999999999999997E-2</c:v>
                </c:pt>
                <c:pt idx="5">
                  <c:v>7.8E-2</c:v>
                </c:pt>
                <c:pt idx="6">
                  <c:v>0.13</c:v>
                </c:pt>
                <c:pt idx="7">
                  <c:v>3.0000000000000001E-3</c:v>
                </c:pt>
                <c:pt idx="8">
                  <c:v>3.1E-2</c:v>
                </c:pt>
                <c:pt idx="9">
                  <c:v>5.3999999999999999E-2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9 месяцев 2018 года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382738"/>
              </p:ext>
            </p:extLst>
          </p:nvPr>
        </p:nvGraphicFramePr>
        <p:xfrm>
          <a:off x="457200" y="1481138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экономической классификации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908337"/>
              </p:ext>
            </p:extLst>
          </p:nvPr>
        </p:nvGraphicFramePr>
        <p:xfrm>
          <a:off x="864241" y="1481138"/>
          <a:ext cx="7415518" cy="4545619"/>
        </p:xfrm>
        <a:graphic>
          <a:graphicData uri="http://schemas.openxmlformats.org/drawingml/2006/table">
            <a:tbl>
              <a:tblPr/>
              <a:tblGrid>
                <a:gridCol w="5751780"/>
                <a:gridCol w="1663738"/>
              </a:tblGrid>
              <a:tr h="23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46 367,6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082,3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9 434,7</a:t>
                      </a:r>
                    </a:p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"Энергосбережение"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18 651,6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4 681,4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8 610,3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9 месяцев 2018 год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12309"/>
              </p:ext>
            </p:extLst>
          </p:nvPr>
        </p:nvGraphicFramePr>
        <p:xfrm>
          <a:off x="467544" y="836711"/>
          <a:ext cx="8424936" cy="5665318"/>
        </p:xfrm>
        <a:graphic>
          <a:graphicData uri="http://schemas.openxmlformats.org/drawingml/2006/table">
            <a:tbl>
              <a:tblPr/>
              <a:tblGrid>
                <a:gridCol w="223387"/>
                <a:gridCol w="4516563"/>
                <a:gridCol w="1803291"/>
                <a:gridCol w="1881695"/>
              </a:tblGrid>
              <a:tr h="241142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2018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октября 2018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133,4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6 216,0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133,4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6 216,0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88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213,2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2 970,0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346,6  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9 186,0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09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b="0" i="0" u="none" strike="noStrike" baseline="0" dirty="0" smtClean="0">
                          <a:effectLst/>
                          <a:latin typeface="Times New Roman"/>
                        </a:rPr>
                        <a:t>.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райисполкома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</a:t>
            </a:r>
            <a:r>
              <a:rPr lang="ru-RU" sz="2800" dirty="0" smtClean="0">
                <a:latin typeface="Times New Roman"/>
                <a:ea typeface="Times New Roman"/>
              </a:rPr>
              <a:t>бюджет </a:t>
            </a:r>
            <a:r>
              <a:rPr lang="ru-RU" sz="2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района за </a:t>
            </a:r>
            <a:r>
              <a:rPr lang="ru-RU" sz="2800" dirty="0" smtClean="0">
                <a:latin typeface="Times New Roman"/>
                <a:ea typeface="Times New Roman"/>
              </a:rPr>
              <a:t>             9 месяцев 2018 года </a:t>
            </a:r>
            <a:r>
              <a:rPr lang="ru-RU" sz="2800" dirty="0">
                <a:latin typeface="Times New Roman"/>
                <a:ea typeface="Times New Roman"/>
              </a:rPr>
              <a:t>поступило доходов </a:t>
            </a:r>
            <a:r>
              <a:rPr lang="ru-RU" sz="2800" dirty="0" smtClean="0">
                <a:latin typeface="Times New Roman"/>
                <a:ea typeface="Times New Roman"/>
              </a:rPr>
              <a:t>45 017,2 тыс</a:t>
            </a:r>
            <a:r>
              <a:rPr lang="ru-RU" sz="2800" dirty="0">
                <a:latin typeface="Times New Roman"/>
                <a:ea typeface="Times New Roman"/>
              </a:rPr>
              <a:t>. рублей, расходы профинансированы в сумме </a:t>
            </a:r>
            <a:r>
              <a:rPr lang="ru-RU" sz="2800" dirty="0" smtClean="0">
                <a:latin typeface="Times New Roman"/>
                <a:ea typeface="Times New Roman"/>
              </a:rPr>
              <a:t>46 367,6 тыс</a:t>
            </a:r>
            <a:r>
              <a:rPr lang="ru-RU" sz="2800" dirty="0">
                <a:latin typeface="Times New Roman"/>
                <a:ea typeface="Times New Roman"/>
              </a:rPr>
              <a:t>. рублей, дефицит на </a:t>
            </a:r>
            <a:r>
              <a:rPr lang="ru-RU" sz="2800" dirty="0" smtClean="0">
                <a:latin typeface="Times New Roman"/>
                <a:ea typeface="Times New Roman"/>
              </a:rPr>
              <a:t>            1 октября </a:t>
            </a:r>
            <a:r>
              <a:rPr lang="ru-RU" sz="2800" dirty="0">
                <a:latin typeface="Times New Roman"/>
                <a:ea typeface="Times New Roman"/>
              </a:rPr>
              <a:t>2018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1 350,4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 smtClean="0">
                <a:latin typeface="Times New Roman"/>
                <a:ea typeface="Times New Roman"/>
              </a:rPr>
              <a:t>Бюджет  района  за 9 месяцев 2018 года  по доходам исполнен в объеме 78,9 % к уточненному плану на год и 99,5 % к уточненному плану 9 месяцев.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R="45085" indent="449580" algn="just"/>
            <a:r>
              <a:rPr lang="ru-RU" sz="2800" dirty="0" smtClean="0">
                <a:latin typeface="Times New Roman"/>
                <a:ea typeface="Times New Roman"/>
              </a:rPr>
              <a:t>Собственные </a:t>
            </a:r>
            <a:r>
              <a:rPr lang="ru-RU" sz="2800" dirty="0">
                <a:latin typeface="Times New Roman"/>
                <a:ea typeface="Times New Roman"/>
              </a:rPr>
              <a:t>доходы поступили в сумме </a:t>
            </a:r>
            <a:r>
              <a:rPr lang="ru-RU" sz="2800" dirty="0" smtClean="0">
                <a:latin typeface="Times New Roman"/>
                <a:ea typeface="Times New Roman"/>
              </a:rPr>
              <a:t>31 850,5 тыс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r>
              <a:rPr lang="ru-RU" sz="2800" dirty="0" smtClean="0">
                <a:latin typeface="Times New Roman"/>
                <a:ea typeface="Times New Roman"/>
              </a:rPr>
              <a:t>рублей, в том числе налоговые доходы в сумме 29 369,9 тыс. рублей, неналоговые доходы в сумме 2 480,6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13 166,7 тыс. рублей, в том числе дотация в сумме 10 808,0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Дотация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бюджетам первичного уровня из районного бюджета составила 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282,5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тыс.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49580" algn="just"/>
            <a:r>
              <a:rPr lang="ru-RU" sz="2800" dirty="0" smtClean="0">
                <a:latin typeface="Times New Roman"/>
                <a:ea typeface="Times New Roman"/>
              </a:rPr>
              <a:t>В </a:t>
            </a:r>
            <a:r>
              <a:rPr lang="ru-RU" sz="2800" dirty="0">
                <a:latin typeface="Times New Roman"/>
                <a:ea typeface="Times New Roman"/>
              </a:rPr>
              <a:t>состав бюджета района </a:t>
            </a:r>
            <a:r>
              <a:rPr lang="ru-RU" sz="2800" dirty="0" smtClean="0">
                <a:latin typeface="Times New Roman"/>
                <a:ea typeface="Times New Roman"/>
              </a:rPr>
              <a:t>с 01.03.2018 входят </a:t>
            </a:r>
            <a:r>
              <a:rPr lang="ru-RU" sz="2800" dirty="0" smtClean="0">
                <a:latin typeface="Times New Roman"/>
                <a:ea typeface="Times New Roman"/>
              </a:rPr>
              <a:t>бюджеты 11 </a:t>
            </a:r>
            <a:r>
              <a:rPr lang="ru-RU" sz="2800" dirty="0" smtClean="0">
                <a:latin typeface="Times New Roman"/>
                <a:ea typeface="Times New Roman"/>
              </a:rPr>
              <a:t>сельсоветов (с 1 марта 2018 г. ликвидирован </a:t>
            </a:r>
            <a:r>
              <a:rPr lang="ru-RU" sz="2800" dirty="0" err="1" smtClean="0">
                <a:latin typeface="Times New Roman"/>
                <a:ea typeface="Times New Roman"/>
              </a:rPr>
              <a:t>Корытненский</a:t>
            </a:r>
            <a:r>
              <a:rPr lang="ru-RU" sz="2800" dirty="0" smtClean="0">
                <a:latin typeface="Times New Roman"/>
                <a:ea typeface="Times New Roman"/>
              </a:rPr>
              <a:t> сельсовет).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408549"/>
              </p:ext>
            </p:extLst>
          </p:nvPr>
        </p:nvGraphicFramePr>
        <p:xfrm>
          <a:off x="755576" y="1340768"/>
          <a:ext cx="7848875" cy="5024541"/>
        </p:xfrm>
        <a:graphic>
          <a:graphicData uri="http://schemas.openxmlformats.org/drawingml/2006/table">
            <a:tbl>
              <a:tblPr/>
              <a:tblGrid>
                <a:gridCol w="1071978"/>
                <a:gridCol w="1188034"/>
                <a:gridCol w="260189"/>
                <a:gridCol w="145706"/>
                <a:gridCol w="135299"/>
                <a:gridCol w="124891"/>
                <a:gridCol w="156113"/>
                <a:gridCol w="156113"/>
                <a:gridCol w="124891"/>
                <a:gridCol w="145706"/>
                <a:gridCol w="166521"/>
                <a:gridCol w="145706"/>
                <a:gridCol w="176929"/>
                <a:gridCol w="135299"/>
                <a:gridCol w="156113"/>
                <a:gridCol w="156113"/>
                <a:gridCol w="156113"/>
                <a:gridCol w="114483"/>
                <a:gridCol w="156113"/>
                <a:gridCol w="166521"/>
                <a:gridCol w="124891"/>
                <a:gridCol w="135299"/>
                <a:gridCol w="176929"/>
                <a:gridCol w="124891"/>
                <a:gridCol w="166521"/>
                <a:gridCol w="187336"/>
                <a:gridCol w="114483"/>
                <a:gridCol w="176929"/>
                <a:gridCol w="166521"/>
                <a:gridCol w="145706"/>
                <a:gridCol w="156113"/>
                <a:gridCol w="187336"/>
                <a:gridCol w="114483"/>
                <a:gridCol w="166521"/>
                <a:gridCol w="176929"/>
                <a:gridCol w="124891"/>
                <a:gridCol w="197744"/>
                <a:gridCol w="166521"/>
              </a:tblGrid>
              <a:tr h="853323">
                <a:tc gridSpan="38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(45 017,2 тыс. рублей)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(44 136,1 тыс.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5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881,1 тыс. рублей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127,1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65,5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64,3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54,7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90,9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Корытненский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37,5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106,2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64,7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87,6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79,2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54,0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49,4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9 месяцев 2018 г. по уровням бюджета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5716103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0687256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района за 9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есяцев 2018 года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65,2%,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неналоговые доходы –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5,5%,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безвозмездные поступления –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29,3%. По сравнению с аналогичным периодом 2017 года увеличилась доля налоговых доходов.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36544858"/>
              </p:ext>
            </p:extLst>
          </p:nvPr>
        </p:nvGraphicFramePr>
        <p:xfrm>
          <a:off x="611560" y="4766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47516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9 месяцев 2018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	</a:t>
            </a:r>
            <a:r>
              <a:rPr lang="ru-RU" sz="1800" dirty="0" smtClean="0">
                <a:latin typeface="Times New Roman"/>
                <a:ea typeface="Times New Roman"/>
              </a:rPr>
              <a:t>Расходы </a:t>
            </a:r>
            <a:r>
              <a:rPr lang="ru-RU" sz="1800" dirty="0">
                <a:latin typeface="Times New Roman"/>
                <a:ea typeface="Times New Roman"/>
              </a:rPr>
              <a:t>консолидированного бюджета </a:t>
            </a:r>
            <a:r>
              <a:rPr lang="ru-RU" sz="1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1800" dirty="0" smtClean="0">
                <a:latin typeface="Times New Roman"/>
                <a:ea typeface="Times New Roman"/>
              </a:rPr>
              <a:t> района </a:t>
            </a:r>
            <a:r>
              <a:rPr lang="ru-RU" sz="1800" dirty="0">
                <a:latin typeface="Times New Roman"/>
                <a:ea typeface="Times New Roman"/>
              </a:rPr>
              <a:t>за </a:t>
            </a:r>
            <a:r>
              <a:rPr lang="ru-RU" sz="1800" dirty="0" smtClean="0">
                <a:latin typeface="Times New Roman"/>
                <a:ea typeface="Times New Roman"/>
              </a:rPr>
              <a:t>9 месяцев </a:t>
            </a:r>
            <a:r>
              <a:rPr lang="ru-RU" sz="1800" dirty="0">
                <a:latin typeface="Times New Roman"/>
                <a:ea typeface="Times New Roman"/>
              </a:rPr>
              <a:t>2018 года составили </a:t>
            </a:r>
            <a:r>
              <a:rPr lang="ru-RU" sz="1800" dirty="0" smtClean="0">
                <a:latin typeface="Times New Roman"/>
                <a:ea typeface="Times New Roman"/>
              </a:rPr>
              <a:t>46 367,6 тыс</a:t>
            </a:r>
            <a:r>
              <a:rPr lang="ru-RU" sz="1800" dirty="0">
                <a:latin typeface="Times New Roman"/>
                <a:ea typeface="Times New Roman"/>
              </a:rPr>
              <a:t>. рублей или </a:t>
            </a:r>
            <a:r>
              <a:rPr lang="ru-RU" sz="1800" dirty="0" smtClean="0">
                <a:latin typeface="Times New Roman"/>
                <a:ea typeface="Times New Roman"/>
              </a:rPr>
              <a:t>83,9 </a:t>
            </a:r>
            <a:r>
              <a:rPr lang="ru-RU" sz="1800" dirty="0">
                <a:latin typeface="Times New Roman"/>
                <a:ea typeface="Times New Roman"/>
              </a:rPr>
              <a:t>% к уточнённому плану </a:t>
            </a:r>
            <a:r>
              <a:rPr lang="ru-RU" sz="1800" dirty="0" smtClean="0">
                <a:latin typeface="Times New Roman"/>
                <a:ea typeface="Times New Roman"/>
              </a:rPr>
              <a:t>9 месяцев и 64,5 % от годового плана.</a:t>
            </a:r>
          </a:p>
          <a:p>
            <a:pPr marR="45085" indent="0" algn="just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	Бюджет </a:t>
            </a:r>
            <a:r>
              <a:rPr lang="ru-RU" sz="1800" dirty="0">
                <a:latin typeface="Times New Roman"/>
                <a:ea typeface="Times New Roman"/>
              </a:rPr>
              <a:t>района в отчетном периоде сохранил социальную направленность: на социальную сферу (без учета расходов на молодежную политику, помощь в </a:t>
            </a:r>
            <a:r>
              <a:rPr lang="ru-RU" sz="1800" dirty="0" smtClean="0">
                <a:latin typeface="Times New Roman"/>
                <a:ea typeface="Times New Roman"/>
              </a:rPr>
              <a:t>обеспечении </a:t>
            </a:r>
            <a:r>
              <a:rPr lang="ru-RU" sz="1800" dirty="0">
                <a:latin typeface="Times New Roman"/>
                <a:ea typeface="Times New Roman"/>
              </a:rPr>
              <a:t>жильем и капитальные вложения) направлено </a:t>
            </a:r>
            <a:r>
              <a:rPr lang="ru-RU" sz="1800" dirty="0" smtClean="0">
                <a:latin typeface="Times New Roman"/>
                <a:ea typeface="Times New Roman"/>
              </a:rPr>
              <a:t>31 646,2тыс</a:t>
            </a:r>
            <a:r>
              <a:rPr lang="ru-RU" sz="1800" dirty="0">
                <a:latin typeface="Times New Roman"/>
                <a:ea typeface="Times New Roman"/>
              </a:rPr>
              <a:t>. рублей, или </a:t>
            </a:r>
            <a:r>
              <a:rPr lang="ru-RU" sz="1800" dirty="0" smtClean="0">
                <a:latin typeface="Times New Roman"/>
                <a:ea typeface="Times New Roman"/>
              </a:rPr>
              <a:t>78,4 </a:t>
            </a:r>
            <a:r>
              <a:rPr lang="ru-RU" sz="1800" dirty="0">
                <a:latin typeface="Times New Roman"/>
                <a:ea typeface="Times New Roman"/>
              </a:rPr>
              <a:t>% от всех расходов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  <a:r>
              <a:rPr lang="ru-RU" sz="1800" b="1" dirty="0">
                <a:latin typeface="Times New Roman"/>
                <a:ea typeface="Times New Roman"/>
              </a:rPr>
              <a:t> </a:t>
            </a:r>
            <a:endParaRPr lang="ru-RU" sz="1800" b="1" dirty="0" smtClean="0">
              <a:latin typeface="Times New Roman"/>
              <a:ea typeface="Times New Roman"/>
            </a:endParaRPr>
          </a:p>
          <a:p>
            <a:pPr marR="45085" indent="0" algn="just"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Расходы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на  национальную экономику определились в сумме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1 143,0 тыс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. рублей, из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них на содержание </a:t>
            </a:r>
            <a:r>
              <a:rPr lang="ru-RU" sz="1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ветсанучреждений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района – 266,1 тыс. рублей, на возмещение части затрат по автобусным пассажирским перевозкам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326,4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129,8 тыс. рублей;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           Расходы на жилищно-коммунальные услуги и жилищное строительство  профинансированы в сумме  5735,9 тыс. рублей, что составило 12,4 %  объема расходов  бюджета.</a:t>
            </a:r>
          </a:p>
          <a:p>
            <a:pPr marR="45085" indent="449580" algn="just"/>
            <a:endParaRPr lang="ru-RU" sz="1400" dirty="0" smtClean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по жилищному строительству составили </a:t>
            </a:r>
            <a:r>
              <a:rPr lang="ru-RU" dirty="0" smtClean="0">
                <a:latin typeface="Times New Roman"/>
                <a:ea typeface="Times New Roman"/>
              </a:rPr>
              <a:t>38,9 </a:t>
            </a:r>
            <a:r>
              <a:rPr lang="ru-RU" dirty="0">
                <a:latin typeface="Times New Roman"/>
                <a:ea typeface="Times New Roman"/>
              </a:rPr>
              <a:t>тыс. рублей, которые направлены на погашение процентов банку по кредитам, выданным на строительство жилья сельскохозяйственным организациям, которое передано в коммунальную собственность по Указу №268.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 жилищно-коммунальное хозяйство израсходовано 2829,8 тыс. рублей, из них на субсидии по жилищно-коммунальным услугам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dirty="0" smtClean="0">
                <a:latin typeface="Times New Roman"/>
                <a:ea typeface="Times New Roman"/>
              </a:rPr>
              <a:t> 2083,1 тыс. рублей, на компенсацию потерь от оказания услуг льготной категории граждан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dirty="0" smtClean="0">
                <a:latin typeface="Times New Roman"/>
                <a:ea typeface="Times New Roman"/>
              </a:rPr>
              <a:t>29,6 тыс. рублей, на текущий ремонт жилищного фонда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dirty="0" smtClean="0">
                <a:latin typeface="Times New Roman"/>
                <a:ea typeface="Times New Roman"/>
              </a:rPr>
              <a:t>212,0 тыс. рублей, на капитальный ремонт жилфонда  - 505,1 тыс. рублей.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благоустройство населенных пунктов направлено </a:t>
            </a:r>
            <a:r>
              <a:rPr lang="ru-RU" dirty="0" smtClean="0">
                <a:latin typeface="Times New Roman"/>
                <a:ea typeface="Times New Roman"/>
              </a:rPr>
              <a:t>1 964,7 тыс</a:t>
            </a:r>
            <a:r>
              <a:rPr lang="ru-RU" dirty="0">
                <a:latin typeface="Times New Roman"/>
                <a:ea typeface="Times New Roman"/>
              </a:rPr>
              <a:t>. рублей, в том числе на содержание и текущий ремонт  объектов благоустройства населенных пунктов – </a:t>
            </a:r>
            <a:r>
              <a:rPr lang="ru-RU" dirty="0" smtClean="0">
                <a:latin typeface="Times New Roman"/>
                <a:ea typeface="Times New Roman"/>
              </a:rPr>
              <a:t>1 428,0 </a:t>
            </a:r>
            <a:r>
              <a:rPr lang="ru-RU" dirty="0">
                <a:latin typeface="Times New Roman"/>
                <a:ea typeface="Times New Roman"/>
              </a:rPr>
              <a:t>тыс. рублей, из них за счет средств  бюджетов сельсоветов </a:t>
            </a:r>
            <a:r>
              <a:rPr lang="ru-RU" dirty="0" smtClean="0">
                <a:latin typeface="Times New Roman"/>
                <a:ea typeface="Times New Roman"/>
              </a:rPr>
              <a:t>– 118,5 </a:t>
            </a:r>
            <a:r>
              <a:rPr lang="ru-RU" dirty="0">
                <a:latin typeface="Times New Roman"/>
                <a:ea typeface="Times New Roman"/>
              </a:rPr>
              <a:t>тыс. рублей, на капитальный ремонт дороги по ул. Рабоче-Крестьянской, за счет средств, поступающих из республиканского дорожного фонда – </a:t>
            </a:r>
            <a:r>
              <a:rPr lang="ru-RU" dirty="0" smtClean="0">
                <a:latin typeface="Times New Roman"/>
                <a:ea typeface="Times New Roman"/>
              </a:rPr>
              <a:t>536,7 </a:t>
            </a:r>
            <a:r>
              <a:rPr lang="ru-RU" dirty="0">
                <a:latin typeface="Times New Roman"/>
                <a:ea typeface="Times New Roman"/>
              </a:rPr>
              <a:t>тыс. рублей. 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Прочие расходы в области жилищно-коммунальных услуг  профинансированы в сумме </a:t>
            </a:r>
            <a:r>
              <a:rPr lang="ru-RU" dirty="0" smtClean="0">
                <a:latin typeface="Times New Roman"/>
                <a:ea typeface="Times New Roman"/>
              </a:rPr>
              <a:t>902,5 </a:t>
            </a:r>
            <a:r>
              <a:rPr lang="ru-RU" dirty="0">
                <a:latin typeface="Times New Roman"/>
                <a:ea typeface="Times New Roman"/>
              </a:rPr>
              <a:t>тыс. </a:t>
            </a:r>
            <a:r>
              <a:rPr lang="ru-RU" dirty="0" smtClean="0">
                <a:latin typeface="Times New Roman"/>
                <a:ea typeface="Times New Roman"/>
              </a:rPr>
              <a:t>рублей, из них на ремонт объектов водоснабжения 50,0 тыс. рублей,  на реконструкцию тепловых </a:t>
            </a:r>
            <a:r>
              <a:rPr lang="ru-RU" smtClean="0">
                <a:latin typeface="Times New Roman"/>
                <a:ea typeface="Times New Roman"/>
              </a:rPr>
              <a:t>сетей </a:t>
            </a:r>
            <a:r>
              <a:rPr lang="ru-RU" smtClean="0">
                <a:latin typeface="Times New Roman"/>
                <a:ea typeface="Times New Roman"/>
              </a:rPr>
              <a:t>– 336,2 </a:t>
            </a:r>
            <a:r>
              <a:rPr lang="ru-RU" dirty="0" smtClean="0">
                <a:latin typeface="Times New Roman"/>
                <a:ea typeface="Times New Roman"/>
              </a:rPr>
              <a:t>тыс. рублей, на реконструкцию котельной в </a:t>
            </a:r>
            <a:r>
              <a:rPr lang="ru-RU" dirty="0" err="1" smtClean="0">
                <a:latin typeface="Times New Roman"/>
                <a:ea typeface="Times New Roman"/>
              </a:rPr>
              <a:t>а.г</a:t>
            </a:r>
            <a:r>
              <a:rPr lang="ru-RU" dirty="0" smtClean="0">
                <a:latin typeface="Times New Roman"/>
                <a:ea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</a:rPr>
              <a:t>Вязье</a:t>
            </a:r>
            <a:r>
              <a:rPr lang="ru-RU" dirty="0" smtClean="0">
                <a:latin typeface="Times New Roman"/>
                <a:ea typeface="Times New Roman"/>
              </a:rPr>
              <a:t> – 430,1 тыс. рублей.</a:t>
            </a: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392353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9  месяцев 2018 года по функциональной классификации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1409</TotalTime>
  <Words>916</Words>
  <Application>Microsoft Office PowerPoint</Application>
  <PresentationFormat>Экран (4:3)</PresentationFormat>
  <Paragraphs>155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Исполнение бюджета Осиповичского района за 9 месяцев 2018 года</vt:lpstr>
      <vt:lpstr>Доходы консолидированного бюджета Осиповичского района</vt:lpstr>
      <vt:lpstr>Доходы консолидированного бюджета Осиповичского района поступившие за 9 месяцев 2018 г. по уровням бюджета</vt:lpstr>
      <vt:lpstr>В структуре доходов консолидированного бюджета района за 9 месяцев 2018 года налоговые доходы составили 65,2%, неналоговые доходы – 5,5%, безвозмездные поступления – 29,3%. По сравнению с аналогичным периодом 2017 года увеличилась доля налоговых доходов.</vt:lpstr>
      <vt:lpstr>Презентация PowerPoint</vt:lpstr>
      <vt:lpstr>Структура неналоговых доходов консолидированного бюджета района за 9 месяцев 2018 года</vt:lpstr>
      <vt:lpstr>Расходы консолидированного бюджета Осиповичского района</vt:lpstr>
      <vt:lpstr>Презентация PowerPoint</vt:lpstr>
      <vt:lpstr>Структура расходов консолидированного бюджета района за 9  месяцев 2018 года по функциональной классификации</vt:lpstr>
      <vt:lpstr>Структура расходов консолидированного бюджета района по экономической классификации</vt:lpstr>
      <vt:lpstr>Программные расходы консолидированного бюджета района за 9 месяцев 2018 год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Пацкевич Наталья</cp:lastModifiedBy>
  <cp:revision>262</cp:revision>
  <cp:lastPrinted>2019-02-13T11:12:43Z</cp:lastPrinted>
  <dcterms:created xsi:type="dcterms:W3CDTF">2018-04-13T18:16:16Z</dcterms:created>
  <dcterms:modified xsi:type="dcterms:W3CDTF">2019-02-13T11:14:32Z</dcterms:modified>
</cp:coreProperties>
</file>