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sldIdLst>
    <p:sldId id="256" r:id="rId2"/>
    <p:sldId id="263" r:id="rId3"/>
    <p:sldId id="261" r:id="rId4"/>
    <p:sldId id="280" r:id="rId5"/>
    <p:sldId id="265" r:id="rId6"/>
    <p:sldId id="268" r:id="rId7"/>
    <p:sldId id="269" r:id="rId8"/>
    <p:sldId id="281" r:id="rId9"/>
    <p:sldId id="271" r:id="rId10"/>
    <p:sldId id="274" r:id="rId11"/>
    <p:sldId id="276" r:id="rId12"/>
    <p:sldId id="275" r:id="rId13"/>
  </p:sldIdLst>
  <p:sldSz cx="9144000" cy="6858000" type="screen4x3"/>
  <p:notesSz cx="68580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1BA5"/>
    <a:srgbClr val="A1731F"/>
    <a:srgbClr val="3F91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98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solidFill>
                  <a:srgbClr val="221BA5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dirty="0"/>
              <a:t>      2021 год</a:t>
            </a:r>
          </a:p>
        </c:rich>
      </c:tx>
      <c:layout>
        <c:manualLayout>
          <c:xMode val="edge"/>
          <c:yMode val="edge"/>
          <c:x val="0.24992918338037934"/>
          <c:y val="9.5405131549933478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33962264150943E-3"/>
          <c:y val="4.0406879244677708E-2"/>
          <c:w val="0.96540880503144655"/>
          <c:h val="0.9595931207553223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 2021 год</c:v>
                </c:pt>
              </c:strCache>
            </c:strRef>
          </c:tx>
          <c:dPt>
            <c:idx val="0"/>
            <c:bubble3D val="0"/>
            <c:explosion val="8"/>
            <c:extLst>
              <c:ext xmlns:c16="http://schemas.microsoft.com/office/drawing/2014/chart" uri="{C3380CC4-5D6E-409C-BE32-E72D297353CC}">
                <c16:uniqueId val="{00000001-3B01-4A55-A017-0B52E363C864}"/>
              </c:ext>
            </c:extLst>
          </c:dPt>
          <c:dPt>
            <c:idx val="2"/>
            <c:bubble3D val="0"/>
            <c:explosion val="7"/>
            <c:extLst>
              <c:ext xmlns:c16="http://schemas.microsoft.com/office/drawing/2014/chart" uri="{C3380CC4-5D6E-409C-BE32-E72D297353CC}">
                <c16:uniqueId val="{00000000-3B01-4A55-A017-0B52E363C864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4FCBFF0F-9C57-4CFB-AF42-32B3324152F3}" type="VALUE">
                      <a:rPr lang="en-US" smtClean="0"/>
                      <a:pPr/>
                      <a:t>[ЗНАЧЕНИЕ]</a:t>
                    </a:fld>
                    <a:endParaRPr lang="ru-RU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B01-4A55-A017-0B52E363C864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8E40AC4B-D505-4926-8926-7853A1D8622A}" type="VALUE">
                      <a:rPr lang="en-US" smtClean="0"/>
                      <a:pPr/>
                      <a:t>[ЗНАЧЕНИЕ]</a:t>
                    </a:fld>
                    <a:endParaRPr lang="ru-RU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3B01-4A55-A017-0B52E363C864}"/>
                </c:ext>
              </c:extLst>
            </c:dLbl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0.52500000000000002</c:v>
                </c:pt>
                <c:pt idx="1">
                  <c:v>4.3999999999999997E-2</c:v>
                </c:pt>
                <c:pt idx="2">
                  <c:v>0.43099999999999999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9E-49E3-B18A-67FF1BA124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solidFill>
                  <a:srgbClr val="221BA5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dirty="0"/>
              <a:t>               2020 год</a:t>
            </a:r>
          </a:p>
        </c:rich>
      </c:tx>
      <c:layout>
        <c:manualLayout>
          <c:xMode val="edge"/>
          <c:yMode val="edge"/>
          <c:x val="0.20490389817263766"/>
          <c:y val="5.4649639867870706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280254418129358E-2"/>
          <c:y val="6.3095493301996167E-2"/>
          <c:w val="0.96719745581870642"/>
          <c:h val="0.7691058583475075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2020</c:v>
                </c:pt>
              </c:strCache>
            </c:strRef>
          </c:tx>
          <c:dPt>
            <c:idx val="0"/>
            <c:bubble3D val="0"/>
            <c:explosion val="7"/>
            <c:extLst>
              <c:ext xmlns:c16="http://schemas.microsoft.com/office/drawing/2014/chart" uri="{C3380CC4-5D6E-409C-BE32-E72D297353CC}">
                <c16:uniqueId val="{00000000-0787-4F61-940C-4AED1E650E8F}"/>
              </c:ext>
            </c:extLst>
          </c:dPt>
          <c:dPt>
            <c:idx val="2"/>
            <c:bubble3D val="0"/>
            <c:explosion val="3"/>
            <c:extLst>
              <c:ext xmlns:c16="http://schemas.microsoft.com/office/drawing/2014/chart" uri="{C3380CC4-5D6E-409C-BE32-E72D297353CC}">
                <c16:uniqueId val="{00000000-B98F-4E13-ADD5-24CA5D3E9199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D1003EFD-588D-46B6-B0C5-F528F0316DD8}" type="CELLREF">
                      <a:rPr lang="en-US" smtClean="0"/>
                      <a:pPr/>
                      <a:t>[ССЫЛКА НА ЯЧЕЙКУ]</a:t>
                    </a:fld>
                    <a:endParaRPr lang="ru-RU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{D1003EFD-588D-46B6-B0C5-F528F0316DD8}</c15:txfldGUID>
                      <c15:f>Лист1!$B$2</c15:f>
                      <c15:dlblFieldTableCache>
                        <c:ptCount val="1"/>
                        <c:pt idx="0">
                          <c:v>42,8%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0-0787-4F61-940C-4AED1E650E8F}"/>
                </c:ext>
              </c:extLst>
            </c:dLbl>
            <c:dLbl>
              <c:idx val="1"/>
              <c:layout>
                <c:manualLayout>
                  <c:x val="-9.3781229336980049E-2"/>
                  <c:y val="2.188430549970182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98F-4E13-ADD5-24CA5D3E919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FCEE037F-B17F-4B0F-828B-82803251B753}" type="CELLREF">
                      <a:rPr lang="en-US" smtClean="0"/>
                      <a:pPr/>
                      <a:t>[ССЫЛКА НА ЯЧЕЙКУ]</a:t>
                    </a:fld>
                    <a:endParaRPr lang="ru-RU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{FCEE037F-B17F-4B0F-828B-82803251B753}</c15:txfldGUID>
                      <c15:f>Лист1!$B$4</c15:f>
                      <c15:dlblFieldTableCache>
                        <c:ptCount val="1"/>
                        <c:pt idx="0">
                          <c:v>53,6%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0-B98F-4E13-ADD5-24CA5D3E9199}"/>
                </c:ext>
              </c:extLst>
            </c:dLbl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0.42799999999999999</c:v>
                </c:pt>
                <c:pt idx="1">
                  <c:v>3.5999999999999997E-2</c:v>
                </c:pt>
                <c:pt idx="2">
                  <c:v>0.53600000000000003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CD-4119-A5EA-7CA0A8E37E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"/>
          <c:y val="0.76016319000549237"/>
          <c:w val="0.99603293497535461"/>
          <c:h val="0.15537827565325291"/>
        </c:manualLayout>
      </c:layout>
      <c:overlay val="0"/>
      <c:txPr>
        <a:bodyPr/>
        <a:lstStyle/>
        <a:p>
          <a:pPr>
            <a:defRPr sz="18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>
                <a:solidFill>
                  <a:srgbClr val="3F9158"/>
                </a:solidFill>
              </a:defRPr>
            </a:pPr>
            <a:r>
              <a:rPr lang="ru-RU" sz="2000" dirty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налоговых доходов консолидированного бюджета района за</a:t>
            </a:r>
            <a:r>
              <a:rPr lang="ru-RU" sz="2000" baseline="0" dirty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2021 год</a:t>
            </a:r>
            <a:endParaRPr lang="ru-RU" sz="2000" dirty="0">
              <a:solidFill>
                <a:srgbClr val="221BA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налоговых доходов консолидированного бюджета района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0008495382973986"/>
                  <c:y val="-0.2745273673295560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E4B-42AC-9135-3E023D91AED6}"/>
                </c:ext>
              </c:extLst>
            </c:dLbl>
            <c:dLbl>
              <c:idx val="1"/>
              <c:layout>
                <c:manualLayout>
                  <c:x val="3.7343621176594413E-2"/>
                  <c:y val="5.5150745358777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4B1-4528-9D9C-0BF2402A4235}"/>
                </c:ext>
              </c:extLst>
            </c:dLbl>
            <c:dLbl>
              <c:idx val="2"/>
              <c:layout>
                <c:manualLayout>
                  <c:x val="5.917958433468406E-4"/>
                  <c:y val="-2.5408501619478179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4B1-4528-9D9C-0BF2402A4235}"/>
                </c:ext>
              </c:extLst>
            </c:dLbl>
            <c:dLbl>
              <c:idx val="3"/>
              <c:layout>
                <c:manualLayout>
                  <c:x val="1.2431610912627641E-2"/>
                  <c:y val="-9.156318813579117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4B1-4528-9D9C-0BF2402A4235}"/>
                </c:ext>
              </c:extLst>
            </c:dLbl>
            <c:dLbl>
              <c:idx val="4"/>
              <c:layout>
                <c:manualLayout>
                  <c:x val="1.7162384004116502E-2"/>
                  <c:y val="-3.594258757573944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4B1-4528-9D9C-0BF2402A4235}"/>
                </c:ext>
              </c:extLst>
            </c:dLbl>
            <c:dLbl>
              <c:idx val="5"/>
              <c:layout>
                <c:manualLayout>
                  <c:x val="5.5041825274774539E-2"/>
                  <c:y val="-2.851036494520551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4B1-4528-9D9C-0BF2402A4235}"/>
                </c:ext>
              </c:extLst>
            </c:dLbl>
            <c:spPr>
              <a:noFill/>
              <a:ln>
                <a:noFill/>
              </a:ln>
              <a:effectLst/>
            </c:sp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Подоходный налог                                (24 013,3 тыс. руб., 52,5%)</c:v>
                </c:pt>
                <c:pt idx="1">
                  <c:v>НДС                                             (7 708,0 тыс. руб., 16,8%)</c:v>
                </c:pt>
                <c:pt idx="2">
                  <c:v>Земельный налог                         (1 898,1 тыс. руб., 4,1%)</c:v>
                </c:pt>
                <c:pt idx="3">
                  <c:v>Налог на недвижимость              (7 947,2 тыс. руб., 17,4%)</c:v>
                </c:pt>
                <c:pt idx="4">
                  <c:v>Другие налоги от выручки              (3 549,5 тыс. руб., 7,8%)</c:v>
                </c:pt>
                <c:pt idx="5">
                  <c:v>Прочие налоговые доходы (658,7 тыс. руб., 1,4%)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0.52500000000000002</c:v>
                </c:pt>
                <c:pt idx="1">
                  <c:v>0.16800000000000001</c:v>
                </c:pt>
                <c:pt idx="2">
                  <c:v>4.1000000000000002E-2</c:v>
                </c:pt>
                <c:pt idx="3">
                  <c:v>0.17399999999999999</c:v>
                </c:pt>
                <c:pt idx="4">
                  <c:v>7.8E-2</c:v>
                </c:pt>
                <c:pt idx="5">
                  <c:v>1.4E-2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4B-42AC-9135-3E023D91AED6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3991659308809745"/>
          <c:y val="0.17327148835314596"/>
          <c:w val="0.32385655979744943"/>
          <c:h val="0.82672847603827493"/>
        </c:manualLayout>
      </c:layout>
      <c:overlay val="0"/>
      <c:txPr>
        <a:bodyPr/>
        <a:lstStyle/>
        <a:p>
          <a:pPr>
            <a:defRPr sz="1600" baseline="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4.219917306039192E-2"/>
          <c:w val="0.63420603674540688"/>
          <c:h val="0.9453893054512575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explosion val="18"/>
            <c:extLst>
              <c:ext xmlns:c16="http://schemas.microsoft.com/office/drawing/2014/chart" uri="{C3380CC4-5D6E-409C-BE32-E72D297353CC}">
                <c16:uniqueId val="{00000000-E02F-4FC4-9F61-4F4E8FBADA80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Компенсация расходов государства                                        (1 692,5 тыс. руб., 44,0%)</c:v>
                </c:pt>
                <c:pt idx="1">
                  <c:v>Доходы от приватизации (продажи) жилых помещений государственного жилищного фонда (610,3 тыс. руб., 15,9%)</c:v>
                </c:pt>
                <c:pt idx="2">
                  <c:v>Доходы от сдачи в аренду земельных участков и иного имущества                              (528,8 тыс. руб., 13,7%)</c:v>
                </c:pt>
                <c:pt idx="3">
                  <c:v>Штрафы (198,2 тыс. руб., 5,1%)</c:v>
                </c:pt>
                <c:pt idx="4">
                  <c:v>Прочие неналоговые доходы (819,9 тыс. руб., 21,3%)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0.44</c:v>
                </c:pt>
                <c:pt idx="1">
                  <c:v>0.159</c:v>
                </c:pt>
                <c:pt idx="2">
                  <c:v>0.13700000000000001</c:v>
                </c:pt>
                <c:pt idx="3">
                  <c:v>5.0999999999999997E-2</c:v>
                </c:pt>
                <c:pt idx="4">
                  <c:v>0.21299999999999999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D5-489F-AC24-C872B2B5FF2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65527316029940696"/>
          <c:y val="6.7796521107264363E-2"/>
          <c:w val="0.33546758044133373"/>
          <c:h val="0.89062401474911201"/>
        </c:manualLayout>
      </c:layout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0169240454764285E-2"/>
          <c:y val="5.6180401568775462E-2"/>
          <c:w val="0.49042224475058327"/>
          <c:h val="0.8061735530146574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8"/>
          <c:dLbls>
            <c:dLbl>
              <c:idx val="0"/>
              <c:layout>
                <c:manualLayout>
                  <c:x val="1.6167185127578417E-2"/>
                  <c:y val="-5.79844248660346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926-4FB2-A5D5-B948341B7523}"/>
                </c:ext>
              </c:extLst>
            </c:dLbl>
            <c:dLbl>
              <c:idx val="1"/>
              <c:layout>
                <c:manualLayout>
                  <c:x val="5.8789764100285101E-2"/>
                  <c:y val="-0.11838486743482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860-4C90-B4F6-E173CA10D706}"/>
                </c:ext>
              </c:extLst>
            </c:dLbl>
            <c:dLbl>
              <c:idx val="2"/>
              <c:layout>
                <c:manualLayout>
                  <c:x val="2.0576417435099803E-2"/>
                  <c:y val="-0.166705221489849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926-4FB2-A5D5-B948341B7523}"/>
                </c:ext>
              </c:extLst>
            </c:dLbl>
            <c:dLbl>
              <c:idx val="3"/>
              <c:layout>
                <c:manualLayout>
                  <c:x val="3.8213346665185347E-2"/>
                  <c:y val="-0.159457358619209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926-4FB2-A5D5-B948341B7523}"/>
                </c:ext>
              </c:extLst>
            </c:dLbl>
            <c:dLbl>
              <c:idx val="4"/>
              <c:layout>
                <c:manualLayout>
                  <c:x val="7.6426693330370596E-2"/>
                  <c:y val="-0.1280489382458265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425-47C0-9BEF-D7A854A26A65}"/>
                </c:ext>
              </c:extLst>
            </c:dLbl>
            <c:dLbl>
              <c:idx val="5"/>
              <c:layout>
                <c:manualLayout>
                  <c:x val="5.8789764100285156E-3"/>
                  <c:y val="-4.83203540550288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926-4FB2-A5D5-B948341B7523}"/>
                </c:ext>
              </c:extLst>
            </c:dLbl>
            <c:dLbl>
              <c:idx val="7"/>
              <c:layout>
                <c:manualLayout>
                  <c:x val="7.3487205125356177E-3"/>
                  <c:y val="-1.44961062165087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926-4FB2-A5D5-B948341B7523}"/>
                </c:ext>
              </c:extLst>
            </c:dLbl>
            <c:dLbl>
              <c:idx val="8"/>
              <c:layout>
                <c:manualLayout>
                  <c:x val="1.4697441025071289E-3"/>
                  <c:y val="-5.07363717577803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926-4FB2-A5D5-B948341B7523}"/>
                </c:ext>
              </c:extLst>
            </c:dLbl>
            <c:dLbl>
              <c:idx val="9"/>
              <c:layout>
                <c:manualLayout>
                  <c:x val="-1.4697441025071289E-3"/>
                  <c:y val="-5.07365619953947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926-4FB2-A5D5-B948341B75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10"/>
                <c:pt idx="0">
                  <c:v>Общегосударственная деятельность                            (7 420,4 тыс. руб., 9,0%)</c:v>
                </c:pt>
                <c:pt idx="1">
                  <c:v>Национальная оборона (2,5 тыс. руб.)</c:v>
                </c:pt>
                <c:pt idx="2">
                  <c:v>Судебная власть, правоохранительная деятельность и обеспечение безопасности (7,0 тыс. руб.)</c:v>
                </c:pt>
                <c:pt idx="3">
                  <c:v>Национальная экономика                                             (1 509,7 тыс. руб., 1,8%)</c:v>
                </c:pt>
                <c:pt idx="4">
                  <c:v>Охрана окружающей среды                                    (201,2  тыс. руб., 0,2%)</c:v>
                </c:pt>
                <c:pt idx="5">
                  <c:v>Жилищно-коммунальные услуги и жилищное строительство (9 006,7 тыс. руб., 10,9%)</c:v>
                </c:pt>
                <c:pt idx="6">
                  <c:v>Здравоохранение (23 471,4 тыс. руб., 28,3%)</c:v>
                </c:pt>
                <c:pt idx="7">
                  <c:v>Физическия культура, спорт, культура и средства массовой информации (4 829,8 тыс. руб., 5,8%)</c:v>
                </c:pt>
                <c:pt idx="8">
                  <c:v>Образование (33 316,1 тыс. руб., 40,2%)</c:v>
                </c:pt>
                <c:pt idx="9">
                  <c:v>Социальная политика (3 102,5 тыс. руб., 3,8%)</c:v>
                </c:pt>
              </c:strCache>
            </c:strRef>
          </c:cat>
          <c:val>
            <c:numRef>
              <c:f>Лист1!$B$2:$B$11</c:f>
              <c:numCache>
                <c:formatCode>0.0%</c:formatCode>
                <c:ptCount val="10"/>
                <c:pt idx="0">
                  <c:v>0.09</c:v>
                </c:pt>
                <c:pt idx="3">
                  <c:v>1.7999999999999999E-2</c:v>
                </c:pt>
                <c:pt idx="4">
                  <c:v>2E-3</c:v>
                </c:pt>
                <c:pt idx="5">
                  <c:v>0.109</c:v>
                </c:pt>
                <c:pt idx="6">
                  <c:v>0.28299999999999997</c:v>
                </c:pt>
                <c:pt idx="7">
                  <c:v>5.8000000000000003E-2</c:v>
                </c:pt>
                <c:pt idx="8">
                  <c:v>0.40200000000000002</c:v>
                </c:pt>
                <c:pt idx="9">
                  <c:v>3.7999999999999999E-2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926-4FB2-A5D5-B948341B752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egendEntry>
        <c:idx val="0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7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51676653982890774"/>
          <c:y val="4.9024233228271436E-4"/>
          <c:w val="0.48323346017109209"/>
          <c:h val="0.99950975766771732"/>
        </c:manualLayout>
      </c:layout>
      <c:overlay val="0"/>
      <c:txPr>
        <a:bodyPr/>
        <a:lstStyle/>
        <a:p>
          <a:pPr>
            <a:defRPr sz="1400" baseline="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278858778156156E-2"/>
          <c:y val="9.5746106736466233E-2"/>
          <c:w val="0.46723705534813115"/>
          <c:h val="0.7319903349990705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4"/>
          <c:dPt>
            <c:idx val="1"/>
            <c:bubble3D val="0"/>
            <c:explosion val="9"/>
            <c:extLst>
              <c:ext xmlns:c16="http://schemas.microsoft.com/office/drawing/2014/chart" uri="{C3380CC4-5D6E-409C-BE32-E72D297353CC}">
                <c16:uniqueId val="{00000001-49BD-4536-8D4F-FD56EE23DC2F}"/>
              </c:ext>
            </c:extLst>
          </c:dPt>
          <c:dPt>
            <c:idx val="3"/>
            <c:bubble3D val="0"/>
            <c:explosion val="10"/>
            <c:extLst>
              <c:ext xmlns:c16="http://schemas.microsoft.com/office/drawing/2014/chart" uri="{C3380CC4-5D6E-409C-BE32-E72D297353CC}">
                <c16:uniqueId val="{00000003-49BD-4536-8D4F-FD56EE23DC2F}"/>
              </c:ext>
            </c:extLst>
          </c:dPt>
          <c:dPt>
            <c:idx val="5"/>
            <c:bubble3D val="0"/>
            <c:explosion val="11"/>
            <c:extLst>
              <c:ext xmlns:c16="http://schemas.microsoft.com/office/drawing/2014/chart" uri="{C3380CC4-5D6E-409C-BE32-E72D297353CC}">
                <c16:uniqueId val="{00000005-49BD-4536-8D4F-FD56EE23DC2F}"/>
              </c:ext>
            </c:extLst>
          </c:dPt>
          <c:dPt>
            <c:idx val="7"/>
            <c:bubble3D val="0"/>
            <c:explosion val="15"/>
            <c:extLst>
              <c:ext xmlns:c16="http://schemas.microsoft.com/office/drawing/2014/chart" uri="{C3380CC4-5D6E-409C-BE32-E72D297353CC}">
                <c16:uniqueId val="{00000007-49BD-4536-8D4F-FD56EE23DC2F}"/>
              </c:ext>
            </c:extLst>
          </c:dPt>
          <c:dPt>
            <c:idx val="9"/>
            <c:bubble3D val="0"/>
            <c:explosion val="10"/>
            <c:extLst>
              <c:ext xmlns:c16="http://schemas.microsoft.com/office/drawing/2014/chart" uri="{C3380CC4-5D6E-409C-BE32-E72D297353CC}">
                <c16:uniqueId val="{00000009-49BD-4536-8D4F-FD56EE23DC2F}"/>
              </c:ext>
            </c:extLst>
          </c:dPt>
          <c:dLbls>
            <c:dLbl>
              <c:idx val="0"/>
              <c:layout>
                <c:manualLayout>
                  <c:x val="-0.16431429804963024"/>
                  <c:y val="-0.16233724732271376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9BD-4536-8D4F-FD56EE23DC2F}"/>
                </c:ext>
              </c:extLst>
            </c:dLbl>
            <c:dLbl>
              <c:idx val="1"/>
              <c:layout>
                <c:manualLayout>
                  <c:x val="6.0692625595386851E-2"/>
                  <c:y val="2.0871931798634613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2,4%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9BD-4536-8D4F-FD56EE23DC2F}"/>
                </c:ext>
              </c:extLst>
            </c:dLbl>
            <c:dLbl>
              <c:idx val="2"/>
              <c:layout>
                <c:manualLayout>
                  <c:x val="-2.3684927061614378E-2"/>
                  <c:y val="-1.85528282654529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9BD-4536-8D4F-FD56EE23DC2F}"/>
                </c:ext>
              </c:extLst>
            </c:dLbl>
            <c:dLbl>
              <c:idx val="3"/>
              <c:layout>
                <c:manualLayout>
                  <c:x val="5.9212317654035951E-2"/>
                  <c:y val="-5.102027772999572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9BD-4536-8D4F-FD56EE23DC2F}"/>
                </c:ext>
              </c:extLst>
            </c:dLbl>
            <c:dLbl>
              <c:idx val="4"/>
              <c:layout>
                <c:manualLayout>
                  <c:x val="4.8850162064579657E-2"/>
                  <c:y val="2.551013886499786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9BD-4536-8D4F-FD56EE23DC2F}"/>
                </c:ext>
              </c:extLst>
            </c:dLbl>
            <c:dLbl>
              <c:idx val="5"/>
              <c:layout>
                <c:manualLayout>
                  <c:x val="1.3322771472158089E-2"/>
                  <c:y val="-2.782924239817948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9BD-4536-8D4F-FD56EE23DC2F}"/>
                </c:ext>
              </c:extLst>
            </c:dLbl>
            <c:dLbl>
              <c:idx val="6"/>
              <c:layout>
                <c:manualLayout>
                  <c:x val="7.5995163239501165E-3"/>
                  <c:y val="1.094762952923661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4724905167044002E-2"/>
                      <c:h val="6.397256226610380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49BD-4536-8D4F-FD56EE23DC2F}"/>
                </c:ext>
              </c:extLst>
            </c:dLbl>
            <c:dLbl>
              <c:idx val="7"/>
              <c:layout>
                <c:manualLayout>
                  <c:x val="1.1842463530807189E-2"/>
                  <c:y val="-1.159551766590814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9BD-4536-8D4F-FD56EE23DC2F}"/>
                </c:ext>
              </c:extLst>
            </c:dLbl>
            <c:dLbl>
              <c:idx val="8"/>
              <c:layout>
                <c:manualLayout>
                  <c:x val="5.0330470005930557E-2"/>
                  <c:y val="7.421131306181198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9BD-4536-8D4F-FD56EE23DC2F}"/>
                </c:ext>
              </c:extLst>
            </c:dLbl>
            <c:dLbl>
              <c:idx val="9"/>
              <c:layout>
                <c:manualLayout>
                  <c:x val="2.5165235002965251E-2"/>
                  <c:y val="8.812593426090170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9BD-4536-8D4F-FD56EE23DC2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10"/>
                <c:pt idx="0">
                  <c:v>Заработная  плата  с отчислениями               (51 721,7 тыс. руб., 62,4%)</c:v>
                </c:pt>
                <c:pt idx="1">
                  <c:v>Медикаменты (1 957,6 тыс. руб., 2,4%)</c:v>
                </c:pt>
                <c:pt idx="2">
                  <c:v>Питание (2 130,4 тыс. руб., 2,6%)</c:v>
                </c:pt>
                <c:pt idx="3">
                  <c:v>Оплата коммунальных услуг                                    (7 657,6 тыс. руб., 9,2%)</c:v>
                </c:pt>
                <c:pt idx="4">
                  <c:v>Текущие и капитальные трансферты населению (3 599,1  тыс. руб., 4,3%)</c:v>
                </c:pt>
                <c:pt idx="5">
                  <c:v>Субсидии (6 653,0 тыс. руб., 8,0%)</c:v>
                </c:pt>
                <c:pt idx="6">
                  <c:v>Капитальные вложения в основные фонды (2 835,0 тыс. руб., 3,4%)</c:v>
                </c:pt>
                <c:pt idx="7">
                  <c:v>Обслуживание ценных бумаг                                (281,1 тыс. руб., 0,3%)</c:v>
                </c:pt>
                <c:pt idx="8">
                  <c:v>Текущее содержание объектов благоустройства (1954,7 тыс. руб., 2,4%)</c:v>
                </c:pt>
                <c:pt idx="9">
                  <c:v>Прочие расходы  (4 077,1 тыс. руб., 5,0%)</c:v>
                </c:pt>
              </c:strCache>
            </c:strRef>
          </c:cat>
          <c:val>
            <c:numRef>
              <c:f>Лист1!$B$2:$B$11</c:f>
              <c:numCache>
                <c:formatCode>0.0%</c:formatCode>
                <c:ptCount val="10"/>
                <c:pt idx="0">
                  <c:v>0.624</c:v>
                </c:pt>
                <c:pt idx="1">
                  <c:v>2.4E-2</c:v>
                </c:pt>
                <c:pt idx="2">
                  <c:v>2.5999999999999999E-2</c:v>
                </c:pt>
                <c:pt idx="3">
                  <c:v>9.1999999999999998E-2</c:v>
                </c:pt>
                <c:pt idx="4">
                  <c:v>4.2999999999999997E-2</c:v>
                </c:pt>
                <c:pt idx="5">
                  <c:v>0.08</c:v>
                </c:pt>
                <c:pt idx="6">
                  <c:v>3.4000000000000002E-2</c:v>
                </c:pt>
                <c:pt idx="7">
                  <c:v>3.0000000000000001E-3</c:v>
                </c:pt>
                <c:pt idx="8">
                  <c:v>2.4E-2</c:v>
                </c:pt>
                <c:pt idx="9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9BD-4536-8D4F-FD56EE23DC2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2623456790123457"/>
          <c:y val="3.3038059091083843E-2"/>
          <c:w val="0.46450617283950618"/>
          <c:h val="0.83290668370613818"/>
        </c:manualLayout>
      </c:layout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54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3853" y="0"/>
            <a:ext cx="297254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AE0505-7C60-4905-8AAC-9E18DE72D4D0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481" y="4776789"/>
            <a:ext cx="5487041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9751"/>
            <a:ext cx="2972547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3853" y="9429751"/>
            <a:ext cx="2972547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6BAF1B-D4BE-4983-926E-F9B08CA1A0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984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ID4096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6BAF1B-D4BE-4983-926E-F9B08CA1A01F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768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6BAF1B-D4BE-4983-926E-F9B08CA1A01F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48816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ID4096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6BAF1B-D4BE-4983-926E-F9B08CA1A01F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8745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CD4298C-5431-4E4E-9873-F3161566FE56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6CD4298C-5431-4E4E-9873-F3161566FE56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CD4298C-5431-4E4E-9873-F3161566FE56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CD4298C-5431-4E4E-9873-F3161566FE56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9752" y="1412777"/>
            <a:ext cx="6192688" cy="2169586"/>
          </a:xfrm>
        </p:spPr>
        <p:txBody>
          <a:bodyPr>
            <a:normAutofit/>
          </a:bodyPr>
          <a:lstStyle/>
          <a:p>
            <a:pPr algn="l"/>
            <a:r>
              <a:rPr lang="ru-RU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</a:t>
            </a:r>
            <a:r>
              <a:rPr lang="ru-RU" sz="4000" dirty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            за 2021 год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4000" b="1" dirty="0">
                <a:solidFill>
                  <a:srgbClr val="0070C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для граждан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821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4211875"/>
              </p:ext>
            </p:extLst>
          </p:nvPr>
        </p:nvGraphicFramePr>
        <p:xfrm>
          <a:off x="331581" y="1124744"/>
          <a:ext cx="8579296" cy="54762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850106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консолидированного бюджета района за 2021 год по экономической классификации</a:t>
            </a:r>
          </a:p>
        </p:txBody>
      </p:sp>
    </p:spTree>
    <p:extLst>
      <p:ext uri="{BB962C8B-B14F-4D97-AF65-F5344CB8AC3E}">
        <p14:creationId xmlns:p14="http://schemas.microsoft.com/office/powerpoint/2010/main" val="3125103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1874611"/>
              </p:ext>
            </p:extLst>
          </p:nvPr>
        </p:nvGraphicFramePr>
        <p:xfrm>
          <a:off x="971600" y="1412777"/>
          <a:ext cx="7715200" cy="4329917"/>
        </p:xfrm>
        <a:graphic>
          <a:graphicData uri="http://schemas.openxmlformats.org/drawingml/2006/table">
            <a:tbl>
              <a:tblPr/>
              <a:tblGrid>
                <a:gridCol w="65251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00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38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Наименование   </a:t>
                      </a:r>
                    </a:p>
                  </a:txBody>
                  <a:tcPr marL="8913" marR="8913" marT="8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сумма, тыс. руб.</a:t>
                      </a:r>
                    </a:p>
                  </a:txBody>
                  <a:tcPr marL="8913" marR="8913" marT="8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87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Консолидированный бюджет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Осиповичского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82 867,3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37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«Аграрный бизнес» на 2021-2025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464,2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5506454"/>
                  </a:ext>
                </a:extLst>
              </a:tr>
              <a:tr h="367014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программа «Управление государственными финансами и регулирование финансового рынка» на 2020 год и на период до 2025 года</a:t>
                      </a:r>
                      <a:endParaRPr lang="LID4096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2 433,3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1256040"/>
                  </a:ext>
                </a:extLst>
              </a:tr>
              <a:tr h="23209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«Социальная защита» на 2021-2025 годы 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1 985,3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87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«Здоровье народа и демографическая безопасность» на 2021-2025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23 583,0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79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«Охрана окружающей среды и устойчивое использование природных ресурсов» на 2021-2025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201,2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70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«Образование и молодежная политика» на 2021-2025 годы 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34 076,5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712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«Культура Беларуси» на 2021-2025 годы 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3 077,2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787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«Физическая культура и спорт» на 2021-2025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1 766,8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324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«Комфортное жилье и благоприятная среда» на 2021-2025 годы 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8 334,7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787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«Строительство жилья» на 2021-2025 годы 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730,8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701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«Земельно-имущественные отношения, геодезическая и картографическая деятельность» на 2021-2025 годы 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13,6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701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«Увековечение памяти о погибших при защите Отечества» на 2021-2025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7,0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67689"/>
                  </a:ext>
                </a:extLst>
              </a:tr>
              <a:tr h="18787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Государственная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программа «Транспортный комплекс» на 2021-2025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751,9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2022677"/>
                  </a:ext>
                </a:extLst>
              </a:tr>
              <a:tr h="266861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Непрограммные </a:t>
                      </a: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расходы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5 441,8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6823561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71600" y="274638"/>
            <a:ext cx="7715200" cy="749366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Программные расходы консолидированного бюджета района за 2021 год </a:t>
            </a:r>
          </a:p>
        </p:txBody>
      </p:sp>
    </p:spTree>
    <p:extLst>
      <p:ext uri="{BB962C8B-B14F-4D97-AF65-F5344CB8AC3E}">
        <p14:creationId xmlns:p14="http://schemas.microsoft.com/office/powerpoint/2010/main" val="2648671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3455849"/>
              </p:ext>
            </p:extLst>
          </p:nvPr>
        </p:nvGraphicFramePr>
        <p:xfrm>
          <a:off x="577850" y="3472656"/>
          <a:ext cx="7988300" cy="542925"/>
        </p:xfrm>
        <a:graphic>
          <a:graphicData uri="http://schemas.openxmlformats.org/drawingml/2006/table">
            <a:tbl>
              <a:tblPr/>
              <a:tblGrid>
                <a:gridCol w="7988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2925"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pPr algn="ctr"/>
            <a:r>
              <a:rPr lang="ru-RU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долговых обязательств органов местного управления и самоуправления</a:t>
            </a:r>
            <a:endParaRPr lang="ru-RU" sz="1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3066073"/>
              </p:ext>
            </p:extLst>
          </p:nvPr>
        </p:nvGraphicFramePr>
        <p:xfrm>
          <a:off x="467544" y="836711"/>
          <a:ext cx="8424936" cy="5092475"/>
        </p:xfrm>
        <a:graphic>
          <a:graphicData uri="http://schemas.openxmlformats.org/drawingml/2006/table">
            <a:tbl>
              <a:tblPr/>
              <a:tblGrid>
                <a:gridCol w="288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51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32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16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8211"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effectLst/>
                        <a:latin typeface="Arial Cyr"/>
                      </a:endParaRP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effectLst/>
                        <a:latin typeface="Arial Cyr"/>
                      </a:endParaRPr>
                    </a:p>
                    <a:p>
                      <a:pPr algn="ctr" fontAlgn="ctr"/>
                      <a:endParaRPr lang="ru-RU" sz="1400" b="0" i="0" u="none" strike="noStrike" dirty="0">
                        <a:effectLst/>
                        <a:latin typeface="Arial Cyr"/>
                      </a:endParaRP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>
                        <a:effectLst/>
                        <a:latin typeface="Arial Cyr"/>
                      </a:endParaRP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тыс. рублей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8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Times New Roman"/>
                        </a:rPr>
                        <a:t>Виды обязательств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На 1 января 2021 г.                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На 1 января 2022 г.  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78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Ценные бумаги, размещенные местными исполнительными и распорядительными органами на внутреннем финансовом рынке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8 253,6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342900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3 780,4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821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Гарантии местных исполнительных и распорядительных органов, предъявленные к исполнению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85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Бюджетные кредиты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78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Иные долговые обязательства, ранее отнесенные в соответствии с законодательством на долг органов местного управления и самоуправления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8542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effectLst/>
                          <a:latin typeface="Times New Roman"/>
                        </a:rPr>
                        <a:t>  I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Долг органов местного управления и самоуправления 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8 253,6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3 780,4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211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II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Долг, гарантированный местными исполнительными и распорядительными органами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1 988,2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1 665,6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925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10 241,8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5 446,0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35930"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indent="540385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На исполнение обязательств райисполкома по погашению облигационных займов, выпущенных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</a:rPr>
                        <a:t>Осиповичским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 райисполкомом направлено  4 473,2 тыс. рублей.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lvl="0" indent="54038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На</a:t>
                      </a:r>
                      <a:r>
                        <a:rPr lang="ru-RU" sz="1400" b="0" i="0" u="none" strike="noStrike" baseline="0" dirty="0">
                          <a:effectLst/>
                          <a:latin typeface="Times New Roman"/>
                        </a:rPr>
                        <a:t> финансирование кассового разрыва, возникшего при исполнении районного бюджета,  привлечены бюджетные кредиты из областного бюджета на сумму 2 250,5 тыс. рублей, из них возвращено 2 250,5 тыс. рублей.</a:t>
                      </a:r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                                                                      </a:t>
                      </a:r>
                    </a:p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            </a:t>
                      </a:r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                                                                          </a:t>
                      </a:r>
                    </a:p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                                                                                                </a:t>
                      </a:r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Финансовый отдел </a:t>
                      </a:r>
                      <a:r>
                        <a:rPr lang="ru-RU" sz="1400" b="0" i="0" u="none" strike="noStrike" dirty="0" err="1">
                          <a:effectLst/>
                          <a:latin typeface="Times New Roman"/>
                        </a:rPr>
                        <a:t>Осиповичского</a:t>
                      </a:r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райисполкома</a:t>
                      </a:r>
                    </a:p>
                  </a:txBody>
                  <a:tcPr marL="9481" marR="9481" marT="948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018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320480"/>
          </a:xfrm>
        </p:spPr>
        <p:txBody>
          <a:bodyPr>
            <a:normAutofit fontScale="70000" lnSpcReduction="20000"/>
          </a:bodyPr>
          <a:lstStyle/>
          <a:p>
            <a:pPr marR="45085" indent="540385" algn="just"/>
            <a:endParaRPr lang="ru-RU" sz="2800" dirty="0">
              <a:latin typeface="Times New Roman"/>
              <a:ea typeface="Times New Roman"/>
            </a:endParaRPr>
          </a:p>
          <a:p>
            <a:pPr marR="45085" indent="540385" algn="just"/>
            <a:r>
              <a:rPr lang="ru-RU" sz="2800" dirty="0">
                <a:latin typeface="Times New Roman"/>
                <a:ea typeface="Times New Roman"/>
              </a:rPr>
              <a:t>В консолидированный бюджет </a:t>
            </a:r>
            <a:r>
              <a:rPr lang="ru-RU" sz="2800" dirty="0" err="1">
                <a:latin typeface="Times New Roman"/>
                <a:ea typeface="Times New Roman"/>
              </a:rPr>
              <a:t>Осиповичского</a:t>
            </a:r>
            <a:r>
              <a:rPr lang="ru-RU" sz="2800" dirty="0">
                <a:latin typeface="Times New Roman"/>
                <a:ea typeface="Times New Roman"/>
              </a:rPr>
              <a:t> района                  за 2021 год поступило доходов 87 248,5 тыс. рублей, расходы профинансированы в сумме 82 867,3 тыс. рублей, профицит               на 1 января 2022 г.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составил  4 381,2 тыс. рублей. </a:t>
            </a:r>
            <a:endParaRPr lang="ru-RU" sz="2000" dirty="0">
              <a:latin typeface="Times New Roman"/>
              <a:ea typeface="Times New Roman"/>
            </a:endParaRPr>
          </a:p>
          <a:p>
            <a:pPr marR="45085" indent="457200" algn="just"/>
            <a:r>
              <a:rPr lang="ru-RU" sz="2800" dirty="0">
                <a:latin typeface="Times New Roman"/>
                <a:ea typeface="Times New Roman"/>
              </a:rPr>
              <a:t>Бюджет района за 2021 год по доходам исполнен в объеме 99,8% к уточненному годовому плану.</a:t>
            </a:r>
          </a:p>
          <a:p>
            <a:pPr marR="45085" indent="457200" algn="just"/>
            <a:r>
              <a:rPr lang="ru-RU" sz="2800" dirty="0">
                <a:latin typeface="Times New Roman"/>
                <a:ea typeface="Times New Roman"/>
              </a:rPr>
              <a:t>Собственные доходы поступили в сумме 49 624,5 тыс. рублей, в том числе налоговые доходы в сумме 45 774,8 тыс. рублей, неналоговые доходы в сумме 3 849,7 тыс. рублей.</a:t>
            </a:r>
          </a:p>
          <a:p>
            <a:pPr marR="45085" lvl="0" indent="449580" algn="just">
              <a:buClr>
                <a:srgbClr val="94B6D2"/>
              </a:buClr>
            </a:pPr>
            <a:r>
              <a:rPr lang="ru-RU" sz="2800" dirty="0">
                <a:latin typeface="Times New Roman"/>
                <a:ea typeface="Times New Roman"/>
              </a:rPr>
              <a:t>Безвозмездные поступления из республиканского и областного бюджетов получены в сумме 37 624,0 тыс. рублей, в том числе дотация в сумме 30 140,9 тыс. рублей.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</a:p>
          <a:p>
            <a:pPr marR="45085" lvl="0" indent="449580" algn="just">
              <a:buClr>
                <a:srgbClr val="94B6D2"/>
              </a:buClr>
            </a:pP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Дотация бюджетам первичного уровня из районного бюджета составила  </a:t>
            </a:r>
            <a:r>
              <a:rPr lang="ru-RU" sz="2800" dirty="0">
                <a:latin typeface="Times New Roman"/>
                <a:ea typeface="Times New Roman"/>
              </a:rPr>
              <a:t>240,8 т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ыс.  рублей. </a:t>
            </a:r>
            <a:endParaRPr lang="ru-RU" sz="21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консолидированного бюджета  </a:t>
            </a:r>
            <a:r>
              <a:rPr lang="ru-RU" sz="2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за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год</a:t>
            </a:r>
          </a:p>
        </p:txBody>
      </p:sp>
    </p:spTree>
    <p:extLst>
      <p:ext uri="{BB962C8B-B14F-4D97-AF65-F5344CB8AC3E}">
        <p14:creationId xmlns:p14="http://schemas.microsoft.com/office/powerpoint/2010/main" val="1803596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5519024"/>
              </p:ext>
            </p:extLst>
          </p:nvPr>
        </p:nvGraphicFramePr>
        <p:xfrm>
          <a:off x="755576" y="1340768"/>
          <a:ext cx="7526241" cy="5112569"/>
        </p:xfrm>
        <a:graphic>
          <a:graphicData uri="http://schemas.openxmlformats.org/drawingml/2006/table">
            <a:tbl>
              <a:tblPr/>
              <a:tblGrid>
                <a:gridCol w="10719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8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1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7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2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8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489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4570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6652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4570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7692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3529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114483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124891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135299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176929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124891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166521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187336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114483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176929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166521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145706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187336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114483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166521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  <a:gridCol w="176929">
                  <a:extLst>
                    <a:ext uri="{9D8B030D-6E8A-4147-A177-3AD203B41FA5}">
                      <a16:colId xmlns:a16="http://schemas.microsoft.com/office/drawing/2014/main" val="20032"/>
                    </a:ext>
                  </a:extLst>
                </a:gridCol>
                <a:gridCol w="124891">
                  <a:extLst>
                    <a:ext uri="{9D8B030D-6E8A-4147-A177-3AD203B41FA5}">
                      <a16:colId xmlns:a16="http://schemas.microsoft.com/office/drawing/2014/main" val="20033"/>
                    </a:ext>
                  </a:extLst>
                </a:gridCol>
                <a:gridCol w="197744">
                  <a:extLst>
                    <a:ext uri="{9D8B030D-6E8A-4147-A177-3AD203B41FA5}">
                      <a16:colId xmlns:a16="http://schemas.microsoft.com/office/drawing/2014/main" val="20034"/>
                    </a:ext>
                  </a:extLst>
                </a:gridCol>
                <a:gridCol w="166521">
                  <a:extLst>
                    <a:ext uri="{9D8B030D-6E8A-4147-A177-3AD203B41FA5}">
                      <a16:colId xmlns:a16="http://schemas.microsoft.com/office/drawing/2014/main" val="20035"/>
                    </a:ext>
                  </a:extLst>
                </a:gridCol>
              </a:tblGrid>
              <a:tr h="868273">
                <a:tc gridSpan="36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Консолидированный бюджет </a:t>
                      </a:r>
                      <a:r>
                        <a:rPr lang="ru-RU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Осиповичского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(87 248,5 тыс. рублей)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574"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6790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909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бюджет</a:t>
                      </a:r>
                    </a:p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(85 776,3 тыс.</a:t>
                      </a:r>
                      <a:r>
                        <a:rPr lang="ru-RU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рублей  </a:t>
                      </a:r>
                      <a:r>
                        <a:rPr lang="ru-RU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учетом консолидации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3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Бюджеты сельских советов</a:t>
                      </a:r>
                    </a:p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(1 472,2 тыс. рублей</a:t>
                      </a:r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9186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9648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Вязьевский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236,9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Гродзянский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84,8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Дарагановский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105,3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Дричинский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79,0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Елизовский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154,1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Лапичский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220,1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Липенский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104,0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Протасевичский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146,0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167,8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Татарковский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83,6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Ясенский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90,6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416824" cy="922114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anose="02020603050405020304" pitchFamily="18" charset="0"/>
              </a:rPr>
              <a:t>Доходы консолидированного бюджета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поступившие за 2021 год год по уровням бюджета</a:t>
            </a:r>
          </a:p>
        </p:txBody>
      </p:sp>
    </p:spTree>
    <p:extLst>
      <p:ext uri="{BB962C8B-B14F-4D97-AF65-F5344CB8AC3E}">
        <p14:creationId xmlns:p14="http://schemas.microsoft.com/office/powerpoint/2010/main" val="3260042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04984163"/>
              </p:ext>
            </p:extLst>
          </p:nvPr>
        </p:nvGraphicFramePr>
        <p:xfrm>
          <a:off x="457200" y="1481138"/>
          <a:ext cx="4038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95812427"/>
              </p:ext>
            </p:extLst>
          </p:nvPr>
        </p:nvGraphicFramePr>
        <p:xfrm>
          <a:off x="4427984" y="1556792"/>
          <a:ext cx="425881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000" b="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В структуре доходов консолидированного бюджета района за                      </a:t>
            </a:r>
            <a:r>
              <a:rPr lang="ru-RU" sz="2000" b="0" dirty="0">
                <a:solidFill>
                  <a:prstClr val="black"/>
                </a:solidFill>
                <a:effectLst/>
                <a:latin typeface="Times New Roman"/>
                <a:ea typeface="Times New Roman"/>
                <a:cs typeface="+mn-cs"/>
              </a:rPr>
              <a:t>2021 год </a:t>
            </a:r>
            <a:r>
              <a:rPr lang="ru-RU" sz="2000" b="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налоговые доходы составили 52,5%, неналоговые доходы – 4,4%, безвозмездные поступления – 43,1%. </a:t>
            </a:r>
            <a:endParaRPr lang="ru-RU" sz="20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112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13286319"/>
              </p:ext>
            </p:extLst>
          </p:nvPr>
        </p:nvGraphicFramePr>
        <p:xfrm>
          <a:off x="251520" y="692696"/>
          <a:ext cx="8712968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4211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5337512"/>
              </p:ext>
            </p:extLst>
          </p:nvPr>
        </p:nvGraphicFramePr>
        <p:xfrm>
          <a:off x="457200" y="1124744"/>
          <a:ext cx="822960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922114"/>
          </a:xfrm>
        </p:spPr>
        <p:txBody>
          <a:bodyPr>
            <a:noAutofit/>
          </a:bodyPr>
          <a:lstStyle/>
          <a:p>
            <a:pPr algn="ctr"/>
            <a:r>
              <a:rPr lang="ru-RU" sz="2000" dirty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неналоговых доходов консолидированного бюджета района за 2021 год</a:t>
            </a:r>
          </a:p>
        </p:txBody>
      </p:sp>
    </p:spTree>
    <p:extLst>
      <p:ext uri="{BB962C8B-B14F-4D97-AF65-F5344CB8AC3E}">
        <p14:creationId xmlns:p14="http://schemas.microsoft.com/office/powerpoint/2010/main" val="3343606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12568"/>
          </a:xfrm>
        </p:spPr>
        <p:txBody>
          <a:bodyPr>
            <a:noAutofit/>
          </a:bodyPr>
          <a:lstStyle/>
          <a:p>
            <a:pPr indent="0" algn="just">
              <a:buNone/>
            </a:pPr>
            <a:r>
              <a:rPr lang="ru-RU" sz="1600" dirty="0">
                <a:latin typeface="Times New Roman"/>
                <a:ea typeface="Times New Roman"/>
              </a:rPr>
              <a:t>	</a:t>
            </a:r>
          </a:p>
          <a:p>
            <a:pPr indent="0" algn="just">
              <a:buNone/>
            </a:pPr>
            <a:r>
              <a:rPr lang="ru-RU" sz="1600" dirty="0">
                <a:latin typeface="Times New Roman"/>
                <a:ea typeface="Times New Roman"/>
              </a:rPr>
              <a:t>        </a:t>
            </a:r>
            <a:r>
              <a:rPr lang="ru-RU" sz="1800" dirty="0">
                <a:latin typeface="Times New Roman"/>
                <a:ea typeface="Times New Roman"/>
              </a:rPr>
              <a:t>Расходы консолидированного бюджета </a:t>
            </a:r>
            <a:r>
              <a:rPr lang="ru-RU" sz="1800" dirty="0" err="1">
                <a:latin typeface="Times New Roman"/>
                <a:ea typeface="Times New Roman"/>
              </a:rPr>
              <a:t>Осиповичского</a:t>
            </a:r>
            <a:r>
              <a:rPr lang="ru-RU" sz="1800" dirty="0">
                <a:latin typeface="Times New Roman"/>
                <a:ea typeface="Times New Roman"/>
              </a:rPr>
              <a:t> района за                  2021 год составили 82 867,3 тыс. рублей или 99,7% к уточнённому плану на год.</a:t>
            </a:r>
          </a:p>
          <a:p>
            <a:pPr marR="45085" indent="0" algn="just">
              <a:buNone/>
            </a:pPr>
            <a:r>
              <a:rPr lang="ru-RU" sz="1800" dirty="0">
                <a:latin typeface="Times New Roman"/>
                <a:ea typeface="Times New Roman"/>
              </a:rPr>
              <a:t>        Бюджет района в отчетном периоде сохранил социальную направленность.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первоочередные статьи расходов бюджета (заработная плата с начислениями, приобретение лекарственных средств и изделий медицинского назначения, продуктов питания, бюджетные трансферты населению, субсидии, оплата коммунальных услуг) направлено 72 069,8 тыс. рублей или 87,0 % от общего объема расходов бюджета, в том числе на оплату труда с начислениями – 51 721,7 тыс. рублей или 62,4%.</a:t>
            </a:r>
          </a:p>
          <a:p>
            <a:pPr marR="45085" indent="0" algn="just">
              <a:buNone/>
            </a:pPr>
            <a:r>
              <a:rPr lang="ru-RU" sz="1800" dirty="0">
                <a:latin typeface="Times New Roman" pitchFamily="18" charset="0"/>
                <a:ea typeface="Times New Roman"/>
                <a:cs typeface="Times New Roman" pitchFamily="18" charset="0"/>
              </a:rPr>
              <a:t>	Расходы на национальную экономику определились в сумме 1 509,7 тыс. рублей, из них </a:t>
            </a:r>
            <a:r>
              <a:rPr lang="ru-RU" sz="1800" dirty="0">
                <a:latin typeface="Times New Roman"/>
                <a:ea typeface="Times New Roman"/>
              </a:rPr>
              <a:t>на развитие сельскохозяйственного производства и функционирования бюджетных сельскохозяйственных организаций направлено 464,2 тыс. рублей</a:t>
            </a:r>
            <a:r>
              <a:rPr lang="ru-RU" sz="1800" dirty="0">
                <a:latin typeface="Times New Roman" pitchFamily="18" charset="0"/>
                <a:ea typeface="Times New Roman"/>
                <a:cs typeface="Times New Roman" pitchFamily="18" charset="0"/>
              </a:rPr>
              <a:t>, на возмещение части  затрат  по  автобусным  пассажирским  перевозкам 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– </a:t>
            </a:r>
            <a:r>
              <a:rPr lang="ru-RU" sz="1800" dirty="0">
                <a:latin typeface="Times New Roman" pitchFamily="18" charset="0"/>
                <a:ea typeface="Times New Roman"/>
                <a:cs typeface="Times New Roman" pitchFamily="18" charset="0"/>
              </a:rPr>
              <a:t>751,8 тыс. рублей, 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субсидии на возмещение разницы в ценах и части оптовой надбавки на твердое топливо, реализуемое населению, составили – 143,6 тыс. рублей</a:t>
            </a:r>
            <a:endParaRPr lang="ru-RU" sz="1400" dirty="0">
              <a:latin typeface="Times New Roman"/>
              <a:ea typeface="Times New Roman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консолидированного бюджета </a:t>
            </a:r>
            <a:r>
              <a:rPr lang="ru-RU" sz="2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за 2021 год</a:t>
            </a:r>
          </a:p>
        </p:txBody>
      </p:sp>
    </p:spTree>
    <p:extLst>
      <p:ext uri="{BB962C8B-B14F-4D97-AF65-F5344CB8AC3E}">
        <p14:creationId xmlns:p14="http://schemas.microsoft.com/office/powerpoint/2010/main" val="1230544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332656"/>
            <a:ext cx="7920880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35560" indent="45720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области охраны окружающей среды расходы профинансированы в сумме 201,2 тыс. рублей.</a:t>
            </a:r>
          </a:p>
          <a:p>
            <a:pPr marR="35560" indent="457200"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Расходы на жилищно-коммунальные услуги и жилищное строительство  профинансированы в сумме  9 006,7 тыс. рублей, что составило 10,9%  объема расходов  бюджета. В том числе:</a:t>
            </a:r>
          </a:p>
          <a:p>
            <a:pPr marR="45085" indent="457200" algn="just"/>
            <a:r>
              <a:rPr lang="ru-RU" dirty="0">
                <a:latin typeface="Times New Roman"/>
                <a:ea typeface="Times New Roman"/>
              </a:rPr>
              <a:t>расходы по жилищному строительству составили 679,4 тыс. рублей;</a:t>
            </a:r>
          </a:p>
          <a:p>
            <a:pPr marR="45085" indent="457200" algn="just"/>
            <a:r>
              <a:rPr lang="ru-RU" dirty="0">
                <a:latin typeface="Times New Roman"/>
                <a:ea typeface="Times New Roman"/>
              </a:rPr>
              <a:t>на жилищно-коммунальное хозяйство израсходовано 5 319,1 тыс. рублей, из них: </a:t>
            </a:r>
          </a:p>
          <a:p>
            <a:pPr marR="45085" indent="457200" algn="just"/>
            <a:r>
              <a:rPr lang="ru-RU" dirty="0">
                <a:latin typeface="Times New Roman"/>
                <a:ea typeface="Times New Roman"/>
              </a:rPr>
              <a:t>на субсидии по жилищно-коммунальным услугам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 –</a:t>
            </a:r>
            <a:r>
              <a:rPr lang="ru-RU" dirty="0">
                <a:latin typeface="Times New Roman"/>
                <a:ea typeface="Times New Roman"/>
              </a:rPr>
              <a:t> 3 827,0 тыс. рублей;    </a:t>
            </a:r>
          </a:p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на компенсацию потерь от оказания услуг льготной категории граждан – 59,4 тыс. рублей, на текущий ремонт жилфонда – 232,7 тыс. рублей, на капитальный ремонт жилфонда – 1 200,0 тыс. рублей;</a:t>
            </a:r>
          </a:p>
          <a:p>
            <a:pPr lvl="0" algn="just"/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        на благоустройство населенных пунктов направлено 2 080,6 тыс. рублей, из них 181,9 тыс. рублей на содержание и текущий ремонт объектов благоустройства населенных пунктов за счет средств бюджетов сельсоветов; 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прочие расходы в области жилищно-коммунальных услуг  профинансированы в сумме 927,6 тыс. рублей (субсидирование услуг бань, замена лифтов, реконструкция, модернизация тепловых сетей и центральных тепловых пунктов, возмещение расходов по начислению безналичных жилищных субсидий и расходов, связанных с регистрацией граждан по месту жительства и месту пребывания). </a:t>
            </a:r>
          </a:p>
          <a:p>
            <a:pPr algn="just"/>
            <a:endParaRPr lang="ru-RU" sz="14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97706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520976"/>
              </p:ext>
            </p:extLst>
          </p:nvPr>
        </p:nvGraphicFramePr>
        <p:xfrm>
          <a:off x="323528" y="1196752"/>
          <a:ext cx="864096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96944" cy="778098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консолидированного бюджета района                        за 2021 год по функциональной классификации</a:t>
            </a:r>
          </a:p>
        </p:txBody>
      </p:sp>
    </p:spTree>
    <p:extLst>
      <p:ext uri="{BB962C8B-B14F-4D97-AF65-F5344CB8AC3E}">
        <p14:creationId xmlns:p14="http://schemas.microsoft.com/office/powerpoint/2010/main" val="33599032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3961</TotalTime>
  <Words>913</Words>
  <Application>Microsoft Office PowerPoint</Application>
  <PresentationFormat>Экран (4:3)</PresentationFormat>
  <Paragraphs>164</Paragraphs>
  <Slides>12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 Cyr</vt:lpstr>
      <vt:lpstr>Calibri</vt:lpstr>
      <vt:lpstr>Lucida Sans Unicode</vt:lpstr>
      <vt:lpstr>Times New Roman</vt:lpstr>
      <vt:lpstr>Verdana</vt:lpstr>
      <vt:lpstr>Wingdings 2</vt:lpstr>
      <vt:lpstr>Wingdings 3</vt:lpstr>
      <vt:lpstr>Открытая</vt:lpstr>
      <vt:lpstr>Исполнение бюджета Осиповичского района             за 2021 год</vt:lpstr>
      <vt:lpstr>Доходы консолидированного бюджета  Осиповичского района за 2021 год</vt:lpstr>
      <vt:lpstr>Доходы консолидированного бюджета Осиповичского района поступившие за 2021 год год по уровням бюджета</vt:lpstr>
      <vt:lpstr>В структуре доходов консолидированного бюджета района за                      2021 год налоговые доходы составили 52,5%, неналоговые доходы – 4,4%, безвозмездные поступления – 43,1%. </vt:lpstr>
      <vt:lpstr>Презентация PowerPoint</vt:lpstr>
      <vt:lpstr>Структура неналоговых доходов консолидированного бюджета района за 2021 год</vt:lpstr>
      <vt:lpstr>Расходы консолидированного бюджета Осиповичского района за 2021 год</vt:lpstr>
      <vt:lpstr>Презентация PowerPoint</vt:lpstr>
      <vt:lpstr>Структура расходов консолидированного бюджета района                        за 2021 год по функциональной классификации</vt:lpstr>
      <vt:lpstr>Структура расходов консолидированного бюджета района за 2021 год по экономической классификации</vt:lpstr>
      <vt:lpstr>Программные расходы консолидированного бюджета района за 2021 год </vt:lpstr>
      <vt:lpstr>Объем долговых обязательств органов местного управления и самоуправления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Козенкова Наталия Николаевна</cp:lastModifiedBy>
  <cp:revision>518</cp:revision>
  <cp:lastPrinted>2022-03-02T08:45:04Z</cp:lastPrinted>
  <dcterms:created xsi:type="dcterms:W3CDTF">2018-04-13T18:16:16Z</dcterms:created>
  <dcterms:modified xsi:type="dcterms:W3CDTF">2022-03-03T06:29:10Z</dcterms:modified>
</cp:coreProperties>
</file>