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     2020 год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867924528301886E-2"/>
          <c:y val="1.5152579716754143E-2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2020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0.42799999999999999</c:v>
                </c:pt>
                <c:pt idx="1">
                  <c:v>3.5999999999999997E-2</c:v>
                </c:pt>
                <c:pt idx="2">
                  <c:v>0.53600000000000003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              2019 год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838445239240203E-2"/>
          <c:y val="4.3222896986406828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2019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54,3%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5074682728720845"/>
                  <c:y val="-0.13461239048556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41,2%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0.54300000000000004</c:v>
                </c:pt>
                <c:pt idx="1">
                  <c:v>4.4999999999999998E-2</c:v>
                </c:pt>
                <c:pt idx="2">
                  <c:v>0.41199999999999998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(21 300,2 тыс. руб., 52,4%)</c:v>
                </c:pt>
                <c:pt idx="1">
                  <c:v>НДС                                             (6 526,4 тыс. руб., 16,0%)</c:v>
                </c:pt>
                <c:pt idx="2">
                  <c:v>Земельный налог                         (1 618,7 тыс. руб., 4,0%)</c:v>
                </c:pt>
                <c:pt idx="3">
                  <c:v>Налог на недвижимость              (7 349,2 тыс. руб., 18,1%)</c:v>
                </c:pt>
                <c:pt idx="4">
                  <c:v>Другие налоги от выручки              (3 343,2 тыс. руб., 8,2%)</c:v>
                </c:pt>
                <c:pt idx="5">
                  <c:v>Прочие налоговые доходы (519,4 тыс. руб., 1,3%)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0.52400000000000002</c:v>
                </c:pt>
                <c:pt idx="1">
                  <c:v>0.16</c:v>
                </c:pt>
                <c:pt idx="2">
                  <c:v>0.04</c:v>
                </c:pt>
                <c:pt idx="3">
                  <c:v>0.18099999999999999</c:v>
                </c:pt>
                <c:pt idx="4">
                  <c:v>8.2000000000000003E-2</c:v>
                </c:pt>
                <c:pt idx="5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Компенсация расходов государства                                        (1 539,1 тыс. руб., 44,4%)</c:v>
                </c:pt>
                <c:pt idx="1">
                  <c:v>Доходы от приватизации (продажи) жилых помещений государственного жилищного фонда (612,9 тыс. руб., 17,7%)</c:v>
                </c:pt>
                <c:pt idx="2">
                  <c:v>Доходы от сдачи в аренду земельных участков и иного имущества                              (468,4 тыс. руб., 13,5%)</c:v>
                </c:pt>
                <c:pt idx="3">
                  <c:v>Штрафы (180,8 тыс. руб., 5,2%)</c:v>
                </c:pt>
                <c:pt idx="4">
                  <c:v>Прочие неналоговые доходы (667,2 тыс. руб., 19,2%)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0.44400000000000001</c:v>
                </c:pt>
                <c:pt idx="1">
                  <c:v>0.17699999999999999</c:v>
                </c:pt>
                <c:pt idx="2">
                  <c:v>0.13500000000000001</c:v>
                </c:pt>
                <c:pt idx="3">
                  <c:v>5.1999999999999998E-2</c:v>
                </c:pt>
                <c:pt idx="4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2.0576417435099803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3.8213346665185347E-2"/>
                  <c:y val="-0.15945735861920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4"/>
              <c:layout>
                <c:manualLayout>
                  <c:x val="7.6426693330370596E-2"/>
                  <c:y val="-0.128048938245826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5-47C0-9BEF-D7A854A26A65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7.3487205125356177E-3"/>
                  <c:y val="-1.449610621650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(6 042,7 тыс. руб., 6,6%)</c:v>
                </c:pt>
                <c:pt idx="1">
                  <c:v>Национальная оборона (3,8 тыс. руб.)</c:v>
                </c:pt>
                <c:pt idx="2">
                  <c:v>Судебная власть, правоохранительная деятельность и обеспечение безопасности                 (22,0 тыс. руб.)</c:v>
                </c:pt>
                <c:pt idx="3">
                  <c:v>Национальная экономика (1 385,9 тыс. руб., 1,5%)</c:v>
                </c:pt>
                <c:pt idx="4">
                  <c:v>Охрана окружающей среды (300,4 тыс. руб., 0,3%)</c:v>
                </c:pt>
                <c:pt idx="5">
                  <c:v>Жилищно-коммунальные услуги и жилищное строительство (17 038,9 тыс. руб., 18,7%)</c:v>
                </c:pt>
                <c:pt idx="6">
                  <c:v>Здравоохранение (25 439,3 тыс. руб., 27,9%)</c:v>
                </c:pt>
                <c:pt idx="7">
                  <c:v>Физическия культура, спорт, культура и средства массовой информации (5 003,1 тыс. руб., 5,5%)</c:v>
                </c:pt>
                <c:pt idx="8">
                  <c:v>Образование (32 733,4 тыс. руб., 35,9%)</c:v>
                </c:pt>
                <c:pt idx="9">
                  <c:v>Социальная политика (3 152,3 тыс. руб., 3,5%)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6.6000000000000003E-2</c:v>
                </c:pt>
                <c:pt idx="3">
                  <c:v>1.4999999999999999E-2</c:v>
                </c:pt>
                <c:pt idx="4">
                  <c:v>3.0000000000000001E-3</c:v>
                </c:pt>
                <c:pt idx="5">
                  <c:v>0.187</c:v>
                </c:pt>
                <c:pt idx="6">
                  <c:v>0.27900000000000003</c:v>
                </c:pt>
                <c:pt idx="7">
                  <c:v>5.5E-2</c:v>
                </c:pt>
                <c:pt idx="8">
                  <c:v>0.35899999999999999</c:v>
                </c:pt>
                <c:pt idx="9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3881270136651482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8858778156156E-2"/>
          <c:y val="9.5746106736466233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plosion val="1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plosion val="11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plosion val="15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plosion val="1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6.0692625595386851E-2"/>
                  <c:y val="2.08719317986346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2,1%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-2.3684927061614378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6.8094165302141338E-2"/>
                  <c:y val="-0.108997866059536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7.4015397067544939E-3"/>
                  <c:y val="-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6.5133549419439538E-2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8.013460545014417E-2"/>
                  <c:y val="7.1244321391958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724905167044002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5.0330470005930557E-2"/>
                  <c:y val="7.42113130618119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(45 464,8 тыс. руб., 49,9%)</c:v>
                </c:pt>
                <c:pt idx="1">
                  <c:v>Медикаменты (1 900,7 тыс. руб., 2,1%)</c:v>
                </c:pt>
                <c:pt idx="2">
                  <c:v>Питание (1 707,1 тыс. руб., 1,9%)</c:v>
                </c:pt>
                <c:pt idx="3">
                  <c:v>Оплата коммунальных услуг                                    (6 098,0 тыс. руб., 6,7%)</c:v>
                </c:pt>
                <c:pt idx="4">
                  <c:v>Текущие и капитальные трансферты населению (3 256,9  тыс. руб., 3,6%)</c:v>
                </c:pt>
                <c:pt idx="5">
                  <c:v>Субсидии (8 361,4 тыс. руб., 9,2%)</c:v>
                </c:pt>
                <c:pt idx="6">
                  <c:v>Капитальные вложения в основные фонды (13 806,9 тыс. руб., 15,1%)</c:v>
                </c:pt>
                <c:pt idx="7">
                  <c:v>Обслуживание ценных бумаг                                (456,5 тыс. руб., 0,5%)</c:v>
                </c:pt>
                <c:pt idx="8">
                  <c:v>Текущее содержание объектов благоустройства (3 851,7 тыс. руб., 4,2%)</c:v>
                </c:pt>
                <c:pt idx="9">
                  <c:v>Прочие расходы  ( 6 217,8 тыс. руб., 6,8%)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0.499</c:v>
                </c:pt>
                <c:pt idx="1">
                  <c:v>2.1000000000000001E-2</c:v>
                </c:pt>
                <c:pt idx="2">
                  <c:v>1.9E-2</c:v>
                </c:pt>
                <c:pt idx="3">
                  <c:v>6.7000000000000004E-2</c:v>
                </c:pt>
                <c:pt idx="4">
                  <c:v>3.5999999999999997E-2</c:v>
                </c:pt>
                <c:pt idx="5">
                  <c:v>9.1999999999999998E-2</c:v>
                </c:pt>
                <c:pt idx="6">
                  <c:v>0.151</c:v>
                </c:pt>
                <c:pt idx="7">
                  <c:v>5.0000000000000001E-3</c:v>
                </c:pt>
                <c:pt idx="8">
                  <c:v>4.2000000000000003E-2</c:v>
                </c:pt>
                <c:pt idx="9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74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            за 2020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051082"/>
              </p:ext>
            </p:extLst>
          </p:nvPr>
        </p:nvGraphicFramePr>
        <p:xfrm>
          <a:off x="331581" y="1124744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2020 год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916562"/>
              </p:ext>
            </p:extLst>
          </p:nvPr>
        </p:nvGraphicFramePr>
        <p:xfrm>
          <a:off x="755576" y="1412776"/>
          <a:ext cx="7931224" cy="4868039"/>
        </p:xfrm>
        <a:graphic>
          <a:graphicData uri="http://schemas.openxmlformats.org/drawingml/2006/table">
            <a:tbl>
              <a:tblPr/>
              <a:tblGrid>
                <a:gridCol w="6408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  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1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91 121,8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463,5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6454"/>
                  </a:ext>
                </a:extLst>
              </a:tr>
              <a:tr h="218279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1 677,5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256040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1 905,7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25 535,3</a:t>
                      </a: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33 506,2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8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3 344,9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1 598,0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14 724,1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1 709,3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734,1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990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7689"/>
                  </a:ext>
                </a:extLst>
              </a:tr>
              <a:tr h="2724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5 602,5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82356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2020 год </a:t>
            </a: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87871"/>
              </p:ext>
            </p:extLst>
          </p:nvPr>
        </p:nvGraphicFramePr>
        <p:xfrm>
          <a:off x="467544" y="836711"/>
          <a:ext cx="8424936" cy="5092475"/>
        </p:xfrm>
        <a:graphic>
          <a:graphicData uri="http://schemas.openxmlformats.org/drawingml/2006/table">
            <a:tbl>
              <a:tblPr/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21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2020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1 января 2021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1 988,2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14 779,4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10 241,8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93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4 473,2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 привлечены бюджетные кредиты из областного бюджета на сумму 540,0 тыс. рублей, из них возвращено 540,0 тыс. рублей.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2020 год поступило доходов 95 039,8 тыс. рублей, расходы профинансированы в сумме 91 121,8 тыс. рублей, профицит на           1 января 2021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3 918,0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2020 год по доходам исполнен в объеме 99,6% к уточненному годовому плану.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44 125,5 тыс. рублей, в том числе налоговые доходы в сумме 40 657,1 тыс. рублей, неналоговые доходы в сумме 3 468,4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50 914,3 тыс. рублей, в том числе дотация в сумме 26 747,5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194,6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089719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(95 039,8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(93 743,4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(1 296,4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209,3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82,4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90,9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76,3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147,4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169,6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88,2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175,0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111,4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72,9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2020 год год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6845603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3224618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2020 год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42,8%, неналоговые доходы – 3,6%, безвозмездные поступления – 53,6%.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76434567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807850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2020 год</a:t>
            </a: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2020 год составили 91 121,8 тыс. рублей или 99,2%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62 292,8 тыс. рублей или 68,4% от общего объема расходов бюджета, в том числе на оплату труда с начислениями – 45 464,8 тыс. рублей или 49,9%.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	Расходы на национальную экономику определились в сумме 1 385,9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463,5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734,1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 110,1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2020 год</a:t>
            </a: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300,4 тыс. рублей.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17 038,9 тыс. рублей, что составило 18,7%  объема расходов  бюджета. В том числе: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1 486,4 тыс. рублей;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жилищно-коммунальное хозяйство израсходовано 6 939,4 тыс. рублей, из них: на субсидии по жилищно-коммунальным услугам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>
                <a:latin typeface="Times New Roman"/>
                <a:ea typeface="Times New Roman"/>
              </a:rPr>
              <a:t> 2 564,4 тыс. рублей, на компенсацию потерь от оказания услуг льготной категории граждан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>
                <a:latin typeface="Times New Roman"/>
                <a:ea typeface="Times New Roman"/>
              </a:rPr>
              <a:t>51,2 тыс. рублей, на текущий ремонт жилфонда – 1 225,0 тыс. рублей, на капитальный ремонт жилфонда – 3 098,8 тыс. рублей;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       на благоустройство населенных пунктов направлено 5 911,0 тыс. рублей, в том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ремонт – 2 059,3 тыс. рублей, на содержание и текущий ремонт объектов благоустройства населенных пунктов – 3 851,7 тыс. рублей;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2 702,1 тыс. рублей (субсидирование услуг бань, замена лифтов, замена тепловых сетей, ремонт котельных, возмещение расходов по начислению безналичных жилищных субсидий и прочее). </a:t>
            </a: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74810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2020 год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3651</TotalTime>
  <Words>935</Words>
  <Application>Microsoft Office PowerPoint</Application>
  <PresentationFormat>Экран (4:3)</PresentationFormat>
  <Paragraphs>178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            за 2020 год</vt:lpstr>
      <vt:lpstr>Доходы консолидированного бюджета  Осиповичского района за 2020 год</vt:lpstr>
      <vt:lpstr>Доходы консолидированного бюджета Осиповичского района поступившие за 2020 год год по уровням бюджета</vt:lpstr>
      <vt:lpstr>В структуре доходов консолидированного бюджета района за                      2020 год налоговые доходы составили 42,8%, неналоговые доходы – 3,6%, безвозмездные поступления – 53,6%. </vt:lpstr>
      <vt:lpstr>Презентация PowerPoint</vt:lpstr>
      <vt:lpstr>Структура неналоговых доходов консолидированного бюджета района за 2020 год</vt:lpstr>
      <vt:lpstr>Расходы консолидированного бюджета Осиповичского района за 2020 год</vt:lpstr>
      <vt:lpstr>Презентация PowerPoint</vt:lpstr>
      <vt:lpstr>Структура расходов консолидированного бюджета района                        за 2020 год по функциональной классификации</vt:lpstr>
      <vt:lpstr>Структура расходов консолидированного бюджета района за 2020 год по экономической классификации</vt:lpstr>
      <vt:lpstr>Программные расходы консолидированного бюджета района за 2020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 Николаевна</cp:lastModifiedBy>
  <cp:revision>455</cp:revision>
  <cp:lastPrinted>2020-10-28T14:38:00Z</cp:lastPrinted>
  <dcterms:created xsi:type="dcterms:W3CDTF">2018-04-13T18:16:16Z</dcterms:created>
  <dcterms:modified xsi:type="dcterms:W3CDTF">2021-03-22T11:29:24Z</dcterms:modified>
</cp:coreProperties>
</file>