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2018 год</a:t>
            </a:r>
            <a:endParaRPr lang="ru-RU" dirty="0"/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0.65300000000000002</c:v>
                </c:pt>
                <c:pt idx="1">
                  <c:v>5.6000000000000001E-2</c:v>
                </c:pt>
                <c:pt idx="2">
                  <c:v>0.29099999999999998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2017 год</a:t>
            </a:r>
            <a:endParaRPr lang="ru-RU" dirty="0"/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3.3286598828612152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2017 год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0.64900000000000002</c:v>
                </c:pt>
                <c:pt idx="1">
                  <c:v>6.0999999999999999E-2</c:v>
                </c:pt>
                <c:pt idx="2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за </a:t>
            </a:r>
            <a:r>
              <a:rPr lang="ru-RU" sz="2000" baseline="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090448039886413E-2"/>
                  <c:y val="-0.117579528200570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221BA5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(17 263,9 тыс. руб)</c:v>
                </c:pt>
                <c:pt idx="1">
                  <c:v>Налог на прибыль              (1 190,0  тыс. руб)</c:v>
                </c:pt>
                <c:pt idx="2">
                  <c:v>НДС (5 686,1 тыс. руб)</c:v>
                </c:pt>
                <c:pt idx="3">
                  <c:v>Земельный налог                (4 747,1 тыс. руб.)</c:v>
                </c:pt>
                <c:pt idx="4">
                  <c:v>Налог на недвижимость   (7 218,4  тыс. руб.)</c:v>
                </c:pt>
                <c:pt idx="5">
                  <c:v>Другие налоги от выручки  (2 604,1 тыс. руб)</c:v>
                </c:pt>
                <c:pt idx="6">
                  <c:v>Другие налоговые доходы (655,4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0.439</c:v>
                </c:pt>
                <c:pt idx="1">
                  <c:v>0.03</c:v>
                </c:pt>
                <c:pt idx="2">
                  <c:v>0.14399999999999999</c:v>
                </c:pt>
                <c:pt idx="3">
                  <c:v>0.121</c:v>
                </c:pt>
                <c:pt idx="4">
                  <c:v>0.183</c:v>
                </c:pt>
                <c:pt idx="5">
                  <c:v>6.6000000000000003E-2</c:v>
                </c:pt>
                <c:pt idx="6">
                  <c:v>1.7000000000000001E-2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Компенсации расходов государства                                        (1 388,2 тыс. руб.)</c:v>
                </c:pt>
                <c:pt idx="1">
                  <c:v>Дивиденды по акциям и доходы от других форм участия в капитале                  (92,1 тыс. руб.)</c:v>
                </c:pt>
                <c:pt idx="2">
                  <c:v>Доходы от приватизации (продажи) жилых помещений  (905,0 тыс. руб.)</c:v>
                </c:pt>
                <c:pt idx="3">
                  <c:v>Штрафы (172,4 тыс. руб.)</c:v>
                </c:pt>
                <c:pt idx="4">
                  <c:v>Доходы от сдачи в аренду земельных участков и иного имущества (276,6 тыс. руб.)</c:v>
                </c:pt>
                <c:pt idx="5">
                  <c:v>Возврат средств,полученных и не использованных организациями в прошлом году (221,9 тыс. руб.)</c:v>
                </c:pt>
                <c:pt idx="6">
                  <c:v>Прочие неналоговые доходы (320,8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0.41099999999999998</c:v>
                </c:pt>
                <c:pt idx="1">
                  <c:v>2.7E-2</c:v>
                </c:pt>
                <c:pt idx="2">
                  <c:v>0.26800000000000002</c:v>
                </c:pt>
                <c:pt idx="3">
                  <c:v>5.0999999999999997E-2</c:v>
                </c:pt>
                <c:pt idx="4">
                  <c:v>8.2000000000000003E-2</c:v>
                </c:pt>
                <c:pt idx="5">
                  <c:v>6.6000000000000003E-2</c:v>
                </c:pt>
                <c:pt idx="6">
                  <c:v>9.5000000000000001E-2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4197530864198"/>
          <c:y val="8.0943012778277854E-2"/>
          <c:w val="0.40432098765432101"/>
          <c:h val="0.919056987221722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584453579231937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                            (4442,8 тыс. руб.)</c:v>
                </c:pt>
                <c:pt idx="1">
                  <c:v>Национальная оборона (2,7 тыс. руб.)</c:v>
                </c:pt>
                <c:pt idx="2">
                  <c:v>Национальная экономика (1637,4 тыс. руб)</c:v>
                </c:pt>
                <c:pt idx="3">
                  <c:v>Охрана окружающей среды (29,1 тыс. руб.)</c:v>
                </c:pt>
                <c:pt idx="4">
                  <c:v>Жилищно-коммунальные услуги и жилищное строительство (8021,2 тыс. руб.)</c:v>
                </c:pt>
                <c:pt idx="5">
                  <c:v>Здравоохранение (19774,0 тыс. руб.)</c:v>
                </c:pt>
                <c:pt idx="6">
                  <c:v>Физическия культура, спорт, культура и средства массовой информации (5 076,0 тыс. руб.)</c:v>
                </c:pt>
                <c:pt idx="7">
                  <c:v>Образование (25 616,0 тыс. руб)</c:v>
                </c:pt>
                <c:pt idx="8">
                  <c:v>Социальная политика (2 334,6 тыс. руб)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%">
                  <c:v>6.6000000000000003E-2</c:v>
                </c:pt>
                <c:pt idx="2" formatCode="0.0%">
                  <c:v>2.4E-2</c:v>
                </c:pt>
                <c:pt idx="4" formatCode="0.0%">
                  <c:v>0.12</c:v>
                </c:pt>
                <c:pt idx="5" formatCode="0.0%">
                  <c:v>0.29499999999999998</c:v>
                </c:pt>
                <c:pt idx="6" formatCode="0.0%">
                  <c:v>7.5999999999999998E-2</c:v>
                </c:pt>
                <c:pt idx="7" formatCode="0.0%">
                  <c:v>0.38300000000000001</c:v>
                </c:pt>
                <c:pt idx="8" formatCode="0.0%">
                  <c:v>3.5000000000000003E-2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6142090654729"/>
          <c:y val="4.9016462959514768E-4"/>
          <c:w val="0.45383857909345271"/>
          <c:h val="0.9995098353704048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67405463205978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6220132747488835E-2"/>
                  <c:y val="-0.4151195324395106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047082651070669E-2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283387354859884E-2"/>
                  <c:y val="-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24674494645427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31910353318162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9604993230213763E-3"/>
                  <c:y val="9.276414132726505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566774709719769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763695296210785E-2"/>
                  <c:y val="-1.39146211990897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(33 299,3 тыс. руб.)</c:v>
                </c:pt>
                <c:pt idx="1">
                  <c:v>Медикаменты (1 247,9 тыс. руб.)</c:v>
                </c:pt>
                <c:pt idx="2">
                  <c:v>Питание (1 897,5 тыс. руб.)</c:v>
                </c:pt>
                <c:pt idx="3">
                  <c:v>Оплата коммунальных услуг  (5 995,9 тыс. руб)</c:v>
                </c:pt>
                <c:pt idx="4">
                  <c:v>Текущие и капитальные трансферты населению (2 647,5 тыс. руб.)</c:v>
                </c:pt>
                <c:pt idx="5">
                  <c:v>Субсидии (4 911,1 тыс. рублей)</c:v>
                </c:pt>
                <c:pt idx="6">
                  <c:v>Капитальные вложения в основные фонды (10 639,1 тыс. руб.)</c:v>
                </c:pt>
                <c:pt idx="7">
                  <c:v>Обслуживание ценных бумаг (230,1 тыс. руб.)</c:v>
                </c:pt>
                <c:pt idx="8">
                  <c:v>Текущее содержание объектов благоустройства (2 196,2 тыс. руб.)</c:v>
                </c:pt>
                <c:pt idx="9">
                  <c:v>Прочие расходы  (3 869,2 тыс. руб)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0.497</c:v>
                </c:pt>
                <c:pt idx="1">
                  <c:v>1.9E-2</c:v>
                </c:pt>
                <c:pt idx="2">
                  <c:v>2.8000000000000001E-2</c:v>
                </c:pt>
                <c:pt idx="3">
                  <c:v>0.09</c:v>
                </c:pt>
                <c:pt idx="4">
                  <c:v>0.04</c:v>
                </c:pt>
                <c:pt idx="5">
                  <c:v>7.2999999999999995E-2</c:v>
                </c:pt>
                <c:pt idx="6">
                  <c:v>0.159</c:v>
                </c:pt>
                <c:pt idx="7">
                  <c:v>3.0000000000000001E-3</c:v>
                </c:pt>
                <c:pt idx="8">
                  <c:v>3.3000000000000002E-2</c:v>
                </c:pt>
                <c:pt idx="9">
                  <c:v>5.8000000000000003E-2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2018 год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188478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экономической классификации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733315"/>
              </p:ext>
            </p:extLst>
          </p:nvPr>
        </p:nvGraphicFramePr>
        <p:xfrm>
          <a:off x="864241" y="1481138"/>
          <a:ext cx="7415518" cy="4573979"/>
        </p:xfrm>
        <a:graphic>
          <a:graphicData uri="http://schemas.openxmlformats.org/drawingml/2006/table">
            <a:tbl>
              <a:tblPr/>
              <a:tblGrid>
                <a:gridCol w="5751780"/>
                <a:gridCol w="1663738"/>
              </a:tblGrid>
              <a:tr h="23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66 933,8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813 ,9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1 438,4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12 946,4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7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"Энергосбережение"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26 261,0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6 650,1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14 058,4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2018 год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146785"/>
              </p:ext>
            </p:extLst>
          </p:nvPr>
        </p:nvGraphicFramePr>
        <p:xfrm>
          <a:off x="467544" y="836711"/>
          <a:ext cx="8424936" cy="5665318"/>
        </p:xfrm>
        <a:graphic>
          <a:graphicData uri="http://schemas.openxmlformats.org/drawingml/2006/table">
            <a:tbl>
              <a:tblPr/>
              <a:tblGrid>
                <a:gridCol w="223387"/>
                <a:gridCol w="4516563"/>
                <a:gridCol w="1803291"/>
                <a:gridCol w="1881695"/>
              </a:tblGrid>
              <a:tr h="241142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2018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января 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3 133,4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3 133,4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/>
                        </a:rPr>
                        <a:t>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8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213,2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2 128,3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6 346,6  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11 799,5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09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4 001,6 тыс. рублей.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В 2018 году привлечены средства от реализации облигаций в сумме 10 539,4 тыс. рублей, в том числе  6 918,2 тыс. рублей направлены на финансирование строительства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терапевтического корпуса на 100 коек по ул. Октябрьской, 2 в г. Осиповичи . 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На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/>
                        </a:rPr>
                        <a:t> финансирование кассового разрыва, возникшего при исполнении районного бюджета, были привлечены и возвращены бюджетные кредиты из областного бюджета на сумму 1 002,0 тыс. рублей.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райисполкома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</a:t>
            </a:r>
            <a:r>
              <a:rPr lang="ru-RU" sz="2800" dirty="0" smtClean="0">
                <a:latin typeface="Times New Roman"/>
                <a:ea typeface="Times New Roman"/>
              </a:rPr>
              <a:t>бюджет </a:t>
            </a:r>
            <a:r>
              <a:rPr lang="ru-RU" sz="2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района за </a:t>
            </a:r>
            <a:r>
              <a:rPr lang="ru-RU" sz="2800" dirty="0" smtClean="0">
                <a:latin typeface="Times New Roman"/>
                <a:ea typeface="Times New Roman"/>
              </a:rPr>
              <a:t>2018 год </a:t>
            </a:r>
            <a:r>
              <a:rPr lang="ru-RU" sz="2800" dirty="0">
                <a:latin typeface="Times New Roman"/>
                <a:ea typeface="Times New Roman"/>
              </a:rPr>
              <a:t>поступило доходов </a:t>
            </a:r>
            <a:r>
              <a:rPr lang="ru-RU" sz="2800" dirty="0" smtClean="0">
                <a:latin typeface="Times New Roman"/>
                <a:ea typeface="Times New Roman"/>
              </a:rPr>
              <a:t>60 321,7 тыс</a:t>
            </a:r>
            <a:r>
              <a:rPr lang="ru-RU" sz="2800" dirty="0">
                <a:latin typeface="Times New Roman"/>
                <a:ea typeface="Times New Roman"/>
              </a:rPr>
              <a:t>. рублей, расходы профинансированы в сумме </a:t>
            </a:r>
            <a:r>
              <a:rPr lang="ru-RU" sz="2800" dirty="0" smtClean="0">
                <a:latin typeface="Times New Roman"/>
                <a:ea typeface="Times New Roman"/>
              </a:rPr>
              <a:t>66 933,8 тыс</a:t>
            </a:r>
            <a:r>
              <a:rPr lang="ru-RU" sz="2800" dirty="0">
                <a:latin typeface="Times New Roman"/>
                <a:ea typeface="Times New Roman"/>
              </a:rPr>
              <a:t>. рублей, дефицит на </a:t>
            </a:r>
            <a:r>
              <a:rPr lang="ru-RU" sz="2800" dirty="0" smtClean="0">
                <a:latin typeface="Times New Roman"/>
                <a:ea typeface="Times New Roman"/>
              </a:rPr>
              <a:t>            1 января 2019 </a:t>
            </a:r>
            <a:r>
              <a:rPr lang="ru-RU" sz="2800" dirty="0">
                <a:latin typeface="Times New Roman"/>
                <a:ea typeface="Times New Roman"/>
              </a:rPr>
              <a:t>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6 612,1 тыс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Бюджет  района  за 2018 год  по доходам исполнен в объеме 104,5 % к первоначально утверждённому плану на год и 100,0 % к уточненному плану на год.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marR="45085" indent="449580" algn="just"/>
            <a:r>
              <a:rPr lang="ru-RU" sz="2800" dirty="0" smtClean="0">
                <a:latin typeface="Times New Roman"/>
                <a:ea typeface="Times New Roman"/>
              </a:rPr>
              <a:t>Собственные </a:t>
            </a:r>
            <a:r>
              <a:rPr lang="ru-RU" sz="2800" dirty="0">
                <a:latin typeface="Times New Roman"/>
                <a:ea typeface="Times New Roman"/>
              </a:rPr>
              <a:t>доходы поступили в сумме </a:t>
            </a:r>
            <a:r>
              <a:rPr lang="ru-RU" sz="2800" dirty="0" smtClean="0">
                <a:latin typeface="Times New Roman"/>
                <a:ea typeface="Times New Roman"/>
              </a:rPr>
              <a:t>42 742,0 тыс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</a:rPr>
              <a:t>рублей, в том числе налоговые доходы в сумме 39 365,0 тыс. рублей, неналоговые доходы в сумме 3 377,0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17 579,9 тыс. рублей, в том числе дотация в сумме 11 891,7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2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Дотация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бюджетам первичного уровня из районного бюджета составила 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388,6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49580" algn="just"/>
            <a:r>
              <a:rPr lang="ru-RU" sz="2800" dirty="0" smtClean="0">
                <a:latin typeface="Times New Roman"/>
                <a:ea typeface="Times New Roman"/>
              </a:rPr>
              <a:t>В </a:t>
            </a:r>
            <a:r>
              <a:rPr lang="ru-RU" sz="2800" dirty="0">
                <a:latin typeface="Times New Roman"/>
                <a:ea typeface="Times New Roman"/>
              </a:rPr>
              <a:t>состав бюджета района </a:t>
            </a:r>
            <a:r>
              <a:rPr lang="ru-RU" sz="2800" dirty="0">
                <a:latin typeface="Times New Roman"/>
                <a:ea typeface="Times New Roman"/>
              </a:rPr>
              <a:t>с </a:t>
            </a:r>
            <a:r>
              <a:rPr lang="ru-RU" sz="2800" dirty="0" smtClean="0">
                <a:latin typeface="Times New Roman"/>
                <a:ea typeface="Times New Roman"/>
              </a:rPr>
              <a:t>01.03.2018 входят </a:t>
            </a:r>
            <a:r>
              <a:rPr lang="ru-RU" sz="2800" dirty="0">
                <a:latin typeface="Times New Roman"/>
                <a:ea typeface="Times New Roman"/>
              </a:rPr>
              <a:t>бюджеты </a:t>
            </a:r>
            <a:r>
              <a:rPr lang="ru-RU" sz="2800" dirty="0" smtClean="0">
                <a:latin typeface="Times New Roman"/>
                <a:ea typeface="Times New Roman"/>
              </a:rPr>
              <a:t>11 </a:t>
            </a:r>
            <a:r>
              <a:rPr lang="ru-RU" sz="2800" dirty="0" smtClean="0">
                <a:latin typeface="Times New Roman"/>
                <a:ea typeface="Times New Roman"/>
              </a:rPr>
              <a:t>сельсоветов (с 1 марта 2018 г. ликвидирован </a:t>
            </a:r>
            <a:r>
              <a:rPr lang="ru-RU" sz="2800" dirty="0" err="1" smtClean="0">
                <a:latin typeface="Times New Roman"/>
                <a:ea typeface="Times New Roman"/>
              </a:rPr>
              <a:t>Корытненский</a:t>
            </a:r>
            <a:r>
              <a:rPr lang="ru-RU" sz="2800" dirty="0" smtClean="0">
                <a:latin typeface="Times New Roman"/>
                <a:ea typeface="Times New Roman"/>
              </a:rPr>
              <a:t> сельсовет).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46639"/>
              </p:ext>
            </p:extLst>
          </p:nvPr>
        </p:nvGraphicFramePr>
        <p:xfrm>
          <a:off x="755576" y="1340768"/>
          <a:ext cx="7848875" cy="5024541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56113"/>
                <a:gridCol w="166521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853323">
                <a:tc gridSpan="38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(60 321,7 тыс. рублей)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(58 991,6 тыс.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5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</a:t>
                      </a:r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сельских </a:t>
                      </a:r>
                      <a:r>
                        <a:rPr lang="ru-RU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советов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(1 330,1 тыс. рублей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192,3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91,7 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109,4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79,9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132,2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Корытненский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37,5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165,6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92,5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132,0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115,8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100,0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81,2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2018 год по уровням бюджета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39421438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630643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района за 2018 год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65,3%,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неналоговые доходы –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5,6%,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безвозмездные поступления –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29,1%. По сравнению с аналогичным периодом 2017 года увеличилась доля налоговых доходов.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80634452"/>
              </p:ext>
            </p:extLst>
          </p:nvPr>
        </p:nvGraphicFramePr>
        <p:xfrm>
          <a:off x="611560" y="4766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24240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2018 год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 smtClean="0">
                <a:latin typeface="Times New Roman"/>
                <a:ea typeface="Times New Roman"/>
              </a:rPr>
              <a:t>	</a:t>
            </a:r>
            <a:r>
              <a:rPr lang="ru-RU" sz="1800" dirty="0" smtClean="0">
                <a:latin typeface="Times New Roman"/>
                <a:ea typeface="Times New Roman"/>
              </a:rPr>
              <a:t>Расходы </a:t>
            </a:r>
            <a:r>
              <a:rPr lang="ru-RU" sz="1800" dirty="0">
                <a:latin typeface="Times New Roman"/>
                <a:ea typeface="Times New Roman"/>
              </a:rPr>
              <a:t>консолидированного бюджета </a:t>
            </a:r>
            <a:r>
              <a:rPr lang="ru-RU" sz="1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1800" dirty="0" smtClean="0">
                <a:latin typeface="Times New Roman"/>
                <a:ea typeface="Times New Roman"/>
              </a:rPr>
              <a:t> района </a:t>
            </a:r>
            <a:r>
              <a:rPr lang="ru-RU" sz="1800" dirty="0">
                <a:latin typeface="Times New Roman"/>
                <a:ea typeface="Times New Roman"/>
              </a:rPr>
              <a:t>за </a:t>
            </a:r>
            <a:r>
              <a:rPr lang="ru-RU" sz="1800" dirty="0" smtClean="0">
                <a:latin typeface="Times New Roman"/>
                <a:ea typeface="Times New Roman"/>
              </a:rPr>
              <a:t>2018 год </a:t>
            </a:r>
            <a:r>
              <a:rPr lang="ru-RU" sz="1800" dirty="0">
                <a:latin typeface="Times New Roman"/>
                <a:ea typeface="Times New Roman"/>
              </a:rPr>
              <a:t>составили </a:t>
            </a:r>
            <a:r>
              <a:rPr lang="ru-RU" sz="1800" dirty="0" smtClean="0">
                <a:latin typeface="Times New Roman"/>
                <a:ea typeface="Times New Roman"/>
              </a:rPr>
              <a:t>66 933,8 тыс</a:t>
            </a:r>
            <a:r>
              <a:rPr lang="ru-RU" sz="1800" dirty="0">
                <a:latin typeface="Times New Roman"/>
                <a:ea typeface="Times New Roman"/>
              </a:rPr>
              <a:t>. рублей или </a:t>
            </a:r>
            <a:r>
              <a:rPr lang="ru-RU" sz="1800" dirty="0" smtClean="0">
                <a:latin typeface="Times New Roman"/>
                <a:ea typeface="Times New Roman"/>
              </a:rPr>
              <a:t>89,2 </a:t>
            </a:r>
            <a:r>
              <a:rPr lang="ru-RU" sz="1800" dirty="0">
                <a:latin typeface="Times New Roman"/>
                <a:ea typeface="Times New Roman"/>
              </a:rPr>
              <a:t>% к уточнённому плану на </a:t>
            </a:r>
            <a:r>
              <a:rPr lang="ru-RU" sz="1800" dirty="0" smtClean="0">
                <a:latin typeface="Times New Roman"/>
                <a:ea typeface="Times New Roman"/>
              </a:rPr>
              <a:t>год, без учёта расходов на капитальное строительство 57 411,3 тыс. рублей или 99,7%.</a:t>
            </a:r>
          </a:p>
          <a:p>
            <a:pPr marR="45085" indent="0" algn="just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	Бюджет </a:t>
            </a:r>
            <a:r>
              <a:rPr lang="ru-RU" sz="1800" dirty="0">
                <a:latin typeface="Times New Roman"/>
                <a:ea typeface="Times New Roman"/>
              </a:rPr>
              <a:t>района в отчетном периоде сохранил социальную направленность: на социальную сферу (без учета </a:t>
            </a:r>
            <a:r>
              <a:rPr lang="ru-RU" sz="1800" dirty="0" smtClean="0">
                <a:latin typeface="Times New Roman"/>
                <a:ea typeface="Times New Roman"/>
              </a:rPr>
              <a:t>капстроительства) </a:t>
            </a:r>
            <a:r>
              <a:rPr lang="ru-RU" sz="1800" dirty="0">
                <a:latin typeface="Times New Roman"/>
                <a:ea typeface="Times New Roman"/>
              </a:rPr>
              <a:t>направлено </a:t>
            </a:r>
            <a:r>
              <a:rPr lang="ru-RU" sz="1800" dirty="0" smtClean="0">
                <a:latin typeface="Times New Roman"/>
                <a:ea typeface="Times New Roman"/>
              </a:rPr>
              <a:t>44 388,2 тыс</a:t>
            </a:r>
            <a:r>
              <a:rPr lang="ru-RU" sz="1800" dirty="0">
                <a:latin typeface="Times New Roman"/>
                <a:ea typeface="Times New Roman"/>
              </a:rPr>
              <a:t>. рублей, или </a:t>
            </a:r>
            <a:r>
              <a:rPr lang="ru-RU" sz="1800" dirty="0" smtClean="0">
                <a:latin typeface="Times New Roman"/>
                <a:ea typeface="Times New Roman"/>
              </a:rPr>
              <a:t>77,3 </a:t>
            </a:r>
            <a:r>
              <a:rPr lang="ru-RU" sz="1800" dirty="0">
                <a:latin typeface="Times New Roman"/>
                <a:ea typeface="Times New Roman"/>
              </a:rPr>
              <a:t>% </a:t>
            </a:r>
            <a:r>
              <a:rPr lang="ru-RU" sz="1800" dirty="0" smtClean="0">
                <a:latin typeface="Times New Roman"/>
                <a:ea typeface="Times New Roman"/>
              </a:rPr>
              <a:t>объёма расходов бюджета без капстроительства.</a:t>
            </a:r>
            <a:r>
              <a:rPr lang="ru-RU" sz="1800" b="1" dirty="0" smtClean="0">
                <a:latin typeface="Times New Roman"/>
                <a:ea typeface="Times New Roman"/>
              </a:rPr>
              <a:t> </a:t>
            </a:r>
          </a:p>
          <a:p>
            <a:pPr marR="45085" indent="0" algn="just"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	Расходы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на  национальную экономику определились в сумме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1 637,4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тыс. рублей, из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них на содержание </a:t>
            </a:r>
            <a:r>
              <a:rPr lang="ru-RU" sz="1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ветсанучреждений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района – 364,3 тыс. рублей,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581,0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223,1 тыс. рублей;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           Расходы на жилищно-коммунальные услуги и жилищное строительство  профинансированы в сумме  8 021,2 тыс. рублей, что составило 14,0 %  объема расходов  бюджета без учёта капстроительства.</a:t>
            </a:r>
          </a:p>
          <a:p>
            <a:pPr marR="45085" indent="449580" algn="just"/>
            <a:endParaRPr lang="ru-RU" sz="1400" dirty="0" smtClean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sz="1700" dirty="0">
                <a:latin typeface="Times New Roman"/>
                <a:ea typeface="Times New Roman"/>
              </a:rPr>
              <a:t>Расходы по жилищному строительству составили </a:t>
            </a:r>
            <a:r>
              <a:rPr lang="ru-RU" sz="1700" dirty="0" smtClean="0">
                <a:latin typeface="Times New Roman"/>
                <a:ea typeface="Times New Roman"/>
              </a:rPr>
              <a:t>51,8 </a:t>
            </a:r>
            <a:r>
              <a:rPr lang="ru-RU" sz="1700" dirty="0">
                <a:latin typeface="Times New Roman"/>
                <a:ea typeface="Times New Roman"/>
              </a:rPr>
              <a:t>тыс. рублей, которые направлены 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№268.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жилищно-коммунальное хозяйство израсходовано 3 693,3 тыс. рублей, из них на субсидии по жилищно-коммунальным услугам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sz="1700" dirty="0" smtClean="0">
                <a:latin typeface="Times New Roman"/>
                <a:ea typeface="Times New Roman"/>
              </a:rPr>
              <a:t> 2 608,9 тыс. рублей, на компенсацию потерь от оказания услуг льготной категории граждан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54,5 тыс. рублей, на текущий ремонт жилищного фонда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235,5 тыс. рублей, на капитальный ремонт жилфонда – 794,4 тыс. рублей.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</a:t>
            </a:r>
            <a:r>
              <a:rPr lang="ru-RU" sz="1700" dirty="0">
                <a:latin typeface="Times New Roman"/>
                <a:ea typeface="Times New Roman"/>
              </a:rPr>
              <a:t>благоустройство населенных пунктов направлено </a:t>
            </a:r>
            <a:r>
              <a:rPr lang="ru-RU" sz="1700" dirty="0" smtClean="0">
                <a:latin typeface="Times New Roman"/>
                <a:ea typeface="Times New Roman"/>
              </a:rPr>
              <a:t>2 912,3 тыс</a:t>
            </a:r>
            <a:r>
              <a:rPr lang="ru-RU" sz="1700" dirty="0">
                <a:latin typeface="Times New Roman"/>
                <a:ea typeface="Times New Roman"/>
              </a:rPr>
              <a:t>. рублей, в том числе на содержание и текущий ремонт </a:t>
            </a:r>
            <a:r>
              <a:rPr lang="ru-RU" sz="1700" dirty="0" smtClean="0">
                <a:latin typeface="Times New Roman"/>
                <a:ea typeface="Times New Roman"/>
              </a:rPr>
              <a:t>объектов </a:t>
            </a:r>
            <a:r>
              <a:rPr lang="ru-RU" sz="1700" dirty="0">
                <a:latin typeface="Times New Roman"/>
                <a:ea typeface="Times New Roman"/>
              </a:rPr>
              <a:t>благоустройства населенных пунктов – </a:t>
            </a:r>
            <a:r>
              <a:rPr lang="ru-RU" sz="1700" dirty="0" smtClean="0">
                <a:latin typeface="Times New Roman"/>
                <a:ea typeface="Times New Roman"/>
              </a:rPr>
              <a:t>2 196,2 </a:t>
            </a:r>
            <a:r>
              <a:rPr lang="ru-RU" sz="1700" dirty="0">
                <a:latin typeface="Times New Roman"/>
                <a:ea typeface="Times New Roman"/>
              </a:rPr>
              <a:t>тыс. рублей, из них за счет средств  бюджетов сельсоветов </a:t>
            </a:r>
            <a:r>
              <a:rPr lang="ru-RU" sz="1700" dirty="0" smtClean="0">
                <a:latin typeface="Times New Roman"/>
                <a:ea typeface="Times New Roman"/>
              </a:rPr>
              <a:t>– 221,6 </a:t>
            </a:r>
            <a:r>
              <a:rPr lang="ru-RU" sz="1700" dirty="0">
                <a:latin typeface="Times New Roman"/>
                <a:ea typeface="Times New Roman"/>
              </a:rPr>
              <a:t>тыс. рублей, на </a:t>
            </a:r>
            <a:r>
              <a:rPr lang="ru-RU" sz="1700" dirty="0" smtClean="0">
                <a:latin typeface="Times New Roman"/>
                <a:ea typeface="Times New Roman"/>
              </a:rPr>
              <a:t>капитальный ремонт </a:t>
            </a:r>
            <a:r>
              <a:rPr lang="ru-RU" sz="1700" dirty="0">
                <a:latin typeface="Times New Roman"/>
                <a:ea typeface="Times New Roman"/>
              </a:rPr>
              <a:t>дороги по ул. Рабоче-Крестьянской, за счет средств, поступающих из республиканского дорожного фонда – </a:t>
            </a:r>
            <a:r>
              <a:rPr lang="ru-RU" sz="1700" dirty="0" smtClean="0">
                <a:latin typeface="Times New Roman"/>
                <a:ea typeface="Times New Roman"/>
              </a:rPr>
              <a:t>689,9 </a:t>
            </a:r>
            <a:r>
              <a:rPr lang="ru-RU" sz="1700" dirty="0">
                <a:latin typeface="Times New Roman"/>
                <a:ea typeface="Times New Roman"/>
              </a:rPr>
              <a:t>тыс. рублей. 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Прочие расходы в области жилищно-коммунальных услуг  профинансированы в сумме </a:t>
            </a:r>
            <a:r>
              <a:rPr lang="ru-RU" sz="1700" dirty="0" smtClean="0">
                <a:latin typeface="Times New Roman"/>
                <a:ea typeface="Times New Roman"/>
              </a:rPr>
              <a:t>1 363,8 </a:t>
            </a:r>
            <a:r>
              <a:rPr lang="ru-RU" sz="1700" dirty="0">
                <a:latin typeface="Times New Roman"/>
                <a:ea typeface="Times New Roman"/>
              </a:rPr>
              <a:t>тыс. </a:t>
            </a:r>
            <a:r>
              <a:rPr lang="ru-RU" sz="1700" dirty="0" smtClean="0">
                <a:latin typeface="Times New Roman"/>
                <a:ea typeface="Times New Roman"/>
              </a:rPr>
              <a:t>рублей, из них на ремонт объектов водоснабжения направлено 50,0 тыс. рублей,  на реконструкцию тепловых сетей – 502,8 тыс. рублей, на реконструкцию котельной в </a:t>
            </a:r>
            <a:r>
              <a:rPr lang="ru-RU" sz="1700" dirty="0" err="1" smtClean="0">
                <a:latin typeface="Times New Roman"/>
                <a:ea typeface="Times New Roman"/>
              </a:rPr>
              <a:t>а.г.Вязье</a:t>
            </a:r>
            <a:r>
              <a:rPr lang="ru-RU" sz="1700" dirty="0" smtClean="0">
                <a:latin typeface="Times New Roman"/>
                <a:ea typeface="Times New Roman"/>
              </a:rPr>
              <a:t> – 550,0 тыс. рублей, на оснащение тепловых узлов, центральных и индивидуальных тепловых пунктов жилых домов, объектов тепло- и водоснабжения, водоотведения, наружного освещения системами автоматизации и диспетчеризации – 152,9 тыс. рублей, на строительство </a:t>
            </a:r>
            <a:r>
              <a:rPr lang="ru-RU" sz="1700" dirty="0" err="1" smtClean="0">
                <a:latin typeface="Times New Roman"/>
                <a:ea typeface="Times New Roman"/>
              </a:rPr>
              <a:t>блочно</a:t>
            </a:r>
            <a:r>
              <a:rPr lang="ru-RU" sz="1700" dirty="0" smtClean="0">
                <a:latin typeface="Times New Roman"/>
                <a:ea typeface="Times New Roman"/>
              </a:rPr>
              <a:t>-модульной котельной в </a:t>
            </a:r>
            <a:r>
              <a:rPr lang="ru-RU" sz="1700" dirty="0" err="1" smtClean="0">
                <a:latin typeface="Times New Roman"/>
                <a:ea typeface="Times New Roman"/>
              </a:rPr>
              <a:t>аг.Дараганово</a:t>
            </a:r>
            <a:r>
              <a:rPr lang="ru-RU" sz="1700" dirty="0" smtClean="0">
                <a:latin typeface="Times New Roman"/>
                <a:ea typeface="Times New Roman"/>
              </a:rPr>
              <a:t> – 77,5 тыс. рублей.</a:t>
            </a: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174327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2018 год по функциональной классификации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1823</TotalTime>
  <Words>1013</Words>
  <Application>Microsoft Office PowerPoint</Application>
  <PresentationFormat>Экран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Исполнение бюджета Осиповичского района за 2018 год</vt:lpstr>
      <vt:lpstr>Доходы консолидированного бюджета Осиповичского района</vt:lpstr>
      <vt:lpstr>Доходы консолидированного бюджета Осиповичского района поступившие за 2018 год по уровням бюджета</vt:lpstr>
      <vt:lpstr>В структуре доходов консолидированного бюджета района за 2018 год налоговые доходы составили 65,3%, неналоговые доходы – 5,6%, безвозмездные поступления – 29,1%. По сравнению с аналогичным периодом 2017 года увеличилась доля налоговых доходов.</vt:lpstr>
      <vt:lpstr>Презентация PowerPoint</vt:lpstr>
      <vt:lpstr>Структура неналоговых доходов консолидированного бюджета района за 2018 год</vt:lpstr>
      <vt:lpstr>Расходы консолидированного бюджета Осиповичского района</vt:lpstr>
      <vt:lpstr>Презентация PowerPoint</vt:lpstr>
      <vt:lpstr>Структура расходов консолидированного бюджета района за 2018 год по функциональной классификации</vt:lpstr>
      <vt:lpstr>Структура расходов консолидированного бюджета района по экономической классификации</vt:lpstr>
      <vt:lpstr>Программные расходы консолидированного бюджета района за 2018 год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</cp:lastModifiedBy>
  <cp:revision>277</cp:revision>
  <cp:lastPrinted>2019-02-13T11:17:33Z</cp:lastPrinted>
  <dcterms:created xsi:type="dcterms:W3CDTF">2018-04-13T18:16:16Z</dcterms:created>
  <dcterms:modified xsi:type="dcterms:W3CDTF">2019-02-13T11:23:40Z</dcterms:modified>
</cp:coreProperties>
</file>