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3" r:id="rId3"/>
    <p:sldId id="261" r:id="rId4"/>
    <p:sldId id="280" r:id="rId5"/>
    <p:sldId id="265" r:id="rId6"/>
    <p:sldId id="268" r:id="rId7"/>
    <p:sldId id="269" r:id="rId8"/>
    <p:sldId id="281" r:id="rId9"/>
    <p:sldId id="271" r:id="rId10"/>
    <p:sldId id="274" r:id="rId11"/>
    <p:sldId id="276" r:id="rId12"/>
    <p:sldId id="275" r:id="rId1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1BA5"/>
    <a:srgbClr val="A1731F"/>
    <a:srgbClr val="3F91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rgbClr val="221BA5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dirty="0" smtClean="0"/>
              <a:t>1-е</a:t>
            </a:r>
            <a:r>
              <a:rPr lang="ru-RU" baseline="0" dirty="0" smtClean="0"/>
              <a:t> полугодие </a:t>
            </a:r>
            <a:r>
              <a:rPr lang="ru-RU" dirty="0" smtClean="0"/>
              <a:t>2019 года</a:t>
            </a:r>
            <a:endParaRPr lang="ru-RU" dirty="0"/>
          </a:p>
        </c:rich>
      </c:tx>
      <c:layout>
        <c:manualLayout>
          <c:xMode val="edge"/>
          <c:yMode val="edge"/>
          <c:x val="0.24992918338037934"/>
          <c:y val="9.5405131549933478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4591194968553458E-2"/>
          <c:y val="9.5405131549933433E-3"/>
          <c:w val="0.96540880503144655"/>
          <c:h val="0.9595931207553223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1-е полугодие 2019 года</c:v>
                </c:pt>
              </c:strCache>
            </c:strRef>
          </c:tx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0.54200000000000004</c:v>
                </c:pt>
                <c:pt idx="1">
                  <c:v>4.8000000000000001E-2</c:v>
                </c:pt>
                <c:pt idx="2">
                  <c:v>0.41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rgbClr val="221BA5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dirty="0" smtClean="0"/>
              <a:t>1-е полугодие 2018 год</a:t>
            </a:r>
            <a:endParaRPr lang="ru-RU" dirty="0"/>
          </a:p>
        </c:rich>
      </c:tx>
      <c:layout>
        <c:manualLayout>
          <c:xMode val="edge"/>
          <c:yMode val="edge"/>
          <c:x val="0.20490389817263766"/>
          <c:y val="5.4649639867870706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280254418129358E-2"/>
          <c:y val="3.3286598828612152E-2"/>
          <c:w val="0.96719745581870642"/>
          <c:h val="0.769105858347507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1-е пол2018</c:v>
                </c:pt>
              </c:strCache>
            </c:strRef>
          </c:tx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0.66900000000000004</c:v>
                </c:pt>
                <c:pt idx="1">
                  <c:v>6.5000000000000002E-2</c:v>
                </c:pt>
                <c:pt idx="2">
                  <c:v>0.26600000000000001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"/>
          <c:y val="0.76016319000549237"/>
          <c:w val="0.99603293497535461"/>
          <c:h val="0.15537827565325291"/>
        </c:manualLayout>
      </c:layout>
      <c:overlay val="0"/>
      <c:txPr>
        <a:bodyPr/>
        <a:lstStyle/>
        <a:p>
          <a:pPr>
            <a:defRPr sz="1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>
                <a:solidFill>
                  <a:srgbClr val="3F9158"/>
                </a:solidFill>
              </a:defRPr>
            </a:pPr>
            <a:r>
              <a:rPr lang="ru-RU" sz="200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доходов консолидированного бюджета </a:t>
            </a:r>
            <a:r>
              <a:rPr lang="ru-RU" sz="2000" dirty="0" smtClean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за</a:t>
            </a:r>
            <a:r>
              <a:rPr lang="ru-RU" sz="2000" baseline="0" dirty="0" smtClean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aseline="0" dirty="0" smtClean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000" dirty="0" smtClean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полугодие </a:t>
            </a:r>
            <a:r>
              <a:rPr lang="ru-RU" sz="2000" baseline="0" dirty="0" smtClean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года</a:t>
            </a:r>
            <a:endParaRPr lang="ru-RU" sz="2000" dirty="0">
              <a:solidFill>
                <a:srgbClr val="221BA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налоговых доходов консолидированного бюджета района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8.5090448039886413E-2"/>
                  <c:y val="-0.11757952820057035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rgbClr val="221BA5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Подоходный налог                                (9 740,2 тыс. руб)</c:v>
                </c:pt>
                <c:pt idx="1">
                  <c:v>Налог на прибыль  ("минус" 157,6  тыс. руб.)</c:v>
                </c:pt>
                <c:pt idx="2">
                  <c:v>НДС                                             (2 897,6 тыс. руб.)</c:v>
                </c:pt>
                <c:pt idx="3">
                  <c:v>Земельный налог                (1 101,8 тыс. руб.)</c:v>
                </c:pt>
                <c:pt idx="4">
                  <c:v>Налог на недвижимость              (3 530,5  тыс. руб.)</c:v>
                </c:pt>
                <c:pt idx="5">
                  <c:v>Другие налоги от выручки  (1 376,4 тыс. руб.)</c:v>
                </c:pt>
                <c:pt idx="6">
                  <c:v>Прочие налоговые доходы (169,4 тыс. руб.)</c:v>
                </c:pt>
              </c:strCache>
            </c:strRef>
          </c:cat>
          <c:val>
            <c:numRef>
              <c:f>Лист1!$B$2:$B$8</c:f>
              <c:numCache>
                <c:formatCode>0.0%</c:formatCode>
                <c:ptCount val="7"/>
                <c:pt idx="0">
                  <c:v>0.52200000000000002</c:v>
                </c:pt>
                <c:pt idx="1">
                  <c:v>-8.0000000000000002E-3</c:v>
                </c:pt>
                <c:pt idx="2">
                  <c:v>0.155</c:v>
                </c:pt>
                <c:pt idx="3">
                  <c:v>5.8999999999999997E-2</c:v>
                </c:pt>
                <c:pt idx="4">
                  <c:v>0.189</c:v>
                </c:pt>
                <c:pt idx="5">
                  <c:v>7.3999999999999996E-2</c:v>
                </c:pt>
                <c:pt idx="6">
                  <c:v>8.9999999999999993E-3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3991659308809745"/>
          <c:y val="0.17327148835314596"/>
          <c:w val="0.32385655979744943"/>
          <c:h val="0.82672847603827493"/>
        </c:manualLayout>
      </c:layout>
      <c:overlay val="0"/>
      <c:txPr>
        <a:bodyPr/>
        <a:lstStyle/>
        <a:p>
          <a:pPr>
            <a:defRPr sz="1600" baseline="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Компенсации расходов государства                                        (800,4 тыс. руб.)</c:v>
                </c:pt>
                <c:pt idx="1">
                  <c:v>Дивиденды по акциям и доходы от других форм участия в капитале                  (15,0 тыс. руб.)</c:v>
                </c:pt>
                <c:pt idx="2">
                  <c:v>Доходы от приватизации (продажи) жилых помещений  (272,5 тыс. руб.)</c:v>
                </c:pt>
                <c:pt idx="3">
                  <c:v>Штрафы (103,3 тыс. руб.)</c:v>
                </c:pt>
                <c:pt idx="4">
                  <c:v>Доходы от сдачи в аренду земельных участков и иного имущества (131,1 тыс. руб.)</c:v>
                </c:pt>
                <c:pt idx="5">
                  <c:v>Возврат средств,полученных и не использованных организациями в прошлом году (123,8тыс. руб.)</c:v>
                </c:pt>
                <c:pt idx="6">
                  <c:v>Прочие неналоговые доходы (200,9 тыс. руб.)</c:v>
                </c:pt>
              </c:strCache>
            </c:strRef>
          </c:cat>
          <c:val>
            <c:numRef>
              <c:f>Лист1!$B$2:$B$8</c:f>
              <c:numCache>
                <c:formatCode>0.0%</c:formatCode>
                <c:ptCount val="7"/>
                <c:pt idx="0">
                  <c:v>0.48599999999999999</c:v>
                </c:pt>
                <c:pt idx="1">
                  <c:v>8.9999999999999993E-3</c:v>
                </c:pt>
                <c:pt idx="2">
                  <c:v>0.16500000000000001</c:v>
                </c:pt>
                <c:pt idx="3">
                  <c:v>6.3E-2</c:v>
                </c:pt>
                <c:pt idx="4">
                  <c:v>0.08</c:v>
                </c:pt>
                <c:pt idx="5">
                  <c:v>7.4999999999999997E-2</c:v>
                </c:pt>
                <c:pt idx="6">
                  <c:v>0.122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5864197530864198"/>
          <c:y val="8.0943012778277854E-2"/>
          <c:w val="0.40432098765432101"/>
          <c:h val="0.91905698722172224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235946005999342E-3"/>
          <c:y val="6.8260490082532682E-2"/>
          <c:w val="0.54768272712929189"/>
          <c:h val="0.8689899270451431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1.6167185127578417E-2"/>
                  <c:y val="-5.79844248660346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8.8184646150427197E-3"/>
                  <c:y val="2.41601770275144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7925137947635448E-2"/>
                  <c:y val="-5.3152579698146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5.8789764100285156E-3"/>
                  <c:y val="-4.83203540550288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1757952820057031E-2"/>
                  <c:y val="4.34883186495260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351590564011405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4697441025071289E-3"/>
                  <c:y val="-5.07365619953947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5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Лист1!$A$2:$A$11</c:f>
              <c:strCache>
                <c:ptCount val="10"/>
                <c:pt idx="0">
                  <c:v>Общегосударственная деятельность                            (2 787,3 тыс. руб.)</c:v>
                </c:pt>
                <c:pt idx="1">
                  <c:v>Национальная оборона (1,4 тыс. руб.)</c:v>
                </c:pt>
                <c:pt idx="2">
                  <c:v>Судебная власть, правоохранительная деятельность и обеспечение безопасности                        (119,8 тыс. руб.)</c:v>
                </c:pt>
                <c:pt idx="3">
                  <c:v>Национальная экономика (621,1 тыс. руб.)</c:v>
                </c:pt>
                <c:pt idx="4">
                  <c:v>Охрана окружающей среды (17,5 тыс. руб.)</c:v>
                </c:pt>
                <c:pt idx="5">
                  <c:v>Жилищно-коммунальные услуги и жилищное строительство (3 795,0 тыс. руб.)</c:v>
                </c:pt>
                <c:pt idx="6">
                  <c:v>Здравоохранение (11 931,7 тыс. руб.)</c:v>
                </c:pt>
                <c:pt idx="7">
                  <c:v>Физическия культура, спорт, культура и средства массовой информации (2 123,2 тыс. руб.)</c:v>
                </c:pt>
                <c:pt idx="8">
                  <c:v>Образование (15 509,6 тыс. руб.)</c:v>
                </c:pt>
                <c:pt idx="9">
                  <c:v>Социальная политика (1 152,0 тыс. руб.)</c:v>
                </c:pt>
              </c:strCache>
            </c:strRef>
          </c:cat>
          <c:val>
            <c:numRef>
              <c:f>Лист1!$B$2:$B$11</c:f>
              <c:numCache>
                <c:formatCode>0.0%</c:formatCode>
                <c:ptCount val="10"/>
                <c:pt idx="0">
                  <c:v>7.2999999999999995E-2</c:v>
                </c:pt>
                <c:pt idx="2">
                  <c:v>3.0000000000000001E-3</c:v>
                </c:pt>
                <c:pt idx="3">
                  <c:v>1.6E-2</c:v>
                </c:pt>
                <c:pt idx="5">
                  <c:v>0.1</c:v>
                </c:pt>
                <c:pt idx="6">
                  <c:v>0.314</c:v>
                </c:pt>
                <c:pt idx="7">
                  <c:v>5.6000000000000001E-2</c:v>
                </c:pt>
                <c:pt idx="8">
                  <c:v>0.40799999999999997</c:v>
                </c:pt>
                <c:pt idx="9">
                  <c:v>0.03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egendEntry>
        <c:idx val="0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7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8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54616142187905048"/>
          <c:y val="4.9024233228271436E-4"/>
          <c:w val="0.45383857909345271"/>
          <c:h val="0.99950975766771732"/>
        </c:manualLayout>
      </c:layout>
      <c:overlay val="0"/>
      <c:txPr>
        <a:bodyPr/>
        <a:lstStyle/>
        <a:p>
          <a:pPr>
            <a:defRPr sz="1400" baseline="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426889572291246E-2"/>
          <c:y val="0.1050225208691927"/>
          <c:w val="0.46723705534813115"/>
          <c:h val="0.7319903349990705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-5.9212434213716372E-2"/>
                  <c:y val="-0.2945261487140662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4047082651070669E-2"/>
                  <c:y val="-1.391462119908974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283387354859884E-2"/>
                  <c:y val="-1.623372473227136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803079413509056E-3"/>
                  <c:y val="-1.391462119908974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1.623372473227136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-9.2764141327264949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4801913816704776E-3"/>
                  <c:y val="-6.493489892908546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2566774709719769E-2"/>
                  <c:y val="-1.85528282654529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7763695296210785E-2"/>
                  <c:y val="-1.391462119908974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3.2566774709719748E-2"/>
                  <c:y val="-2.319103533181623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Лист1!$A$2:$A$11</c:f>
              <c:strCache>
                <c:ptCount val="10"/>
                <c:pt idx="0">
                  <c:v>Заработная  плата  с отчислениями               (19 877,8 тыс. руб.)</c:v>
                </c:pt>
                <c:pt idx="1">
                  <c:v>Медикаменты (462,8 тыс. руб.)</c:v>
                </c:pt>
                <c:pt idx="2">
                  <c:v>Питание (1 035,8 тыс. руб.)</c:v>
                </c:pt>
                <c:pt idx="3">
                  <c:v>Оплата коммунальных услуг                                    (3 738,7 тыс. руб)</c:v>
                </c:pt>
                <c:pt idx="4">
                  <c:v>Текущие и капитальные трансферты населению (1 332,2 тыс. руб.)</c:v>
                </c:pt>
                <c:pt idx="5">
                  <c:v>Субсидии (2 158,5 тыс. руб.)</c:v>
                </c:pt>
                <c:pt idx="6">
                  <c:v>Капитальные вложения в основные фонды (6 001,3 тыс. руб.)</c:v>
                </c:pt>
                <c:pt idx="7">
                  <c:v>Обслуживание ценных бумаг                                (264,0 тыс. руб.)</c:v>
                </c:pt>
                <c:pt idx="8">
                  <c:v>Текущее содержание объектов благоустройства (1 324,0 тыс. руб.)</c:v>
                </c:pt>
                <c:pt idx="9">
                  <c:v>Прочие расходы  (1 863,5 тыс. руб)</c:v>
                </c:pt>
              </c:strCache>
            </c:strRef>
          </c:cat>
          <c:val>
            <c:numRef>
              <c:f>Лист1!$B$2:$B$11</c:f>
              <c:numCache>
                <c:formatCode>0.0%</c:formatCode>
                <c:ptCount val="10"/>
                <c:pt idx="0">
                  <c:v>0.52200000000000002</c:v>
                </c:pt>
                <c:pt idx="1">
                  <c:v>1.2E-2</c:v>
                </c:pt>
                <c:pt idx="2">
                  <c:v>2.7E-2</c:v>
                </c:pt>
                <c:pt idx="3">
                  <c:v>9.8000000000000004E-2</c:v>
                </c:pt>
                <c:pt idx="4">
                  <c:v>3.5000000000000003E-2</c:v>
                </c:pt>
                <c:pt idx="5">
                  <c:v>5.7000000000000002E-2</c:v>
                </c:pt>
                <c:pt idx="6">
                  <c:v>0.158</c:v>
                </c:pt>
                <c:pt idx="7">
                  <c:v>7.0000000000000001E-3</c:v>
                </c:pt>
                <c:pt idx="8">
                  <c:v>3.5000000000000003E-2</c:v>
                </c:pt>
                <c:pt idx="9">
                  <c:v>4.9000000000000002E-2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2623456790123457"/>
          <c:y val="3.3038059091083843E-2"/>
          <c:w val="0.46450617283950618"/>
          <c:h val="0.83290668370613818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29.07.2019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29.07.2019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29.07.2019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29.07.2019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29.07.2019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29.07.2019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29.07.2019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29.07.2019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29.07.2019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29.07.2019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29.07.2019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29.07.2019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1412777"/>
            <a:ext cx="6192688" cy="2169586"/>
          </a:xfrm>
        </p:spPr>
        <p:txBody>
          <a:bodyPr>
            <a:normAutofit/>
          </a:bodyPr>
          <a:lstStyle/>
          <a:p>
            <a:pPr algn="l"/>
            <a:r>
              <a:rPr lang="ru-RU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</a:t>
            </a:r>
            <a:r>
              <a:rPr lang="ru-RU" sz="4000" dirty="0" smtClean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за 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полугодие 2019 года</a:t>
            </a:r>
            <a:endParaRPr lang="ru-RU" sz="4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4000" b="1" dirty="0"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граждан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82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8439999"/>
              </p:ext>
            </p:extLst>
          </p:nvPr>
        </p:nvGraphicFramePr>
        <p:xfrm>
          <a:off x="457200" y="1481138"/>
          <a:ext cx="8579296" cy="5476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850106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района за 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полугодие 2019 года по экономической классификации</a:t>
            </a: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10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7067750"/>
              </p:ext>
            </p:extLst>
          </p:nvPr>
        </p:nvGraphicFramePr>
        <p:xfrm>
          <a:off x="827584" y="1481138"/>
          <a:ext cx="8136904" cy="4593627"/>
        </p:xfrm>
        <a:graphic>
          <a:graphicData uri="http://schemas.openxmlformats.org/drawingml/2006/table">
            <a:tbl>
              <a:tblPr/>
              <a:tblGrid>
                <a:gridCol w="6320297"/>
                <a:gridCol w="1816607"/>
              </a:tblGrid>
              <a:tr h="2596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8913" marR="8913" marT="8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сумма, тыс. руб.</a:t>
                      </a:r>
                    </a:p>
                  </a:txBody>
                  <a:tcPr marL="8913" marR="8913" marT="8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03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Консолидированный бюджет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38 058,6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28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развития аграрного бизнеса в Республике Беларусь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330,4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64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о социальной защите и содействии занятости населения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732,5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02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"Здоровье народа и демографическая безопасность Республики Беларусь"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6 869,7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38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"Охрана окружающей среды и устойчивое использование природных ресурсов"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68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"Энергосбережение"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91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"Образование и молодежная политика"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15 865,0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13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"Культура Беларуси"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1 285,2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38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развития физической культуры и спорта в Республике Беларусь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750,4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3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"Комфортное жилье и благоприятная среда"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3 445,9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96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"Строительство жилья"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68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развития транспортного комплекса Республики Беларусь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257,1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68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на 2015-2020 годы по увековечиванию погибших при защите Отечества и сохранению памяти о жертвах войн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22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Непрограммные расходы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8 463,7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Программные расходы консолидированного бюджета района за 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полугодие 2019 года 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67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3455849"/>
              </p:ext>
            </p:extLst>
          </p:nvPr>
        </p:nvGraphicFramePr>
        <p:xfrm>
          <a:off x="577850" y="3472656"/>
          <a:ext cx="7988300" cy="542925"/>
        </p:xfrm>
        <a:graphic>
          <a:graphicData uri="http://schemas.openxmlformats.org/drawingml/2006/table">
            <a:tbl>
              <a:tblPr/>
              <a:tblGrid>
                <a:gridCol w="7988300"/>
              </a:tblGrid>
              <a:tr h="542925"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долговых обязательств органов местного управления и самоуправления</a:t>
            </a:r>
            <a:endParaRPr lang="ru-RU" sz="1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54570"/>
              </p:ext>
            </p:extLst>
          </p:nvPr>
        </p:nvGraphicFramePr>
        <p:xfrm>
          <a:off x="467544" y="836711"/>
          <a:ext cx="8424936" cy="5665318"/>
        </p:xfrm>
        <a:graphic>
          <a:graphicData uri="http://schemas.openxmlformats.org/drawingml/2006/table">
            <a:tbl>
              <a:tblPr/>
              <a:tblGrid>
                <a:gridCol w="223387"/>
                <a:gridCol w="4516563"/>
                <a:gridCol w="1803291"/>
                <a:gridCol w="1881695"/>
              </a:tblGrid>
              <a:tr h="241142"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effectLst/>
                        <a:latin typeface="Arial Cyr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>
                        <a:effectLst/>
                        <a:latin typeface="Arial Cyr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тыс. рублей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72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/>
                        </a:rPr>
                        <a:t>Виды обязательств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На 1 января 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г.                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На 1 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июля 2019 </a:t>
                      </a:r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г.  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27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Ценные бумаги, размещенные местными исполнительными и распорядительными органами на внутреннем финансовом рынке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9 671,2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342900" fontAlgn="b"/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 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12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308,5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99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Гарантии местных исполнительных и распорядительных органов, предъявленные к исполнению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Бюджетные кредиты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       684,0</a:t>
                      </a:r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27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Иные долговые обязательства, ранее отнесенные в соответствии с законодательством на долг органов местного управления и самоуправления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661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effectLst/>
                          <a:latin typeface="Times New Roman"/>
                        </a:rPr>
                        <a:t>  I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Долг органов местного управления и самоуправления 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   9 671,2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  12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992,5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889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II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Долг, гарантированный местными исполнительными и распорядительными органами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  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2 128,3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   2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091,3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43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 11 799,5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  15 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083,8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6096"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indent="540385"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На исполнение обязательств райисполкома по погашению облигационных займов, выпущенных </a:t>
                      </a:r>
                      <a:r>
                        <a:rPr lang="ru-RU" sz="1400" dirty="0" err="1" smtClean="0">
                          <a:effectLst/>
                          <a:latin typeface="Times New Roman"/>
                          <a:ea typeface="Times New Roman"/>
                        </a:rPr>
                        <a:t>Осиповичским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 райисполкомом направлено  2 426,8 тыс. рублей.</a:t>
                      </a:r>
                      <a:endParaRPr lang="ru-RU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lvl="0" indent="54038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Привлечены средства от реализации облигаций в сумме 5 064,1 тыс. рублей на финансирование строительства 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терапевтического корпуса на 100 коек по ул. Октябрьской, 2 в г.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Осиповичи. </a:t>
                      </a:r>
                      <a:endParaRPr lang="ru-RU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 fontAlgn="b"/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           На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/>
                        </a:rPr>
                        <a:t> финансирование кассового разрыва, возникшего при исполнении районного 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/>
                        </a:rPr>
                        <a:t>бюджета,  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/>
                        </a:rPr>
                        <a:t>привлечены бюджетные кредиты из областного бюджета на сумму 684,0 тыс. рублей.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                                                                         </a:t>
                      </a:r>
                    </a:p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               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                                                                          </a:t>
                      </a:r>
                    </a:p>
                    <a:p>
                      <a:pPr algn="l" fontAlgn="b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                                                                                               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Финансовый отдел </a:t>
                      </a:r>
                      <a:r>
                        <a:rPr lang="ru-RU" sz="1400" b="0" i="0" u="none" strike="noStrike" dirty="0" err="1" smtClean="0"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 райисполкома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01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320480"/>
          </a:xfrm>
        </p:spPr>
        <p:txBody>
          <a:bodyPr>
            <a:normAutofit fontScale="70000" lnSpcReduction="20000"/>
          </a:bodyPr>
          <a:lstStyle/>
          <a:p>
            <a:pPr marR="45085" indent="540385" algn="just"/>
            <a:endParaRPr lang="ru-RU" sz="2800" dirty="0" smtClean="0">
              <a:latin typeface="Times New Roman"/>
              <a:ea typeface="Times New Roman"/>
            </a:endParaRPr>
          </a:p>
          <a:p>
            <a:pPr marR="45085" indent="540385" algn="just"/>
            <a:r>
              <a:rPr lang="ru-RU" sz="2800" dirty="0" smtClean="0">
                <a:latin typeface="Times New Roman"/>
                <a:ea typeface="Times New Roman"/>
              </a:rPr>
              <a:t>В консолидированный бюджет </a:t>
            </a:r>
            <a:r>
              <a:rPr lang="ru-RU" sz="2800" dirty="0" err="1" smtClean="0">
                <a:latin typeface="Times New Roman"/>
                <a:ea typeface="Times New Roman"/>
              </a:rPr>
              <a:t>Осиповичского</a:t>
            </a:r>
            <a:r>
              <a:rPr lang="ru-RU" sz="2800" dirty="0" smtClean="0">
                <a:latin typeface="Times New Roman"/>
                <a:ea typeface="Times New Roman"/>
              </a:rPr>
              <a:t> района за               </a:t>
            </a:r>
            <a:r>
              <a:rPr lang="en-US" sz="2800" dirty="0" smtClean="0">
                <a:latin typeface="Times New Roman"/>
                <a:ea typeface="Times New Roman"/>
              </a:rPr>
              <a:t>I </a:t>
            </a:r>
            <a:r>
              <a:rPr lang="ru-RU" sz="2800" dirty="0">
                <a:latin typeface="Times New Roman"/>
                <a:ea typeface="Times New Roman"/>
              </a:rPr>
              <a:t>полугодие 2019 </a:t>
            </a:r>
            <a:r>
              <a:rPr lang="ru-RU" sz="2800" dirty="0" smtClean="0">
                <a:latin typeface="Times New Roman"/>
                <a:ea typeface="Times New Roman"/>
              </a:rPr>
              <a:t>года поступило доходов 34 420,5 тыс. рублей, расходы профинансированы в сумме 38 058,6 тыс. рублей, дефицит на 1 июля 2019 г.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составил  3 638,1 тыс. рублей. </a:t>
            </a:r>
            <a:endParaRPr lang="ru-RU" sz="2000" dirty="0" smtClean="0">
              <a:latin typeface="Times New Roman"/>
              <a:ea typeface="Times New Roman"/>
            </a:endParaRPr>
          </a:p>
          <a:p>
            <a:pPr marR="45085" indent="457200" algn="just"/>
            <a:r>
              <a:rPr lang="ru-RU" sz="2800" dirty="0" smtClean="0">
                <a:latin typeface="Times New Roman"/>
                <a:ea typeface="Times New Roman"/>
              </a:rPr>
              <a:t>Бюджет  района  за </a:t>
            </a:r>
            <a:r>
              <a:rPr lang="en-US" sz="2800" dirty="0">
                <a:latin typeface="Times New Roman"/>
                <a:ea typeface="Times New Roman"/>
              </a:rPr>
              <a:t>I </a:t>
            </a:r>
            <a:r>
              <a:rPr lang="ru-RU" sz="2800" dirty="0">
                <a:latin typeface="Times New Roman"/>
                <a:ea typeface="Times New Roman"/>
              </a:rPr>
              <a:t>полугодие 2019 </a:t>
            </a:r>
            <a:r>
              <a:rPr lang="ru-RU" sz="2800" dirty="0" smtClean="0">
                <a:latin typeface="Times New Roman"/>
                <a:ea typeface="Times New Roman"/>
              </a:rPr>
              <a:t>по доходам исполнен в объеме </a:t>
            </a:r>
            <a:r>
              <a:rPr lang="ru-RU" sz="2800" dirty="0">
                <a:latin typeface="Times New Roman"/>
                <a:ea typeface="Times New Roman"/>
              </a:rPr>
              <a:t>47,0 </a:t>
            </a:r>
            <a:r>
              <a:rPr lang="ru-RU" sz="2800" dirty="0" smtClean="0">
                <a:latin typeface="Times New Roman"/>
                <a:ea typeface="Times New Roman"/>
              </a:rPr>
              <a:t>% </a:t>
            </a:r>
            <a:r>
              <a:rPr lang="ru-RU" sz="2800" dirty="0">
                <a:latin typeface="Times New Roman"/>
                <a:ea typeface="Times New Roman"/>
              </a:rPr>
              <a:t>к годовому плану </a:t>
            </a:r>
            <a:r>
              <a:rPr lang="ru-RU" sz="2800" dirty="0" smtClean="0">
                <a:latin typeface="Times New Roman"/>
                <a:ea typeface="Times New Roman"/>
              </a:rPr>
              <a:t>.</a:t>
            </a:r>
          </a:p>
          <a:p>
            <a:pPr marR="45085" indent="457200" algn="just"/>
            <a:r>
              <a:rPr lang="ru-RU" sz="2800" dirty="0" smtClean="0">
                <a:latin typeface="Times New Roman"/>
                <a:ea typeface="Times New Roman"/>
              </a:rPr>
              <a:t>Собственные </a:t>
            </a:r>
            <a:r>
              <a:rPr lang="ru-RU" sz="2800" dirty="0">
                <a:latin typeface="Times New Roman"/>
                <a:ea typeface="Times New Roman"/>
              </a:rPr>
              <a:t>доходы поступили в сумме </a:t>
            </a:r>
            <a:r>
              <a:rPr lang="ru-RU" sz="2800" dirty="0" smtClean="0">
                <a:latin typeface="Times New Roman"/>
                <a:ea typeface="Times New Roman"/>
              </a:rPr>
              <a:t>20 305,3 тыс</a:t>
            </a:r>
            <a:r>
              <a:rPr lang="ru-RU" sz="2800" dirty="0">
                <a:latin typeface="Times New Roman"/>
                <a:ea typeface="Times New Roman"/>
              </a:rPr>
              <a:t>. </a:t>
            </a:r>
            <a:r>
              <a:rPr lang="ru-RU" sz="2800" dirty="0" smtClean="0">
                <a:latin typeface="Times New Roman"/>
                <a:ea typeface="Times New Roman"/>
              </a:rPr>
              <a:t>рублей, в том числе налоговые доходы в сумме 18 658,3 тыс. рублей, неналоговые доходы в сумме 1 647,0 тыс. рублей.</a:t>
            </a:r>
          </a:p>
          <a:p>
            <a:pPr marR="45085" lvl="0" indent="449580" algn="just">
              <a:buClr>
                <a:srgbClr val="94B6D2"/>
              </a:buClr>
            </a:pPr>
            <a:r>
              <a:rPr lang="ru-RU" sz="2800" dirty="0" smtClean="0">
                <a:latin typeface="Times New Roman"/>
                <a:ea typeface="Times New Roman"/>
              </a:rPr>
              <a:t>Безвозмездные поступления из республиканского и областного бюджетов получены в сумме 14 115,2 тыс. рублей, в том числе дотация в сумме 13 240,3 тыс. рублей.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endParaRPr lang="ru-RU" sz="2800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R="45085" lvl="0" indent="449580" algn="just">
              <a:buClr>
                <a:srgbClr val="94B6D2"/>
              </a:buClr>
            </a:pPr>
            <a:r>
              <a:rPr lang="ru-RU" sz="2800" dirty="0" smtClean="0">
                <a:solidFill>
                  <a:prstClr val="black"/>
                </a:solidFill>
                <a:latin typeface="Times New Roman"/>
                <a:ea typeface="Times New Roman"/>
              </a:rPr>
              <a:t>Дотация 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бюджетам первичного уровня из районного бюджета составила  </a:t>
            </a:r>
            <a:r>
              <a:rPr lang="ru-RU" sz="2800" dirty="0" smtClean="0">
                <a:solidFill>
                  <a:prstClr val="black"/>
                </a:solidFill>
                <a:latin typeface="Times New Roman"/>
                <a:ea typeface="Times New Roman"/>
              </a:rPr>
              <a:t>159,7 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тыс.  рублей. </a:t>
            </a:r>
            <a:endParaRPr lang="ru-RU" sz="21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консолидированного бюджета 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5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полугодие 2019 года</a:t>
            </a:r>
          </a:p>
        </p:txBody>
      </p:sp>
    </p:spTree>
    <p:extLst>
      <p:ext uri="{BB962C8B-B14F-4D97-AF65-F5344CB8AC3E}">
        <p14:creationId xmlns:p14="http://schemas.microsoft.com/office/powerpoint/2010/main" val="180359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1773376"/>
              </p:ext>
            </p:extLst>
          </p:nvPr>
        </p:nvGraphicFramePr>
        <p:xfrm>
          <a:off x="755576" y="1340768"/>
          <a:ext cx="7526241" cy="5024541"/>
        </p:xfrm>
        <a:graphic>
          <a:graphicData uri="http://schemas.openxmlformats.org/drawingml/2006/table">
            <a:tbl>
              <a:tblPr/>
              <a:tblGrid>
                <a:gridCol w="1071978"/>
                <a:gridCol w="1188034"/>
                <a:gridCol w="260189"/>
                <a:gridCol w="145706"/>
                <a:gridCol w="135299"/>
                <a:gridCol w="124891"/>
                <a:gridCol w="156113"/>
                <a:gridCol w="156113"/>
                <a:gridCol w="124891"/>
                <a:gridCol w="145706"/>
                <a:gridCol w="166521"/>
                <a:gridCol w="145706"/>
                <a:gridCol w="176929"/>
                <a:gridCol w="135299"/>
                <a:gridCol w="156113"/>
                <a:gridCol w="156113"/>
                <a:gridCol w="156113"/>
                <a:gridCol w="114483"/>
                <a:gridCol w="124891"/>
                <a:gridCol w="135299"/>
                <a:gridCol w="176929"/>
                <a:gridCol w="124891"/>
                <a:gridCol w="166521"/>
                <a:gridCol w="187336"/>
                <a:gridCol w="114483"/>
                <a:gridCol w="176929"/>
                <a:gridCol w="166521"/>
                <a:gridCol w="145706"/>
                <a:gridCol w="156113"/>
                <a:gridCol w="187336"/>
                <a:gridCol w="114483"/>
                <a:gridCol w="166521"/>
                <a:gridCol w="176929"/>
                <a:gridCol w="124891"/>
                <a:gridCol w="197744"/>
                <a:gridCol w="166521"/>
              </a:tblGrid>
              <a:tr h="853323">
                <a:tc gridSpan="36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Консолидированный 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 </a:t>
                      </a:r>
                      <a:r>
                        <a:rPr lang="ru-RU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района</a:t>
                      </a:r>
                    </a:p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(34 420,5 тыс. рублей)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3039"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1790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300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</a:t>
                      </a:r>
                    </a:p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(33 865,3 тыс.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рублей  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учетом консолидации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3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Бюджеты сельских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советов</a:t>
                      </a:r>
                    </a:p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(555,2 тыс. рублей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455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298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Вязьевский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84,6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Гродзянский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35,7 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Дарагановский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51,0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Дричинский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28,2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Елизовский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63,6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Лапичский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78,8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Липенский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53,1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Протасевичский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53,9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43,6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Татарковский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31,4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Ясенский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31,3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416824" cy="922114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anose="02020603050405020304" pitchFamily="18" charset="0"/>
              </a:rPr>
              <a:t>Доходы консолидированного бюджета </a:t>
            </a:r>
            <a:r>
              <a:rPr lang="ru-RU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поступившие за 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полугодие 2019 года 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по уровням бюджета</a:t>
            </a:r>
            <a:endParaRPr lang="ru-RU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04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83583540"/>
              </p:ext>
            </p:extLst>
          </p:nvPr>
        </p:nvGraphicFramePr>
        <p:xfrm>
          <a:off x="457200" y="1481138"/>
          <a:ext cx="4038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05899674"/>
              </p:ext>
            </p:extLst>
          </p:nvPr>
        </p:nvGraphicFramePr>
        <p:xfrm>
          <a:off x="4427984" y="1556792"/>
          <a:ext cx="425881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000" b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В структуре доходов консолидированного бюджета района за </a:t>
            </a:r>
            <a:r>
              <a:rPr lang="en-US" sz="2000" b="0" dirty="0">
                <a:solidFill>
                  <a:prstClr val="black"/>
                </a:solidFill>
                <a:effectLst/>
                <a:latin typeface="Times New Roman"/>
                <a:ea typeface="Times New Roman"/>
                <a:cs typeface="+mn-cs"/>
              </a:rPr>
              <a:t>I </a:t>
            </a:r>
            <a:r>
              <a:rPr lang="ru-RU" sz="2000" b="0" dirty="0">
                <a:solidFill>
                  <a:prstClr val="black"/>
                </a:solidFill>
                <a:effectLst/>
                <a:latin typeface="Times New Roman"/>
                <a:ea typeface="Times New Roman"/>
                <a:cs typeface="+mn-cs"/>
              </a:rPr>
              <a:t>полугодие 2019 года </a:t>
            </a:r>
            <a:r>
              <a:rPr lang="ru-RU" sz="2000" b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налоговые доходы составили 54,2%, неналоговые доходы – 4,8%, безвозмездные поступления – 41,0%. По сравнению с аналогичным периодом 2018 года увеличилась доля безвозмездных поступлений.</a:t>
            </a:r>
            <a:endParaRPr lang="ru-RU" sz="20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11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902014661"/>
              </p:ext>
            </p:extLst>
          </p:nvPr>
        </p:nvGraphicFramePr>
        <p:xfrm>
          <a:off x="611560" y="692696"/>
          <a:ext cx="8208912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421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9366438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922114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неналоговых доходов консолидированного бюджета района за </a:t>
            </a:r>
            <a:r>
              <a:rPr lang="en-US" sz="2000" dirty="0" smtClean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dirty="0" smtClean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полугодие 2019 года</a:t>
            </a:r>
            <a:endParaRPr lang="ru-RU" sz="2000" dirty="0">
              <a:solidFill>
                <a:srgbClr val="221BA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60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12568"/>
          </a:xfrm>
        </p:spPr>
        <p:txBody>
          <a:bodyPr>
            <a:noAutofit/>
          </a:bodyPr>
          <a:lstStyle/>
          <a:p>
            <a:pPr indent="0" algn="just">
              <a:buNone/>
            </a:pPr>
            <a:r>
              <a:rPr lang="ru-RU" sz="1600" dirty="0" smtClean="0">
                <a:latin typeface="Times New Roman"/>
                <a:ea typeface="Times New Roman"/>
              </a:rPr>
              <a:t>	</a:t>
            </a:r>
          </a:p>
          <a:p>
            <a:pPr indent="0" algn="just">
              <a:buNone/>
            </a:pPr>
            <a:r>
              <a:rPr lang="ru-RU" sz="1600" dirty="0">
                <a:latin typeface="Times New Roman"/>
                <a:ea typeface="Times New Roman"/>
              </a:rPr>
              <a:t> </a:t>
            </a:r>
            <a:r>
              <a:rPr lang="ru-RU" sz="1600" dirty="0" smtClean="0">
                <a:latin typeface="Times New Roman"/>
                <a:ea typeface="Times New Roman"/>
              </a:rPr>
              <a:t>          </a:t>
            </a:r>
            <a:r>
              <a:rPr lang="ru-RU" sz="1800" dirty="0" smtClean="0">
                <a:latin typeface="Times New Roman"/>
                <a:ea typeface="Times New Roman"/>
              </a:rPr>
              <a:t>Расходы </a:t>
            </a:r>
            <a:r>
              <a:rPr lang="ru-RU" sz="1800" dirty="0">
                <a:latin typeface="Times New Roman"/>
                <a:ea typeface="Times New Roman"/>
              </a:rPr>
              <a:t>консолидированного бюджета </a:t>
            </a:r>
            <a:r>
              <a:rPr lang="ru-RU" sz="1800" dirty="0" err="1" smtClean="0">
                <a:latin typeface="Times New Roman"/>
                <a:ea typeface="Times New Roman"/>
              </a:rPr>
              <a:t>Осиповичского</a:t>
            </a:r>
            <a:r>
              <a:rPr lang="ru-RU" sz="1800" dirty="0" smtClean="0">
                <a:latin typeface="Times New Roman"/>
                <a:ea typeface="Times New Roman"/>
              </a:rPr>
              <a:t> района за              </a:t>
            </a:r>
            <a:r>
              <a:rPr lang="en-US" sz="1800" dirty="0" smtClean="0">
                <a:latin typeface="Times New Roman"/>
                <a:ea typeface="Times New Roman"/>
              </a:rPr>
              <a:t>I </a:t>
            </a:r>
            <a:r>
              <a:rPr lang="ru-RU" sz="1800" dirty="0" smtClean="0">
                <a:latin typeface="Times New Roman"/>
                <a:ea typeface="Times New Roman"/>
              </a:rPr>
              <a:t>полугодие 2019 года </a:t>
            </a:r>
            <a:r>
              <a:rPr lang="ru-RU" sz="1800" dirty="0">
                <a:latin typeface="Times New Roman"/>
                <a:ea typeface="Times New Roman"/>
              </a:rPr>
              <a:t>составили </a:t>
            </a:r>
            <a:r>
              <a:rPr lang="ru-RU" sz="1800" dirty="0" smtClean="0">
                <a:latin typeface="Times New Roman"/>
                <a:ea typeface="Times New Roman"/>
              </a:rPr>
              <a:t>38 058,6 тыс</a:t>
            </a:r>
            <a:r>
              <a:rPr lang="ru-RU" sz="1800" dirty="0">
                <a:latin typeface="Times New Roman"/>
                <a:ea typeface="Times New Roman"/>
              </a:rPr>
              <a:t>. </a:t>
            </a:r>
            <a:r>
              <a:rPr lang="ru-RU" sz="1800" dirty="0" smtClean="0">
                <a:latin typeface="Times New Roman"/>
                <a:ea typeface="Times New Roman"/>
              </a:rPr>
              <a:t>рублей или 49,6 % к уточнённому плану на год.</a:t>
            </a:r>
          </a:p>
          <a:p>
            <a:pPr marR="45085" indent="0" algn="just">
              <a:buNone/>
            </a:pPr>
            <a:r>
              <a:rPr lang="ru-RU" sz="1800" dirty="0" smtClean="0">
                <a:latin typeface="Times New Roman"/>
                <a:ea typeface="Times New Roman"/>
              </a:rPr>
              <a:t>	Бюджет </a:t>
            </a:r>
            <a:r>
              <a:rPr lang="ru-RU" sz="1800" dirty="0">
                <a:latin typeface="Times New Roman"/>
                <a:ea typeface="Times New Roman"/>
              </a:rPr>
              <a:t>района в отчетном периоде сохранил социальную направленность: на социальную </a:t>
            </a:r>
            <a:r>
              <a:rPr lang="ru-RU" sz="1800" dirty="0" smtClean="0">
                <a:latin typeface="Times New Roman"/>
                <a:ea typeface="Times New Roman"/>
              </a:rPr>
              <a:t>сферу (без учета расходов на капстроительство) направлено 25 627,9 тыс</a:t>
            </a:r>
            <a:r>
              <a:rPr lang="ru-RU" sz="1800" dirty="0">
                <a:latin typeface="Times New Roman"/>
                <a:ea typeface="Times New Roman"/>
              </a:rPr>
              <a:t>. рублей, или </a:t>
            </a:r>
            <a:r>
              <a:rPr lang="ru-RU" sz="1800" dirty="0" smtClean="0">
                <a:latin typeface="Times New Roman"/>
                <a:ea typeface="Times New Roman"/>
              </a:rPr>
              <a:t>78,6 </a:t>
            </a:r>
            <a:r>
              <a:rPr lang="ru-RU" sz="1800" dirty="0">
                <a:latin typeface="Times New Roman"/>
                <a:ea typeface="Times New Roman"/>
              </a:rPr>
              <a:t>% </a:t>
            </a:r>
            <a:r>
              <a:rPr lang="ru-RU" sz="1800" dirty="0" smtClean="0">
                <a:latin typeface="Times New Roman"/>
                <a:ea typeface="Times New Roman"/>
              </a:rPr>
              <a:t>объёма расходов бюджета без капстроительства.</a:t>
            </a:r>
            <a:r>
              <a:rPr lang="ru-RU" sz="1800" b="1" dirty="0" smtClean="0">
                <a:latin typeface="Times New Roman"/>
                <a:ea typeface="Times New Roman"/>
              </a:rPr>
              <a:t> </a:t>
            </a:r>
          </a:p>
          <a:p>
            <a:pPr marR="45085" indent="0" algn="just">
              <a:buNone/>
            </a:pP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	Расходы </a:t>
            </a: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на  национальную экономику определились в сумме </a:t>
            </a: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621,1 тыс</a:t>
            </a: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. рублей, из </a:t>
            </a: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них </a:t>
            </a:r>
            <a:r>
              <a:rPr lang="ru-RU" sz="1800" dirty="0">
                <a:latin typeface="Times New Roman"/>
                <a:ea typeface="Times New Roman"/>
              </a:rPr>
              <a:t>на развитие сельскохозяйственного производства и функционирования бюджетных сельскохозяйственных организаций направлено 330,4 тыс. </a:t>
            </a:r>
            <a:r>
              <a:rPr lang="ru-RU" sz="1800" dirty="0" smtClean="0">
                <a:latin typeface="Times New Roman"/>
                <a:ea typeface="Times New Roman"/>
              </a:rPr>
              <a:t>рублей</a:t>
            </a: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, на возмещение части затрат по автобусным пассажирским перевозкам 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– </a:t>
            </a: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257,1 тыс. рублей, субсидии на возмещение разницы в ценах и части оптовой надбавки на твердое топливо, реализуемое населению по фиксированным тарифам 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– </a:t>
            </a: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25,0 тыс. </a:t>
            </a: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рублей.</a:t>
            </a:r>
            <a:endParaRPr lang="ru-RU" sz="18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indent="0" algn="just">
              <a:buNone/>
              <a:tabLst>
                <a:tab pos="2969895" algn="ctr"/>
              </a:tabLst>
            </a:pPr>
            <a:r>
              <a:rPr lang="ru-RU" sz="1800" dirty="0" smtClean="0">
                <a:latin typeface="Times New Roman"/>
                <a:ea typeface="Times New Roman"/>
              </a:rPr>
              <a:t>           </a:t>
            </a:r>
            <a:endParaRPr lang="ru-RU" sz="1400" dirty="0" smtClean="0">
              <a:latin typeface="Times New Roman"/>
              <a:ea typeface="Times New Roman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консолидированного бюджета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за 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полугодие 2019 года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54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476672"/>
            <a:ext cx="8064896" cy="497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5085" indent="457200" algn="just"/>
            <a:r>
              <a:rPr lang="ru-RU" sz="1700" dirty="0">
                <a:latin typeface="Times New Roman"/>
                <a:ea typeface="Times New Roman"/>
              </a:rPr>
              <a:t>Расходы на жилищно-коммунальные услуги и жилищное строительство  профинансированы в сумме  3 795,0 тыс. рублей, что составило 10,0 %  объема расходов  бюджета</a:t>
            </a:r>
            <a:r>
              <a:rPr lang="ru-RU" sz="1700" dirty="0" smtClean="0">
                <a:latin typeface="Times New Roman"/>
                <a:ea typeface="Times New Roman"/>
              </a:rPr>
              <a:t>.</a:t>
            </a:r>
          </a:p>
          <a:p>
            <a:pPr marR="45085" indent="457200" algn="just"/>
            <a:r>
              <a:rPr lang="ru-RU" sz="1700" dirty="0" smtClean="0">
                <a:latin typeface="Times New Roman"/>
                <a:ea typeface="Times New Roman"/>
              </a:rPr>
              <a:t>Расходы по жилищному строительству составили 25,9 тыс. рублей, из них 25,8 тыс. рублей направлены на погашение процентов банку по кредитам, выданным на строительство жилья сельскохозяйственным организациям, которое передано в коммунальную собственность по Указу №268.</a:t>
            </a:r>
          </a:p>
          <a:p>
            <a:pPr marR="45085" indent="457200" algn="just">
              <a:spcAft>
                <a:spcPts val="0"/>
              </a:spcAft>
            </a:pPr>
            <a:r>
              <a:rPr lang="ru-RU" sz="1700" dirty="0" smtClean="0">
                <a:latin typeface="Times New Roman"/>
                <a:ea typeface="Times New Roman"/>
              </a:rPr>
              <a:t>На жилищно-коммунальное хозяйство израсходовано 1 687,4 тыс. рублей, из них на субсидии по жилищно-коммунальным услугам</a:t>
            </a:r>
            <a:r>
              <a:rPr lang="ru-RU" sz="1700" dirty="0" smtClean="0">
                <a:solidFill>
                  <a:prstClr val="black"/>
                </a:solidFill>
                <a:latin typeface="Times New Roman"/>
                <a:ea typeface="Times New Roman"/>
              </a:rPr>
              <a:t> –</a:t>
            </a:r>
            <a:r>
              <a:rPr lang="ru-RU" sz="1700" dirty="0" smtClean="0">
                <a:latin typeface="Times New Roman"/>
                <a:ea typeface="Times New Roman"/>
              </a:rPr>
              <a:t> 1 441,4 тыс. рублей, на компенсацию потерь от оказания услуг льготной категории граждан </a:t>
            </a:r>
            <a:r>
              <a:rPr lang="ru-RU" sz="1700" dirty="0" smtClean="0">
                <a:solidFill>
                  <a:prstClr val="black"/>
                </a:solidFill>
                <a:latin typeface="Times New Roman"/>
                <a:ea typeface="Times New Roman"/>
              </a:rPr>
              <a:t>– </a:t>
            </a:r>
            <a:r>
              <a:rPr lang="ru-RU" sz="1700" dirty="0" smtClean="0">
                <a:latin typeface="Times New Roman"/>
                <a:ea typeface="Times New Roman"/>
              </a:rPr>
              <a:t>20,8 тыс. рублей, на текущий ремонт жилищного фонда </a:t>
            </a:r>
            <a:r>
              <a:rPr lang="ru-RU" sz="1700" dirty="0" smtClean="0">
                <a:solidFill>
                  <a:prstClr val="black"/>
                </a:solidFill>
                <a:latin typeface="Times New Roman"/>
                <a:ea typeface="Times New Roman"/>
              </a:rPr>
              <a:t>– </a:t>
            </a:r>
            <a:r>
              <a:rPr lang="ru-RU" sz="1700" dirty="0" smtClean="0">
                <a:latin typeface="Times New Roman"/>
                <a:ea typeface="Times New Roman"/>
              </a:rPr>
              <a:t>88,6 тыс. рублей, на капитальный ремонт жилфонда – 136,6 тыс. рублей.</a:t>
            </a:r>
          </a:p>
          <a:p>
            <a:pPr marR="45085" indent="457200" algn="just">
              <a:spcAft>
                <a:spcPts val="0"/>
              </a:spcAft>
            </a:pPr>
            <a:r>
              <a:rPr lang="ru-RU" sz="1700" dirty="0" smtClean="0">
                <a:latin typeface="Times New Roman"/>
                <a:ea typeface="Times New Roman"/>
              </a:rPr>
              <a:t>На </a:t>
            </a:r>
            <a:r>
              <a:rPr lang="ru-RU" sz="1700" dirty="0">
                <a:latin typeface="Times New Roman"/>
                <a:ea typeface="Times New Roman"/>
              </a:rPr>
              <a:t>благоустройство населенных пунктов направлено </a:t>
            </a:r>
            <a:r>
              <a:rPr lang="ru-RU" sz="1700" dirty="0" smtClean="0">
                <a:latin typeface="Times New Roman"/>
                <a:ea typeface="Times New Roman"/>
              </a:rPr>
              <a:t>1 646,8 тыс</a:t>
            </a:r>
            <a:r>
              <a:rPr lang="ru-RU" sz="1700" dirty="0">
                <a:latin typeface="Times New Roman"/>
                <a:ea typeface="Times New Roman"/>
              </a:rPr>
              <a:t>. рублей, в том числе на содержание и текущий ремонт </a:t>
            </a:r>
            <a:r>
              <a:rPr lang="ru-RU" sz="1700" dirty="0" smtClean="0">
                <a:latin typeface="Times New Roman"/>
                <a:ea typeface="Times New Roman"/>
              </a:rPr>
              <a:t>объектов </a:t>
            </a:r>
            <a:r>
              <a:rPr lang="ru-RU" sz="1700" dirty="0">
                <a:latin typeface="Times New Roman"/>
                <a:ea typeface="Times New Roman"/>
              </a:rPr>
              <a:t>благоустройства населенных пунктов – </a:t>
            </a:r>
            <a:r>
              <a:rPr lang="ru-RU" sz="1700" dirty="0" smtClean="0">
                <a:latin typeface="Times New Roman"/>
                <a:ea typeface="Times New Roman"/>
              </a:rPr>
              <a:t>1 324,1 тыс</a:t>
            </a:r>
            <a:r>
              <a:rPr lang="ru-RU" sz="1700" dirty="0">
                <a:latin typeface="Times New Roman"/>
                <a:ea typeface="Times New Roman"/>
              </a:rPr>
              <a:t>. рублей, из них за счет средств  бюджетов сельсоветов </a:t>
            </a:r>
            <a:r>
              <a:rPr lang="ru-RU" sz="1700" dirty="0" smtClean="0">
                <a:latin typeface="Times New Roman"/>
                <a:ea typeface="Times New Roman"/>
              </a:rPr>
              <a:t>– 101,2 </a:t>
            </a:r>
            <a:r>
              <a:rPr lang="ru-RU" sz="1700" dirty="0">
                <a:latin typeface="Times New Roman"/>
                <a:ea typeface="Times New Roman"/>
              </a:rPr>
              <a:t>тыс. рублей, на </a:t>
            </a:r>
            <a:r>
              <a:rPr lang="ru-RU" sz="1700" dirty="0" smtClean="0">
                <a:latin typeface="Times New Roman"/>
                <a:ea typeface="Times New Roman"/>
              </a:rPr>
              <a:t>капитальный ремонт 322,7 тыс. рублей, в том числе </a:t>
            </a:r>
            <a:r>
              <a:rPr lang="ru-RU" sz="1700" dirty="0">
                <a:latin typeface="Times New Roman"/>
                <a:ea typeface="Times New Roman"/>
              </a:rPr>
              <a:t>за счет средств, поступающих из республиканского дорожного фонда – </a:t>
            </a:r>
            <a:r>
              <a:rPr lang="ru-RU" sz="1700" dirty="0" smtClean="0">
                <a:latin typeface="Times New Roman"/>
                <a:ea typeface="Times New Roman"/>
              </a:rPr>
              <a:t>311,6 </a:t>
            </a:r>
            <a:r>
              <a:rPr lang="ru-RU" sz="1700" dirty="0">
                <a:latin typeface="Times New Roman"/>
                <a:ea typeface="Times New Roman"/>
              </a:rPr>
              <a:t>тыс. рублей. </a:t>
            </a:r>
          </a:p>
          <a:p>
            <a:pPr marR="45085" indent="457200" algn="just">
              <a:spcAft>
                <a:spcPts val="0"/>
              </a:spcAft>
            </a:pPr>
            <a:endParaRPr lang="ru-RU" sz="1400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R="45085" indent="457200" algn="just">
              <a:spcAft>
                <a:spcPts val="0"/>
              </a:spcAft>
            </a:pPr>
            <a:endParaRPr lang="ru-RU" sz="14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97706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5743268"/>
              </p:ext>
            </p:extLst>
          </p:nvPr>
        </p:nvGraphicFramePr>
        <p:xfrm>
          <a:off x="323528" y="1196752"/>
          <a:ext cx="864096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96944" cy="778098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района                        за 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полугодие 2019 год по функциональной классификации</a:t>
            </a:r>
            <a:endParaRPr lang="ru-RU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90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2043</TotalTime>
  <Words>989</Words>
  <Application>Microsoft Office PowerPoint</Application>
  <PresentationFormat>Экран (4:3)</PresentationFormat>
  <Paragraphs>164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Исполнение бюджета Осиповичского района за I полугодие 2019 года</vt:lpstr>
      <vt:lpstr>Доходы консолидированного бюджета  Осиповичского района I полугодие 2019 года</vt:lpstr>
      <vt:lpstr>Доходы консолидированного бюджета Осиповичского района поступившие за I полугодие 2019 года год по уровням бюджета</vt:lpstr>
      <vt:lpstr>В структуре доходов консолидированного бюджета района за I полугодие 2019 года налоговые доходы составили 54,2%, неналоговые доходы – 4,8%, безвозмездные поступления – 41,0%. По сравнению с аналогичным периодом 2018 года увеличилась доля безвозмездных поступлений.</vt:lpstr>
      <vt:lpstr>Презентация PowerPoint</vt:lpstr>
      <vt:lpstr>Структура неналоговых доходов консолидированного бюджета района за I полугодие 2019 года</vt:lpstr>
      <vt:lpstr>Расходы консолидированного бюджета Осиповичского района за I полугодие 2019 года</vt:lpstr>
      <vt:lpstr>Презентация PowerPoint</vt:lpstr>
      <vt:lpstr>Структура расходов консолидированного бюджета района                        за I полугодие 2019 год по функциональной классификации</vt:lpstr>
      <vt:lpstr>Структура расходов консолидированного бюджета района за I полугодие 2019 года по экономической классификации</vt:lpstr>
      <vt:lpstr>Программные расходы консолидированного бюджета района за I полугодие 2019 года </vt:lpstr>
      <vt:lpstr>Объем долговых обязательств органов местного управления и самоуправления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Пацкевич Наталья</cp:lastModifiedBy>
  <cp:revision>323</cp:revision>
  <cp:lastPrinted>2019-02-13T11:17:33Z</cp:lastPrinted>
  <dcterms:created xsi:type="dcterms:W3CDTF">2018-04-13T18:16:16Z</dcterms:created>
  <dcterms:modified xsi:type="dcterms:W3CDTF">2019-07-29T06:13:54Z</dcterms:modified>
</cp:coreProperties>
</file>