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3" r:id="rId4"/>
    <p:sldId id="264" r:id="rId5"/>
    <p:sldId id="267" r:id="rId6"/>
    <p:sldId id="265" r:id="rId7"/>
    <p:sldId id="268" r:id="rId8"/>
    <p:sldId id="269" r:id="rId9"/>
    <p:sldId id="271" r:id="rId10"/>
    <p:sldId id="274" r:id="rId11"/>
    <p:sldId id="276" r:id="rId12"/>
    <p:sldId id="275" r:id="rId13"/>
    <p:sldId id="277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консолидированного бюджета Осиповичского района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консолидированного бюджета Осиповичского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1757965331179412"/>
                  <c:y val="-0.2621045578269081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0.55800000000000005</c:v>
                </c:pt>
                <c:pt idx="1">
                  <c:v>4.2999999999999997E-2</c:v>
                </c:pt>
                <c:pt idx="2">
                  <c:v>0.39900000000000002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Районный бюджет </a:t>
            </a:r>
          </a:p>
          <a:p>
            <a:pPr algn="l">
              <a:defRPr sz="1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тыс. руб.</a:t>
            </a:r>
            <a:endParaRPr lang="ru-RU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9804821523098741"/>
          <c:y val="0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783018867924528"/>
          <c:y val="3.8807440274575881E-2"/>
          <c:w val="0.37661962066062499"/>
          <c:h val="0.8424412312785657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районный бюджет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25067.599999999999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собственные доходы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районный бюджет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41796.699999999997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 и межбюджетные трансферты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районный бюджет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2945.6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387328"/>
        <c:axId val="124388864"/>
        <c:axId val="102891008"/>
      </c:bar3DChart>
      <c:catAx>
        <c:axId val="124387328"/>
        <c:scaling>
          <c:orientation val="minMax"/>
        </c:scaling>
        <c:delete val="1"/>
        <c:axPos val="b"/>
        <c:majorTickMark val="out"/>
        <c:minorTickMark val="none"/>
        <c:tickLblPos val="nextTo"/>
        <c:crossAx val="124388864"/>
        <c:crosses val="autoZero"/>
        <c:auto val="1"/>
        <c:lblAlgn val="ctr"/>
        <c:lblOffset val="100"/>
        <c:noMultiLvlLbl val="0"/>
      </c:catAx>
      <c:valAx>
        <c:axId val="124388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387328"/>
        <c:crosses val="autoZero"/>
        <c:crossBetween val="between"/>
      </c:valAx>
      <c:serAx>
        <c:axId val="102891008"/>
        <c:scaling>
          <c:orientation val="minMax"/>
        </c:scaling>
        <c:delete val="1"/>
        <c:axPos val="b"/>
        <c:minorGridlines/>
        <c:majorTickMark val="out"/>
        <c:minorTickMark val="none"/>
        <c:tickLblPos val="nextTo"/>
        <c:crossAx val="124388864"/>
        <c:crosses val="autoZero"/>
      </c:serAx>
    </c:plotArea>
    <c:legend>
      <c:legendPos val="r"/>
      <c:layout>
        <c:manualLayout>
          <c:xMode val="edge"/>
          <c:yMode val="edge"/>
          <c:x val="0.54915416233348191"/>
          <c:y val="0.70413061100206975"/>
          <c:w val="0.45084583766651809"/>
          <c:h val="0.18482205680850275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сельсоветов</a:t>
            </a:r>
            <a:endParaRPr lang="ru-RU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50466614820576"/>
          <c:y val="9.6160749966421641E-2"/>
          <c:w val="0.82689592297552528"/>
          <c:h val="0.6594203048749144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Лист1!$A$2:$A$12</c:f>
              <c:strCache>
                <c:ptCount val="11"/>
                <c:pt idx="0">
                  <c:v>Вязьевского</c:v>
                </c:pt>
                <c:pt idx="1">
                  <c:v>Гродзянского</c:v>
                </c:pt>
                <c:pt idx="2">
                  <c:v>Дарагановского</c:v>
                </c:pt>
                <c:pt idx="3">
                  <c:v>Дричинского</c:v>
                </c:pt>
                <c:pt idx="4">
                  <c:v>Елизовского</c:v>
                </c:pt>
                <c:pt idx="5">
                  <c:v>Лапичского</c:v>
                </c:pt>
                <c:pt idx="6">
                  <c:v>Липенского</c:v>
                </c:pt>
                <c:pt idx="7">
                  <c:v>Протасевиского</c:v>
                </c:pt>
                <c:pt idx="8">
                  <c:v>Свислочского</c:v>
                </c:pt>
                <c:pt idx="9">
                  <c:v>Татарковского</c:v>
                </c:pt>
                <c:pt idx="10">
                  <c:v>Ясенского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39.915999999999997</c:v>
                </c:pt>
                <c:pt idx="1">
                  <c:v>17.747</c:v>
                </c:pt>
                <c:pt idx="2">
                  <c:v>33.262999999999998</c:v>
                </c:pt>
                <c:pt idx="3">
                  <c:v>42.131999999999998</c:v>
                </c:pt>
                <c:pt idx="4">
                  <c:v>10.875</c:v>
                </c:pt>
                <c:pt idx="5">
                  <c:v>21.263999999999999</c:v>
                </c:pt>
                <c:pt idx="6">
                  <c:v>20.719000000000001</c:v>
                </c:pt>
                <c:pt idx="7">
                  <c:v>35.472999999999999</c:v>
                </c:pt>
                <c:pt idx="8">
                  <c:v>25.553000000000001</c:v>
                </c:pt>
                <c:pt idx="9">
                  <c:v>38.792999999999999</c:v>
                </c:pt>
                <c:pt idx="10">
                  <c:v>16.957000000000001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Лист1!$A$2:$A$12</c:f>
              <c:strCache>
                <c:ptCount val="11"/>
                <c:pt idx="0">
                  <c:v>Вязьевского</c:v>
                </c:pt>
                <c:pt idx="1">
                  <c:v>Гродзянского</c:v>
                </c:pt>
                <c:pt idx="2">
                  <c:v>Дарагановского</c:v>
                </c:pt>
                <c:pt idx="3">
                  <c:v>Дричинского</c:v>
                </c:pt>
                <c:pt idx="4">
                  <c:v>Елизовского</c:v>
                </c:pt>
                <c:pt idx="5">
                  <c:v>Лапичского</c:v>
                </c:pt>
                <c:pt idx="6">
                  <c:v>Липенского</c:v>
                </c:pt>
                <c:pt idx="7">
                  <c:v>Протасевиского</c:v>
                </c:pt>
                <c:pt idx="8">
                  <c:v>Свислочского</c:v>
                </c:pt>
                <c:pt idx="9">
                  <c:v>Татарковского</c:v>
                </c:pt>
                <c:pt idx="10">
                  <c:v>Ясенского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129.53399999999999</c:v>
                </c:pt>
                <c:pt idx="1">
                  <c:v>49.637</c:v>
                </c:pt>
                <c:pt idx="2">
                  <c:v>67.031999999999996</c:v>
                </c:pt>
                <c:pt idx="3">
                  <c:v>44.613999999999997</c:v>
                </c:pt>
                <c:pt idx="4">
                  <c:v>112.315</c:v>
                </c:pt>
                <c:pt idx="5">
                  <c:v>130.613</c:v>
                </c:pt>
                <c:pt idx="6">
                  <c:v>68.105000000000004</c:v>
                </c:pt>
                <c:pt idx="7">
                  <c:v>74.551000000000002</c:v>
                </c:pt>
                <c:pt idx="8">
                  <c:v>77.501999999999995</c:v>
                </c:pt>
                <c:pt idx="9">
                  <c:v>31.535</c:v>
                </c:pt>
                <c:pt idx="10">
                  <c:v>46.600999999999999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676352"/>
        <c:axId val="124702720"/>
        <c:axId val="102901504"/>
      </c:bar3DChart>
      <c:catAx>
        <c:axId val="124676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4702720"/>
        <c:crosses val="autoZero"/>
        <c:auto val="1"/>
        <c:lblAlgn val="ctr"/>
        <c:lblOffset val="100"/>
        <c:noMultiLvlLbl val="0"/>
      </c:catAx>
      <c:valAx>
        <c:axId val="12470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676352"/>
        <c:crosses val="autoZero"/>
        <c:crossBetween val="between"/>
      </c:valAx>
      <c:serAx>
        <c:axId val="102901504"/>
        <c:scaling>
          <c:orientation val="minMax"/>
        </c:scaling>
        <c:delete val="1"/>
        <c:axPos val="b"/>
        <c:majorTickMark val="out"/>
        <c:minorTickMark val="none"/>
        <c:tickLblPos val="nextTo"/>
        <c:crossAx val="12470272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3F9158"/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(18 487,7 тыс. руб)</c:v>
                </c:pt>
                <c:pt idx="1">
                  <c:v>Налог на прибыль              (1 873,3 тыс. руб)</c:v>
                </c:pt>
                <c:pt idx="2">
                  <c:v>НДС (6 131,0 тыс. руб)</c:v>
                </c:pt>
                <c:pt idx="3">
                  <c:v>Земельный налог                (2 241,4 тыс. руб.)</c:v>
                </c:pt>
                <c:pt idx="4">
                  <c:v>Налог на недвижимость   (7 464,6 тыс. руб.)</c:v>
                </c:pt>
                <c:pt idx="5">
                  <c:v>Другие налоги с выручки  (2 930,2 тыс. руб)</c:v>
                </c:pt>
                <c:pt idx="6">
                  <c:v>Другие налоговые доходы (438,0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0.46700000000000003</c:v>
                </c:pt>
                <c:pt idx="1">
                  <c:v>4.7E-2</c:v>
                </c:pt>
                <c:pt idx="2">
                  <c:v>0.155</c:v>
                </c:pt>
                <c:pt idx="3">
                  <c:v>5.7000000000000002E-2</c:v>
                </c:pt>
                <c:pt idx="4">
                  <c:v>0.189</c:v>
                </c:pt>
                <c:pt idx="5">
                  <c:v>7.3999999999999996E-2</c:v>
                </c:pt>
                <c:pt idx="6">
                  <c:v>1.0999999999999999E-2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Компенсации расходов государства                                        (1 428,1 тыс. руб.)</c:v>
                </c:pt>
                <c:pt idx="1">
                  <c:v>Доходы от приватизации (продажи) жилых помещений  (528,8 тыс. руб.)</c:v>
                </c:pt>
                <c:pt idx="2">
                  <c:v>Штрафы (186,4 тыс. руб.)</c:v>
                </c:pt>
                <c:pt idx="3">
                  <c:v>Доходы от сдачи в аренду земельных участков и иного имущества (287,2 тыс. руб)</c:v>
                </c:pt>
                <c:pt idx="4">
                  <c:v>Прочие неналоговые доходы (632,0 тыс. руб)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0.46600000000000003</c:v>
                </c:pt>
                <c:pt idx="1">
                  <c:v>0.17299999999999999</c:v>
                </c:pt>
                <c:pt idx="2">
                  <c:v>6.0999999999999999E-2</c:v>
                </c:pt>
                <c:pt idx="3">
                  <c:v>9.4E-2</c:v>
                </c:pt>
                <c:pt idx="4">
                  <c:v>0.20599999999999999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24487101806613E-2"/>
          <c:y val="2.7324819933935353E-2"/>
          <c:w val="0.50575589640366758"/>
          <c:h val="0.7655198994991917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892569359706998E-3"/>
                  <c:y val="-6.1141354664296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159802972405494E-2"/>
                  <c:y val="-8.7008850868422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9267233612698494E-2"/>
                  <c:y val="-4.232863015220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(5 055,5 тыс. руб.)</c:v>
                </c:pt>
                <c:pt idx="1">
                  <c:v>Национальная оборона                             (2,0 тыс. руб.)</c:v>
                </c:pt>
                <c:pt idx="2">
                  <c:v>Национальная экономика (1 082,3 тыс. руб)</c:v>
                </c:pt>
                <c:pt idx="3">
                  <c:v>Охрана окружающей среды (107,7 тыс. руб.)</c:v>
                </c:pt>
                <c:pt idx="4">
                  <c:v>Жилищно-коммунальные услуги и жилищное строительство (10 536,1 тыс. руб.)</c:v>
                </c:pt>
                <c:pt idx="5">
                  <c:v>Здравоохранение (21 858,7 тыс. руб.)</c:v>
                </c:pt>
                <c:pt idx="6">
                  <c:v>Физическия культура, спорт, культура и средства массовой информации (3 935,4 тыс. руб.)</c:v>
                </c:pt>
                <c:pt idx="7">
                  <c:v>Образование 28 800,6 тыс. руб)</c:v>
                </c:pt>
                <c:pt idx="8">
                  <c:v>Социальная политика (2 731,9 тыс. руб)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6.8000000000000005E-2</c:v>
                </c:pt>
                <c:pt idx="2" formatCode="0.0%">
                  <c:v>1.4999999999999999E-2</c:v>
                </c:pt>
                <c:pt idx="3" formatCode="0.0%">
                  <c:v>1E-3</c:v>
                </c:pt>
                <c:pt idx="4" formatCode="0.0%">
                  <c:v>0.14199999999999999</c:v>
                </c:pt>
                <c:pt idx="5" formatCode="0.0%">
                  <c:v>0.29499999999999998</c:v>
                </c:pt>
                <c:pt idx="6" formatCode="0.0%">
                  <c:v>5.2999999999999999E-2</c:v>
                </c:pt>
                <c:pt idx="7" formatCode="0.0%">
                  <c:v>0.38900000000000001</c:v>
                </c:pt>
                <c:pt idx="8" formatCode="0.0%">
                  <c:v>3.6999999999999998E-2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467932601326274"/>
          <c:y val="4.9013072621560563E-4"/>
          <c:w val="0.45383857909345277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67405463205978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6220016187808413E-2"/>
                  <c:y val="-0.431353257171782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968314416474249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Заработная  плата  с отчислениями           (36 977,7 тыс. руб.)</c:v>
                </c:pt>
                <c:pt idx="1">
                  <c:v>Медикаменты (1 316,6 тыс. руб.)</c:v>
                </c:pt>
                <c:pt idx="2">
                  <c:v>Питание (1 879,0 тыс. руб.)</c:v>
                </c:pt>
                <c:pt idx="3">
                  <c:v>Оплата коммунальных услуг  (6 717,4 тыс. руб)</c:v>
                </c:pt>
                <c:pt idx="4">
                  <c:v>Трансферты населению (2 915,3 тыс. руб.)</c:v>
                </c:pt>
                <c:pt idx="5">
                  <c:v>Субсидии (5 758,1 тыс. рублей)</c:v>
                </c:pt>
                <c:pt idx="6">
                  <c:v>Капитальные расходы (13 729,5 тыс. руб.)</c:v>
                </c:pt>
                <c:pt idx="7">
                  <c:v>Обслуживание ценных бумаг (783,4 тыс. руб.)</c:v>
                </c:pt>
                <c:pt idx="8">
                  <c:v>Прочие расходы  (4 033,2 тыс. руб)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0.499</c:v>
                </c:pt>
                <c:pt idx="1">
                  <c:v>1.7999999999999999E-2</c:v>
                </c:pt>
                <c:pt idx="2">
                  <c:v>2.5000000000000001E-2</c:v>
                </c:pt>
                <c:pt idx="3">
                  <c:v>9.0999999999999998E-2</c:v>
                </c:pt>
                <c:pt idx="4">
                  <c:v>3.9E-2</c:v>
                </c:pt>
                <c:pt idx="5">
                  <c:v>7.8E-2</c:v>
                </c:pt>
                <c:pt idx="6">
                  <c:v>0.185</c:v>
                </c:pt>
                <c:pt idx="7">
                  <c:v>1.0999999999999999E-2</c:v>
                </c:pt>
                <c:pt idx="8">
                  <c:v>5.3999999999999999E-2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4000" dirty="0" err="1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на 2019 год</a:t>
            </a:r>
            <a:endParaRPr lang="ru-RU" sz="40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3F9158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520614"/>
              </p:ext>
            </p:extLst>
          </p:nvPr>
        </p:nvGraphicFramePr>
        <p:xfrm>
          <a:off x="467544" y="1381746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694488"/>
              </p:ext>
            </p:extLst>
          </p:nvPr>
        </p:nvGraphicFramePr>
        <p:xfrm>
          <a:off x="864241" y="1268761"/>
          <a:ext cx="7415518" cy="4804599"/>
        </p:xfrm>
        <a:graphic>
          <a:graphicData uri="http://schemas.openxmlformats.org/drawingml/2006/table">
            <a:tbl>
              <a:tblPr/>
              <a:tblGrid>
                <a:gridCol w="5751780"/>
                <a:gridCol w="1663738"/>
              </a:tblGrid>
              <a:tr h="2726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0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74 110,2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1 651,0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14 047,3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4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"Энергосбережение"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29 585,2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2 498,3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8 117,7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на 2015-2020 годы по увековечению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14 847,3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 долга органов местного управления и самоуправления и долга, гарантированного местными исполнительными и распорядительными органами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49174"/>
              </p:ext>
            </p:extLst>
          </p:nvPr>
        </p:nvGraphicFramePr>
        <p:xfrm>
          <a:off x="457200" y="1268760"/>
          <a:ext cx="8229601" cy="4710548"/>
        </p:xfrm>
        <a:graphic>
          <a:graphicData uri="http://schemas.openxmlformats.org/drawingml/2006/table">
            <a:tbl>
              <a:tblPr/>
              <a:tblGrid>
                <a:gridCol w="278006"/>
                <a:gridCol w="4388067"/>
                <a:gridCol w="1743854"/>
                <a:gridCol w="1819674"/>
              </a:tblGrid>
              <a:tr h="234813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              факт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оценка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2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12 726,8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2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12 726,8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effectLst/>
                          <a:latin typeface="Arial Cyr"/>
                        </a:rPr>
                        <a:t>II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2 128,3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2 076,8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11 799,5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14 803,6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Консолидированный бюджет района запланирован с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дефицитом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в сумме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3</a:t>
            </a:r>
            <a:r>
              <a:rPr lang="ru-RU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r>
              <a:rPr lang="ru-RU" smtClean="0">
                <a:solidFill>
                  <a:prstClr val="black"/>
                </a:solidFill>
                <a:latin typeface="Times New Roman"/>
                <a:ea typeface="Times New Roman"/>
              </a:rPr>
              <a:t>165,6 </a:t>
            </a:r>
            <a:r>
              <a:rPr lang="ru-RU" dirty="0" smtClean="0">
                <a:latin typeface="Times New Roman"/>
                <a:ea typeface="Times New Roman"/>
              </a:rPr>
              <a:t>тыс.  рублей. </a:t>
            </a:r>
            <a:endParaRPr lang="ru-RU" sz="1400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Возврат средств, представленных из районного бюджета на возвратной основе (в виде бюджетных ссуд), предусмотрен в размере </a:t>
            </a:r>
            <a:r>
              <a:rPr lang="ru-RU" dirty="0" smtClean="0">
                <a:latin typeface="Times New Roman"/>
                <a:ea typeface="Times New Roman"/>
              </a:rPr>
              <a:t> 109,9 тыс. </a:t>
            </a:r>
            <a:r>
              <a:rPr lang="ru-RU" dirty="0">
                <a:latin typeface="Times New Roman"/>
                <a:ea typeface="Times New Roman"/>
              </a:rPr>
              <a:t>рублей. </a:t>
            </a:r>
            <a:endParaRPr lang="ru-RU" sz="1400" dirty="0">
              <a:latin typeface="Times New Roman"/>
              <a:ea typeface="Times New Roman"/>
            </a:endParaRPr>
          </a:p>
          <a:p>
            <a:pPr lvl="0" algn="just">
              <a:tabLst>
                <a:tab pos="630555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Запланировано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привлечение средств от эмиссии второго выпуска облигаций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</a:rPr>
              <a:t>Осиповичского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районного исполнительного комитета в сумме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7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909,0 тыс.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рублей  для финансирования строительства объекта «Терапевтический корпус на 100 коек по ул. Октябрьской, 2 в г. Осиповичи</a:t>
            </a:r>
          </a:p>
          <a:p>
            <a:pPr indent="540385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исполнение обязательств райисполкома по погашению </a:t>
            </a:r>
            <a:r>
              <a:rPr lang="ru-RU" dirty="0" smtClean="0">
                <a:latin typeface="Times New Roman"/>
                <a:ea typeface="Times New Roman"/>
              </a:rPr>
              <a:t>облигационных </a:t>
            </a:r>
            <a:r>
              <a:rPr lang="ru-RU" dirty="0">
                <a:latin typeface="Times New Roman"/>
                <a:ea typeface="Times New Roman"/>
              </a:rPr>
              <a:t>займов, выпущенных </a:t>
            </a:r>
            <a:r>
              <a:rPr lang="ru-RU" dirty="0" err="1">
                <a:latin typeface="Times New Roman"/>
                <a:ea typeface="Times New Roman"/>
              </a:rPr>
              <a:t>Осиповичским</a:t>
            </a:r>
            <a:r>
              <a:rPr lang="ru-RU" dirty="0">
                <a:latin typeface="Times New Roman"/>
                <a:ea typeface="Times New Roman"/>
              </a:rPr>
              <a:t> райисполкомом </a:t>
            </a:r>
            <a:r>
              <a:rPr lang="ru-RU" dirty="0" smtClean="0">
                <a:latin typeface="Times New Roman"/>
                <a:ea typeface="Times New Roman"/>
              </a:rPr>
              <a:t>предусмотрено 4 853,4 тыс. рублей.</a:t>
            </a: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Бюджеты </a:t>
            </a:r>
            <a:r>
              <a:rPr lang="ru-RU" dirty="0">
                <a:latin typeface="Times New Roman"/>
                <a:ea typeface="Times New Roman"/>
              </a:rPr>
              <a:t>первичного уровня планируются без превышения доходов над </a:t>
            </a:r>
            <a:r>
              <a:rPr lang="ru-RU" dirty="0" smtClean="0">
                <a:latin typeface="Times New Roman"/>
                <a:ea typeface="Times New Roman"/>
              </a:rPr>
              <a:t>расходами, с предельными размерами </a:t>
            </a:r>
            <a:r>
              <a:rPr lang="ru-RU" dirty="0">
                <a:latin typeface="Times New Roman"/>
                <a:ea typeface="Times New Roman"/>
              </a:rPr>
              <a:t>дефицита бюджетов сельсоветов на конец года 0 (ноль) рублей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                                                                                              Финансовый отдел </a:t>
            </a:r>
            <a:r>
              <a:rPr lang="ru-RU" sz="14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400" dirty="0" smtClean="0">
                <a:latin typeface="Times New Roman"/>
                <a:ea typeface="Times New Roman"/>
              </a:rPr>
              <a:t> райисполкома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69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139698"/>
              </p:ext>
            </p:extLst>
          </p:nvPr>
        </p:nvGraphicFramePr>
        <p:xfrm>
          <a:off x="755576" y="1700808"/>
          <a:ext cx="7526241" cy="4213894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432047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312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464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(базовый уровень)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 (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11)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(первичный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уровень)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37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86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консолидированного бюджета </a:t>
            </a:r>
            <a:r>
              <a:rPr lang="ru-RU" sz="2800" dirty="0" err="1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40000" lnSpcReduction="20000"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формировании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бюджета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 за основу приняты расчетные показатели, доведенные главным финансовым управлением Могилевского облисполкома, определенные на основе базового  сценария условий экономического развития Республики Беларусь на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год, ожидаемая оценка исполнения бюджета в 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2018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году.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259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3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Осиповичского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района на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 определены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70 944,6 тыс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рублей,</a:t>
            </a:r>
            <a:r>
              <a:rPr lang="ru-RU" sz="3800" spc="-1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800" spc="-1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том числе 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налоговые доходы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39 566,2 тыс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рублей, неналоговые доходы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3 062,5 тыс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рублей, безвозмездные поступления в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сумме          28 315,9 тыс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рублей.</a:t>
            </a:r>
          </a:p>
          <a:p>
            <a:pPr indent="442595" algn="just">
              <a:lnSpc>
                <a:spcPct val="115000"/>
              </a:lnSpc>
            </a:pPr>
            <a:r>
              <a:rPr lang="ru-RU" sz="3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совокупности налоговые и неналоговые доходы составляют собственные доходы бюджета. Собственные доходы консолидированного бюджета </a:t>
            </a:r>
            <a:r>
              <a:rPr lang="ru-RU" sz="38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Осиповичского</a:t>
            </a:r>
            <a:r>
              <a:rPr lang="ru-RU" sz="3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района на 2019 год запланированы в сумме 42 628,7 тыс. рублей, в том числе районного бюджета в сумме     41 796,7 тыс. рублей, бюджетов сельских советов  - в сумме 832,0  тыс. рублей.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году из областного бюджета передаются в консолидированный бюджет района безвозмездные поступления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28 315,9 тыс. рублей,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что составляет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39,9% 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объема всех доходов, в том числе: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дотации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25 370,3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субвенции на финансирование расходов по индексированным жилищным квотам (именным приватизационным чекам «Жилье»)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50,0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субвенции из республиканского дорожного фонда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1 428,0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 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иные межбюджетные трансферты в сумме </a:t>
            </a:r>
            <a:r>
              <a:rPr lang="ru-RU" sz="3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1 467,6 тыс. рублей</a:t>
            </a:r>
            <a:r>
              <a:rPr lang="ru-RU" sz="3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50038265"/>
              </p:ext>
            </p:extLst>
          </p:nvPr>
        </p:nvGraphicFramePr>
        <p:xfrm>
          <a:off x="827584" y="476672"/>
          <a:ext cx="7992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23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5591961"/>
              </p:ext>
            </p:extLst>
          </p:nvPr>
        </p:nvGraphicFramePr>
        <p:xfrm>
          <a:off x="251520" y="836712"/>
          <a:ext cx="489654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1809050"/>
              </p:ext>
            </p:extLst>
          </p:nvPr>
        </p:nvGraphicFramePr>
        <p:xfrm>
          <a:off x="3707904" y="764704"/>
          <a:ext cx="53285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по уровням бюджетов 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37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8229407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23423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</a:t>
            </a:r>
            <a:endParaRPr lang="ru-RU" sz="2800" dirty="0">
              <a:solidFill>
                <a:srgbClr val="3F91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540385" algn="just"/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Общий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объем расходов консолидированного бюджета района на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74 110,2 тыс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рублей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1800" dirty="0">
                <a:latin typeface="Times New Roman"/>
                <a:ea typeface="Times New Roman"/>
              </a:rPr>
              <a:t>При формировании расходов бюджета на 2019 год учтено распределение расходов между уровнями бюджетной системы в соответствии со статьей 46 Бюджетного кодекса.</a:t>
            </a:r>
          </a:p>
          <a:p>
            <a:pPr indent="449580" algn="just"/>
            <a:r>
              <a:rPr lang="ru-RU" sz="1800" dirty="0">
                <a:latin typeface="Times New Roman"/>
                <a:ea typeface="Times New Roman"/>
              </a:rPr>
              <a:t>Консолидированный бюджет района сохранит социальную направленность расходов бюджета: на финансирование отраслей социальной сферы (без учета расходов на капитальное строительство) планируется направить 49 </a:t>
            </a:r>
            <a:r>
              <a:rPr lang="ru-RU" sz="1800" dirty="0" smtClean="0">
                <a:latin typeface="Times New Roman"/>
                <a:ea typeface="Times New Roman"/>
              </a:rPr>
              <a:t>303,3 тыс. </a:t>
            </a:r>
            <a:r>
              <a:rPr lang="ru-RU" sz="1800" dirty="0">
                <a:latin typeface="Times New Roman"/>
                <a:ea typeface="Times New Roman"/>
              </a:rPr>
              <a:t>рублей или </a:t>
            </a:r>
            <a:r>
              <a:rPr lang="ru-RU" sz="1800" dirty="0" smtClean="0">
                <a:latin typeface="Times New Roman"/>
                <a:ea typeface="Times New Roman"/>
              </a:rPr>
              <a:t>76,3  </a:t>
            </a:r>
            <a:r>
              <a:rPr lang="ru-RU" sz="1800" dirty="0">
                <a:latin typeface="Times New Roman"/>
                <a:ea typeface="Times New Roman"/>
              </a:rPr>
              <a:t>% от всех расходов бюджета (без </a:t>
            </a:r>
            <a:r>
              <a:rPr lang="ru-RU" sz="1800" dirty="0" smtClean="0">
                <a:latin typeface="Times New Roman"/>
                <a:ea typeface="Times New Roman"/>
              </a:rPr>
              <a:t>капстроительства</a:t>
            </a:r>
            <a:r>
              <a:rPr lang="ru-RU" sz="1800" dirty="0">
                <a:latin typeface="Times New Roman"/>
                <a:ea typeface="Times New Roman"/>
              </a:rPr>
              <a:t>).</a:t>
            </a:r>
          </a:p>
          <a:p>
            <a:pPr indent="449580" algn="just"/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консолидированном бюджете района в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году расходы на финансирование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государственных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программ составят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80,0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%.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938050"/>
              </p:ext>
            </p:extLst>
          </p:nvPr>
        </p:nvGraphicFramePr>
        <p:xfrm>
          <a:off x="467544" y="1196752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функциональной классификации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777</TotalTime>
  <Words>744</Words>
  <Application>Microsoft Office PowerPoint</Application>
  <PresentationFormat>Экран (4:3)</PresentationFormat>
  <Paragraphs>162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Бюджет Осиповичского района на 2019 год</vt:lpstr>
      <vt:lpstr>Структура консолидированного бюджета Осиповичского района</vt:lpstr>
      <vt:lpstr>Доходы консолидированного бюджета Осиповичского района</vt:lpstr>
      <vt:lpstr>Презентация PowerPoint</vt:lpstr>
      <vt:lpstr>Структура доходов по уровням бюджетов </vt:lpstr>
      <vt:lpstr>Презентация PowerPoint</vt:lpstr>
      <vt:lpstr>Структура неналоговых доходов консолидированного бюджета района</vt:lpstr>
      <vt:lpstr>Расходы консолидированного бюджета Осиповичского района</vt:lpstr>
      <vt:lpstr>Структура расходов консолидированного бюджета района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района </vt:lpstr>
      <vt:lpstr>Реестр  долга органов местного управления и самоуправления и долга, гарантированного местными исполнительными и распорядительными органами Осиповичского района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</cp:lastModifiedBy>
  <cp:revision>163</cp:revision>
  <cp:lastPrinted>2019-02-13T12:24:49Z</cp:lastPrinted>
  <dcterms:created xsi:type="dcterms:W3CDTF">2018-04-13T18:16:16Z</dcterms:created>
  <dcterms:modified xsi:type="dcterms:W3CDTF">2019-02-13T12:25:35Z</dcterms:modified>
</cp:coreProperties>
</file>