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3" r:id="rId3"/>
    <p:sldId id="288" r:id="rId4"/>
    <p:sldId id="287" r:id="rId5"/>
    <p:sldId id="285" r:id="rId6"/>
    <p:sldId id="286" r:id="rId7"/>
    <p:sldId id="261" r:id="rId8"/>
    <p:sldId id="263" r:id="rId9"/>
    <p:sldId id="264" r:id="rId10"/>
    <p:sldId id="265" r:id="rId11"/>
    <p:sldId id="290" r:id="rId12"/>
    <p:sldId id="291" r:id="rId13"/>
    <p:sldId id="292" r:id="rId14"/>
    <p:sldId id="293" r:id="rId15"/>
    <p:sldId id="298" r:id="rId16"/>
    <p:sldId id="297" r:id="rId17"/>
    <p:sldId id="277" r:id="rId18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9158"/>
    <a:srgbClr val="221B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консолидированного бюджета </a:t>
            </a:r>
            <a:r>
              <a:rPr lang="ru-RU" sz="2800" dirty="0" err="1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консолидированного бюджета Осиповичского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811361550418322"/>
                  <c:y val="-5.634038347591017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D1-42BC-8E7E-B58E6282A44D}"/>
                </c:ext>
              </c:extLst>
            </c:dLbl>
            <c:dLbl>
              <c:idx val="1"/>
              <c:layout>
                <c:manualLayout>
                  <c:x val="-3.8133901038022805E-2"/>
                  <c:y val="7.348720512535644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D1-42BC-8E7E-B58E6282A44D}"/>
                </c:ext>
              </c:extLst>
            </c:dLbl>
            <c:dLbl>
              <c:idx val="2"/>
              <c:layout>
                <c:manualLayout>
                  <c:x val="0.11599061565731936"/>
                  <c:y val="1.224786752089273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D1-42BC-8E7E-B58E6282A44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0.55300000000000005</c:v>
                </c:pt>
                <c:pt idx="1">
                  <c:v>4.2000000000000003E-2</c:v>
                </c:pt>
                <c:pt idx="2">
                  <c:v>0.40500000000000003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D1-42BC-8E7E-B58E6282A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4758345563943194"/>
          <c:h val="0.8141897196607784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3F9158"/>
                </a:solidFill>
              </a:defRPr>
            </a:pP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1603242914529964"/>
                  <c:y val="-0.2170698982164374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3F1-4FF3-83DD-BF0D191E351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/>
                      <a:t>17,3%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C2-4B85-B39C-96083FCACBFA}"/>
                </c:ext>
              </c:extLst>
            </c:dLbl>
            <c:dLbl>
              <c:idx val="5"/>
              <c:layout>
                <c:manualLayout>
                  <c:x val="3.0941981105413238E-2"/>
                  <c:y val="-9.044579092351562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3F1-4FF3-83DD-BF0D191E351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(25 924,9 тыс. руб.; 51,6%)</c:v>
                </c:pt>
                <c:pt idx="1">
                  <c:v>НДС (8 356,8 тыс. руб.; 16,7%)</c:v>
                </c:pt>
                <c:pt idx="2">
                  <c:v>Земельный налог                (1 978,3 тыс. руб.; 3,9%)</c:v>
                </c:pt>
                <c:pt idx="3">
                  <c:v>Налог на недвижимость   (8 697,5 тыс. руб.; 17,3%)</c:v>
                </c:pt>
                <c:pt idx="4">
                  <c:v>Другие налоги от выручки  (4 500,0 тыс. руб.; 9,0%)</c:v>
                </c:pt>
                <c:pt idx="5">
                  <c:v>Другие налоговые доходы (739,7 тыс. руб.; 1,5%)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0.51600000000000001</c:v>
                </c:pt>
                <c:pt idx="1">
                  <c:v>0.16700000000000001</c:v>
                </c:pt>
                <c:pt idx="2">
                  <c:v>3.9E-2</c:v>
                </c:pt>
                <c:pt idx="3">
                  <c:v>0.185</c:v>
                </c:pt>
                <c:pt idx="4">
                  <c:v>0.09</c:v>
                </c:pt>
                <c:pt idx="5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F1-4FF3-83DD-BF0D191E35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4758345563943194"/>
          <c:h val="0.81418971966077847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6.173273217936872E-2"/>
          <c:w val="0.62336778153975614"/>
          <c:h val="0.921431068135348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Компенсации расходов государства                                        (1 788,7 тыс. руб.; 47,2%)</c:v>
                </c:pt>
                <c:pt idx="1">
                  <c:v>Доходы от приватизации (продажи) жилых помещений                                    (602,3 тыс. руб.; 15,9%)</c:v>
                </c:pt>
                <c:pt idx="2">
                  <c:v>Доходы от сдачи в аренду земельных участков и иного имущества              (509,9 тыс. руб.; 13,5%)</c:v>
                </c:pt>
                <c:pt idx="3">
                  <c:v>Штрафы                                                     (221,8 тыс. руб.; 5,9%)</c:v>
                </c:pt>
                <c:pt idx="4">
                  <c:v>Прочие неналоговые доходы                  (663,4 тыс. руб.; 17,5%)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0.47199999999999998</c:v>
                </c:pt>
                <c:pt idx="1">
                  <c:v>0.159</c:v>
                </c:pt>
                <c:pt idx="2">
                  <c:v>0.13500000000000001</c:v>
                </c:pt>
                <c:pt idx="3">
                  <c:v>5.8999999999999997E-2</c:v>
                </c:pt>
                <c:pt idx="4">
                  <c:v>0.17499999999999999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38-4BB7-85FE-C5EED7D6F46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8046191588912721"/>
          <c:y val="3.2808494636057485E-2"/>
          <c:w val="0.41057038744328961"/>
          <c:h val="0.95035530567866011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678524981818084E-2"/>
          <c:y val="0.15274286653334815"/>
          <c:w val="0.43271981079315108"/>
          <c:h val="0.7091796899109976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7785138719413996E-2"/>
                  <c:y val="-0.145798614968707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C7-4F84-A8C6-D9B7ACE74370}"/>
                </c:ext>
              </c:extLst>
            </c:dLbl>
            <c:dLbl>
              <c:idx val="2"/>
              <c:layout>
                <c:manualLayout>
                  <c:x val="3.1123992758974494E-2"/>
                  <c:y val="-0.155204977224752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C7-4F84-A8C6-D9B7ACE74370}"/>
                </c:ext>
              </c:extLst>
            </c:dLbl>
            <c:dLbl>
              <c:idx val="3"/>
              <c:layout>
                <c:manualLayout>
                  <c:x val="6.9658459984371479E-2"/>
                  <c:y val="-0.103469984816501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C7-4F84-A8C6-D9B7ACE74370}"/>
                </c:ext>
              </c:extLst>
            </c:dLbl>
            <c:dLbl>
              <c:idx val="8"/>
              <c:layout>
                <c:manualLayout>
                  <c:x val="-5.0391226371672988E-2"/>
                  <c:y val="-0.134040662148650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C7-4F84-A8C6-D9B7ACE7437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Общегосударственная деятельность                                   (7 981,7 тыс. руб.; 9,2%)</c:v>
                </c:pt>
                <c:pt idx="1">
                  <c:v>Национальная оборона (1,5 тыс. руб.)</c:v>
                </c:pt>
                <c:pt idx="2">
                  <c:v>Национальная экономика (1 668,9 тыс. руб.;  1,9%)</c:v>
                </c:pt>
                <c:pt idx="3">
                  <c:v>Охрана окружающей среды (261,6 тыс. руб.; 0,3%)</c:v>
                </c:pt>
                <c:pt idx="4">
                  <c:v>Жилищно-коммунальные услуги и жилищное строительство (10 364,3 тыс. руб.; 11,9%)</c:v>
                </c:pt>
                <c:pt idx="5">
                  <c:v>Здравоохранение (20 301,5 тыс. руб.; 23,3%)</c:v>
                </c:pt>
                <c:pt idx="6">
                  <c:v>Физическия культура, спорт, культура и средства массовой информации (5 269,6 тыс. руб.; 6,0%)</c:v>
                </c:pt>
                <c:pt idx="7">
                  <c:v>Образование  37 421,0 тыс. руб.; 43,0%)</c:v>
                </c:pt>
                <c:pt idx="8">
                  <c:v>Социальная политика (3 846,2 тыс. руб.; 4,4%)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 formatCode="0.0%">
                  <c:v>9.1999999999999998E-2</c:v>
                </c:pt>
                <c:pt idx="2" formatCode="0.0%">
                  <c:v>1.9E-2</c:v>
                </c:pt>
                <c:pt idx="3" formatCode="0.0%">
                  <c:v>3.0000000000000001E-3</c:v>
                </c:pt>
                <c:pt idx="4" formatCode="0.0%">
                  <c:v>0.11899999999999999</c:v>
                </c:pt>
                <c:pt idx="5" formatCode="0.0%">
                  <c:v>0.23300000000000001</c:v>
                </c:pt>
                <c:pt idx="6" formatCode="0.0%">
                  <c:v>0.06</c:v>
                </c:pt>
                <c:pt idx="7" formatCode="0.0%">
                  <c:v>0.43</c:v>
                </c:pt>
                <c:pt idx="8" formatCode="0.0%">
                  <c:v>4.3999999999999997E-2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C7-4F84-A8C6-D9B7ACE743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5677104615494696"/>
          <c:y val="4.9013072621560563E-4"/>
          <c:w val="0.5417468915883169"/>
          <c:h val="0.99950983537040483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071975136421447E-2"/>
          <c:y val="7.2555071404649965E-2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5691264178319531"/>
                  <c:y val="-0.1530608331899871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53-4470-BCBE-7A5958666D5B}"/>
                </c:ext>
              </c:extLst>
            </c:dLbl>
            <c:dLbl>
              <c:idx val="1"/>
              <c:layout>
                <c:manualLayout>
                  <c:x val="-6.7846663541469379E-18"/>
                  <c:y val="1.15955176659081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53-4470-BCBE-7A5958666D5B}"/>
                </c:ext>
              </c:extLst>
            </c:dLbl>
            <c:dLbl>
              <c:idx val="2"/>
              <c:layout>
                <c:manualLayout>
                  <c:x val="8.8818476481053926E-2"/>
                  <c:y val="-7.421131306181195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53-4470-BCBE-7A5958666D5B}"/>
                </c:ext>
              </c:extLst>
            </c:dLbl>
            <c:dLbl>
              <c:idx val="3"/>
              <c:layout>
                <c:manualLayout>
                  <c:x val="8.2897244715650326E-2"/>
                  <c:y val="-2.08719317986346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53-4470-BCBE-7A5958666D5B}"/>
                </c:ext>
              </c:extLst>
            </c:dLbl>
            <c:dLbl>
              <c:idx val="4"/>
              <c:layout>
                <c:manualLayout>
                  <c:x val="6.6613857360790438E-2"/>
                  <c:y val="3.710565653090593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53-4470-BCBE-7A5958666D5B}"/>
                </c:ext>
              </c:extLst>
            </c:dLbl>
            <c:dLbl>
              <c:idx val="5"/>
              <c:layout>
                <c:manualLayout>
                  <c:x val="7.4015397067544925E-2"/>
                  <c:y val="7.421131306181195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953-4470-BCBE-7A5958666D5B}"/>
                </c:ext>
              </c:extLst>
            </c:dLbl>
            <c:dLbl>
              <c:idx val="6"/>
              <c:layout>
                <c:manualLayout>
                  <c:x val="-3.9968314416474263E-2"/>
                  <c:y val="4.87011741968140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953-4470-BCBE-7A5958666D5B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953-4470-BCBE-7A5958666D5B}"/>
                </c:ext>
              </c:extLst>
            </c:dLbl>
            <c:dLbl>
              <c:idx val="8"/>
              <c:layout>
                <c:manualLayout>
                  <c:x val="3.4047082651070697E-2"/>
                  <c:y val="-6.9573105995448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953-4470-BCBE-7A5958666D5B}"/>
                </c:ext>
              </c:extLst>
            </c:dLbl>
            <c:dLbl>
              <c:idx val="9"/>
              <c:layout>
                <c:manualLayout>
                  <c:x val="2.9606158827017948E-2"/>
                  <c:y val="9.74023483936281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53-4470-BCBE-7A5958666D5B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(54 720,5 тыс. руб.; 62,8%)</c:v>
                </c:pt>
                <c:pt idx="1">
                  <c:v>Медикаменты (1 804,7 тыс. руб.; 2,1%)</c:v>
                </c:pt>
                <c:pt idx="2">
                  <c:v>Питание (2 589,0 тыс. руб.; 3,0%)</c:v>
                </c:pt>
                <c:pt idx="3">
                  <c:v>Оплата коммунальных услуг                             (8 249,8 тыс. руб.; 9,5%)</c:v>
                </c:pt>
                <c:pt idx="4">
                  <c:v>Трансферты населению (4 296,8 тыс. руб.; 4,9%)</c:v>
                </c:pt>
                <c:pt idx="5">
                  <c:v>Субсидии (8 308,9 тыс. руб.; 9,5%)</c:v>
                </c:pt>
                <c:pt idx="6">
                  <c:v>Капитальные вложения в основные фонды (1 917,1 тыс. руб.; 2,2%)</c:v>
                </c:pt>
                <c:pt idx="7">
                  <c:v>Обслуживание ценных бумаг                          (97,4 тыс. руб.; 0,1%)</c:v>
                </c:pt>
                <c:pt idx="8">
                  <c:v>Оплата текущего содержания объектов благоустройства (1 459,8 тыс. руб.; 1,7%)</c:v>
                </c:pt>
                <c:pt idx="9">
                  <c:v>Прочие расходы  (3 672,3 тыс. руб.; 4,2%)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0.628</c:v>
                </c:pt>
                <c:pt idx="1">
                  <c:v>2.1000000000000001E-2</c:v>
                </c:pt>
                <c:pt idx="2">
                  <c:v>0.03</c:v>
                </c:pt>
                <c:pt idx="3">
                  <c:v>9.5000000000000001E-2</c:v>
                </c:pt>
                <c:pt idx="4">
                  <c:v>4.9000000000000002E-2</c:v>
                </c:pt>
                <c:pt idx="5">
                  <c:v>9.5000000000000001E-2</c:v>
                </c:pt>
                <c:pt idx="6">
                  <c:v>2.1999999999999999E-2</c:v>
                </c:pt>
                <c:pt idx="7">
                  <c:v>1E-3</c:v>
                </c:pt>
                <c:pt idx="8">
                  <c:v>1.7000000000000001E-2</c:v>
                </c:pt>
                <c:pt idx="9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953-4470-BCBE-7A5958666D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329640567244679"/>
          <c:h val="0.81578684991601924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</a:t>
            </a:r>
            <a:r>
              <a:rPr lang="ru-RU" sz="4000" dirty="0" err="1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на 2022 год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3F9158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/>
          </a:p>
        </p:txBody>
      </p:sp>
      <p:pic>
        <p:nvPicPr>
          <p:cNvPr id="4" name="Рисунок 3" descr="Герб города Осиповичи">
            <a:extLst>
              <a:ext uri="{FF2B5EF4-FFF2-40B4-BE49-F238E27FC236}">
                <a16:creationId xmlns:a16="http://schemas.microsoft.com/office/drawing/2014/main" id="{B6D31019-C0FD-42CF-9357-1C4B8903C03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1857375" cy="2247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41143218"/>
              </p:ext>
            </p:extLst>
          </p:nvPr>
        </p:nvGraphicFramePr>
        <p:xfrm>
          <a:off x="611560" y="476672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C0745D96-4A13-4507-ADD9-4736A16857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432859"/>
              </p:ext>
            </p:extLst>
          </p:nvPr>
        </p:nvGraphicFramePr>
        <p:xfrm>
          <a:off x="763960" y="629072"/>
          <a:ext cx="820891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240480"/>
              </p:ext>
            </p:extLst>
          </p:nvPr>
        </p:nvGraphicFramePr>
        <p:xfrm>
          <a:off x="251520" y="1481138"/>
          <a:ext cx="8784976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</a:t>
            </a:r>
          </a:p>
        </p:txBody>
      </p:sp>
    </p:spTree>
    <p:extLst>
      <p:ext uri="{BB962C8B-B14F-4D97-AF65-F5344CB8AC3E}">
        <p14:creationId xmlns:p14="http://schemas.microsoft.com/office/powerpoint/2010/main" val="2591528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Autofit/>
          </a:bodyPr>
          <a:lstStyle/>
          <a:p>
            <a:pPr indent="540385" algn="just"/>
            <a:endParaRPr lang="ru-RU" sz="1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540385" algn="just"/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Общий объем расходов консолидированного бюджета района на         2022 год определен в сумме 87 116,3 тыс. рублей.</a:t>
            </a:r>
          </a:p>
          <a:p>
            <a:pPr indent="457200" algn="just"/>
            <a:r>
              <a:rPr lang="ru-RU" sz="1800" dirty="0">
                <a:latin typeface="Times New Roman"/>
                <a:ea typeface="Times New Roman"/>
              </a:rPr>
              <a:t>При формировании расходов бюджета на 2022 год учтено распределение расходов между уровнями бюджетной системы в соответствии со статьей 46 Бюджетного кодекса.</a:t>
            </a:r>
          </a:p>
          <a:p>
            <a:pPr indent="449580" algn="just"/>
            <a:r>
              <a:rPr lang="ru-RU" sz="1800" dirty="0">
                <a:latin typeface="Times New Roman"/>
                <a:ea typeface="Times New Roman"/>
              </a:rPr>
              <a:t>Консолидированный бюджет района сохранит социальную направленность расходов бюджета: на финансирование отраслей социальной сферы планируется направить 66 838,4 тыс. рублей или 76,7% от всех расходов бюджета.</a:t>
            </a:r>
            <a:endParaRPr lang="ru-RU" sz="1400" dirty="0">
              <a:latin typeface="Times New Roman"/>
              <a:ea typeface="Times New Roman"/>
            </a:endParaRPr>
          </a:p>
          <a:p>
            <a:pPr indent="449580" algn="just"/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консолидированном бюджете района в 2022 году расходы на финансирование государственных программ составят 92,9 %.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</a:p>
        </p:txBody>
      </p:sp>
    </p:spTree>
    <p:extLst>
      <p:ext uri="{BB962C8B-B14F-4D97-AF65-F5344CB8AC3E}">
        <p14:creationId xmlns:p14="http://schemas.microsoft.com/office/powerpoint/2010/main" val="1779483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440414"/>
              </p:ext>
            </p:extLst>
          </p:nvPr>
        </p:nvGraphicFramePr>
        <p:xfrm>
          <a:off x="539552" y="1412776"/>
          <a:ext cx="835292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1457478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91D4BA-AC5A-4C2B-9A70-64C946BC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по экономической классификации</a:t>
            </a:r>
            <a:endParaRPr lang="ru-RU" dirty="0"/>
          </a:p>
        </p:txBody>
      </p:sp>
      <p:graphicFrame>
        <p:nvGraphicFramePr>
          <p:cNvPr id="3" name="Объект 3">
            <a:extLst>
              <a:ext uri="{FF2B5EF4-FFF2-40B4-BE49-F238E27FC236}">
                <a16:creationId xmlns:a16="http://schemas.microsoft.com/office/drawing/2014/main" id="{8F03531A-EE70-4C8B-A1C8-90F876291C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891708"/>
              </p:ext>
            </p:extLst>
          </p:nvPr>
        </p:nvGraphicFramePr>
        <p:xfrm>
          <a:off x="467544" y="1381746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3579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722CA5-C726-4CCC-8669-B45580AB2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endParaRPr lang="ru-RU" dirty="0"/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7B9A6C9-1DDD-4F8D-92B9-A93D6D0E7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118758"/>
              </p:ext>
            </p:extLst>
          </p:nvPr>
        </p:nvGraphicFramePr>
        <p:xfrm>
          <a:off x="457200" y="1481138"/>
          <a:ext cx="7715200" cy="4329917"/>
        </p:xfrm>
        <a:graphic>
          <a:graphicData uri="http://schemas.openxmlformats.org/drawingml/2006/table">
            <a:tbl>
              <a:tblPr/>
              <a:tblGrid>
                <a:gridCol w="6525148">
                  <a:extLst>
                    <a:ext uri="{9D8B030D-6E8A-4147-A177-3AD203B41FA5}">
                      <a16:colId xmlns:a16="http://schemas.microsoft.com/office/drawing/2014/main" val="2164742028"/>
                    </a:ext>
                  </a:extLst>
                </a:gridCol>
                <a:gridCol w="1190052">
                  <a:extLst>
                    <a:ext uri="{9D8B030D-6E8A-4147-A177-3AD203B41FA5}">
                      <a16:colId xmlns:a16="http://schemas.microsoft.com/office/drawing/2014/main" val="3865859577"/>
                    </a:ext>
                  </a:extLst>
                </a:gridCol>
              </a:tblGrid>
              <a:tr h="273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   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461606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87 116,3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79984"/>
                  </a:ext>
                </a:extLst>
              </a:tr>
              <a:tr h="2333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«Аграрный бизнес»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544,0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952057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программа «Управление государственными финансами и регулирование финансового рынка» на 2020 год и на период до 2025 года</a:t>
                      </a:r>
                      <a:endParaRPr lang="LID4096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2 339,7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7584270"/>
                  </a:ext>
                </a:extLst>
              </a:tr>
              <a:tr h="23209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«Социальная защита»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2 344,2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205466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«Здоровье народа и демографическая безопасность»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20 427,1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107169"/>
                  </a:ext>
                </a:extLst>
              </a:tr>
              <a:tr h="3847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«Охрана окружающей среды и устойчивое использование природных ресурсов»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261,6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974041"/>
                  </a:ext>
                </a:extLst>
              </a:tr>
              <a:tr h="21270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«Образование и молодежная политика»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38 316,2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959502"/>
                  </a:ext>
                </a:extLst>
              </a:tr>
              <a:tr h="22712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«Культура Беларуси»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3 479,4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2953999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«Физическая культура и спорт»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1 815,4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2591694"/>
                  </a:ext>
                </a:extLst>
              </a:tr>
              <a:tr h="23324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«Комфортное жилье и благоприятная среда»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9 265,3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404334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«Строительство жилья»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1 395,4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795264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«Земельно-имущественные отношения, геодезическая и картографическая деятельность» на 2021-2025 годы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11,3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853395"/>
                  </a:ext>
                </a:extLst>
              </a:tr>
              <a:tr h="3670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«Увековечение памяти о погибших при защите Отечества»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3760268"/>
                  </a:ext>
                </a:extLst>
              </a:tr>
              <a:tr h="18787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Государственная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программа «Транспортный комплекс» на 2021-2025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757,7 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6817156"/>
                  </a:ext>
                </a:extLst>
              </a:tr>
              <a:tr h="266861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Непрограммные расходы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6 147,1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845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22941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 долга органов местного управления и самоуправления и долга, гарантированного местными исполнительными и распорядительными органами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br>
              <a:rPr lang="ru-RU" sz="1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87658"/>
              </p:ext>
            </p:extLst>
          </p:nvPr>
        </p:nvGraphicFramePr>
        <p:xfrm>
          <a:off x="457200" y="1268760"/>
          <a:ext cx="8229601" cy="3912800"/>
        </p:xfrm>
        <a:graphic>
          <a:graphicData uri="http://schemas.openxmlformats.org/drawingml/2006/table">
            <a:tbl>
              <a:tblPr/>
              <a:tblGrid>
                <a:gridCol w="278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8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85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4813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5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На 1 января 2022 г.                 факт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На 1 января 2023 г.   оценка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38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 213,2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32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76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11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42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3 780,4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213,2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>
                          <a:effectLst/>
                          <a:latin typeface="Arial Cyr"/>
                        </a:rPr>
                        <a:t>II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1 665,6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1 573,3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47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5 446,0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1 786,5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329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Консолидированный бюджет Осиповичского района утвержден с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профицитом в сумме  </a:t>
            </a:r>
            <a:r>
              <a:rPr lang="ru-RU" dirty="0">
                <a:latin typeface="Times New Roman"/>
                <a:ea typeface="Times New Roman"/>
              </a:rPr>
              <a:t>3 567,2 тыс.  рублей. </a:t>
            </a:r>
            <a:endParaRPr lang="ru-RU" sz="1400" dirty="0">
              <a:latin typeface="Times New Roman"/>
              <a:ea typeface="Times New Roman"/>
            </a:endParaRPr>
          </a:p>
          <a:p>
            <a:pPr indent="540385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На исполнение обязательств райисполкома по погашению облигационных займов, выпущенных </a:t>
            </a:r>
            <a:r>
              <a:rPr lang="ru-RU" dirty="0" err="1">
                <a:latin typeface="Times New Roman"/>
                <a:ea typeface="Times New Roman"/>
              </a:rPr>
              <a:t>Осиповичским</a:t>
            </a:r>
            <a:r>
              <a:rPr lang="ru-RU" dirty="0">
                <a:latin typeface="Times New Roman"/>
                <a:ea typeface="Times New Roman"/>
              </a:rPr>
              <a:t> райисполкомом предусмотрено 3 567,2 тыс. рублей.</a:t>
            </a: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Бюджеты первичного уровня планируются без превышения доходов над расходами, с предельными размерами дефицита бюджетов сельсоветов на конец года 0 (ноль) рублей.</a:t>
            </a: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1400" dirty="0">
              <a:effectLst/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400" dirty="0">
                <a:latin typeface="Times New Roman"/>
                <a:ea typeface="Times New Roman"/>
              </a:rPr>
              <a:t>                                                                                              Финансовый отдел </a:t>
            </a:r>
            <a:r>
              <a:rPr lang="ru-RU" sz="1400" dirty="0" err="1">
                <a:latin typeface="Times New Roman"/>
                <a:ea typeface="Times New Roman"/>
              </a:rPr>
              <a:t>Осиповичского</a:t>
            </a:r>
            <a:r>
              <a:rPr lang="ru-RU" sz="1400" dirty="0">
                <a:latin typeface="Times New Roman"/>
                <a:ea typeface="Times New Roman"/>
              </a:rPr>
              <a:t> райисполкома</a:t>
            </a:r>
            <a:endParaRPr lang="ru-RU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5669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osipovichi.gov.by/uploads/images/s000588-405919.gif">
            <a:extLst>
              <a:ext uri="{FF2B5EF4-FFF2-40B4-BE49-F238E27FC236}">
                <a16:creationId xmlns:a16="http://schemas.microsoft.com/office/drawing/2014/main" id="{47E1138B-DF1A-487E-B3C1-12E0D1A5312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848872" cy="540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7884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13BA11-50BD-4F40-996D-DC33E488B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Осиповичский район в цифрах </a:t>
            </a:r>
            <a:b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 января 2022 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4B3B93-B42B-4A2C-BDB9-A1AB088AB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Административно-территориальное деление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 Осиповичи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сельских Советов (155 населенных пунктов)</a:t>
            </a:r>
          </a:p>
          <a:p>
            <a:pPr marL="109728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Площадь территории – 194 984 га, в том числе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г.Осиповичи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2 281 га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населения* – 45,5 тысяч человек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данные по состоянию на 1 января 2021 г.</a:t>
            </a:r>
          </a:p>
          <a:p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9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72B923B-0EA6-4921-8F3C-0CC4FF33E3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529816"/>
              </p:ext>
            </p:extLst>
          </p:nvPr>
        </p:nvGraphicFramePr>
        <p:xfrm>
          <a:off x="457200" y="692696"/>
          <a:ext cx="8229600" cy="5716050"/>
        </p:xfrm>
        <a:graphic>
          <a:graphicData uri="http://schemas.openxmlformats.org/drawingml/2006/table">
            <a:tbl>
              <a:tblPr/>
              <a:tblGrid>
                <a:gridCol w="2674640">
                  <a:extLst>
                    <a:ext uri="{9D8B030D-6E8A-4147-A177-3AD203B41FA5}">
                      <a16:colId xmlns:a16="http://schemas.microsoft.com/office/drawing/2014/main" val="3150802954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815701317"/>
                    </a:ext>
                  </a:extLst>
                </a:gridCol>
                <a:gridCol w="2746648">
                  <a:extLst>
                    <a:ext uri="{9D8B030D-6E8A-4147-A177-3AD203B41FA5}">
                      <a16:colId xmlns:a16="http://schemas.microsoft.com/office/drawing/2014/main" val="3369749866"/>
                    </a:ext>
                  </a:extLst>
                </a:gridCol>
              </a:tblGrid>
              <a:tr h="295232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*Центральная больница (236 коек)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*Поликлиника (820 посещений в смену)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*Стоматологическая поликлиника (280 посещений в смену)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*Больница сестринского ухода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(50 коек)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 участковые больницы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 20 коек)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*9 амбулаторий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*10 фельдшерско-акушерских пунктов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 фельдшерский здравпункт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*29 библиотек (количество пользователей 25,29 тыс. чел.)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*28 учреждений клубного типа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(228 клубных формирований, 2 661 участник)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*3 детские музыкальные школы искусств с филиалами 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(1 506 учащихся)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* краеведческий музей (7,6 тыс. музейных предметов)</a:t>
                      </a: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*19 учреждений общего среднего образования (5 410 учащихся)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*21 учреждение дошкольного образования (1 </a:t>
                      </a:r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975 воспитанников)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 центр коррекционно-развивающего обучения и реабилитации 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 учреждения дополнительного образования (2 584 учащихся)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*2 оздоровительных лагеря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 социально-педагогический центр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*4 детских дома семейного типа</a:t>
                      </a:r>
                    </a:p>
                    <a:p>
                      <a:pPr marL="285750" indent="-285750" algn="ctr" fontAlgn="t">
                        <a:buFont typeface="Arial" panose="020B0604020202020204" pitchFamily="34" charset="0"/>
                        <a:buChar char="•"/>
                      </a:pP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 fontAlgn="t">
                        <a:buFont typeface="Arial" panose="020B0604020202020204" pitchFamily="34" charset="0"/>
                        <a:buNone/>
                      </a:pP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9623723"/>
                  </a:ext>
                </a:extLst>
              </a:tr>
              <a:tr h="22018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Физкультура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ДЮСШ - 470 спортсменов-учащихся </a:t>
                      </a: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*1 районный центр социального обслуживания населения (штатная численность 106,75 штатных ед., из них социальные работники – 59,75 штатных ед.) 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*Число получателей адресной социальной помощи  - 2 328 человек</a:t>
                      </a: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71" marR="8971" marT="89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832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5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455B85D-9063-473F-AA5D-260D2D0A6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- план формирования и использования денежных средств для обеспечения реализации задач и функций государства;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Бюджетная система Республики Беларусь</a:t>
            </a:r>
            <a:r>
              <a:rPr lang="ru-RU" sz="2800" dirty="0">
                <a:solidFill>
                  <a:srgbClr val="0F20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регулируемая законодательством совокупность республиканского бюджета и местных бюджетов Республики Беларусь, основанная на экономических отношениях и государственном устройстве Республики Беларусь;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Бюджетная классификация Республики Беларусь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систематизированная группировка доходов и расходов бюджета, источников финансирования дефицита (направлений использования профицита) бюджета;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Бюджетная роспись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распределение доходов и расходов бюджета, источников финансирования дефицита (направлений использования профицита) бюджета по кварталам года в соответствии с бюджетной классификацией Республики Беларусь;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Бюджетная смета</a:t>
            </a:r>
            <a:r>
              <a:rPr lang="ru-RU" sz="28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финансовый план, устанавливающий объем, целевое направление и распределение бюджетных средств в соответствии с бюджетной росписью;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D5058B6-7941-4694-A145-7E1939DFA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термины и определения</a:t>
            </a:r>
          </a:p>
        </p:txBody>
      </p:sp>
    </p:spTree>
    <p:extLst>
      <p:ext uri="{BB962C8B-B14F-4D97-AF65-F5344CB8AC3E}">
        <p14:creationId xmlns:p14="http://schemas.microsoft.com/office/powerpoint/2010/main" val="103578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6636334-7AD6-4947-AD7F-C1B650A30394}"/>
              </a:ext>
            </a:extLst>
          </p:cNvPr>
          <p:cNvSpPr/>
          <p:nvPr/>
        </p:nvSpPr>
        <p:spPr>
          <a:xfrm>
            <a:off x="1043608" y="843677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Вышестоящий бюджет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республиканский бюджет или бюджет вышестоящей административно-территориальной единицы по отношению к бюджету нижестоящей административно-территориальной единицы;</a:t>
            </a:r>
          </a:p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Нижестоящий бюджет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бюджет нижестоящей административно-территориальной единицы по отношению к бюджету вышестоящей административно-территориальной единицы или республиканскому бюджету;</a:t>
            </a:r>
          </a:p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 бюджета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поступающие в бюджет денежные средства, за исключением средств, являющихся в соответствии с Бюджетным кодексом и иными актами бюджетного законодательства источниками финансирования дефицита бюджета;</a:t>
            </a:r>
          </a:p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бюджета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денежные средства, направляемые на финансовое обеспечение задач и функций государства;</a:t>
            </a:r>
          </a:p>
          <a:p>
            <a:pPr indent="450215" algn="just"/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/>
            <a:r>
              <a:rPr lang="ru-RU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b="1" u="sng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</a:t>
            </a:r>
            <a:r>
              <a:rPr lang="ru-RU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превышение доходов бюджета над его расходами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446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139698"/>
              </p:ext>
            </p:extLst>
          </p:nvPr>
        </p:nvGraphicFramePr>
        <p:xfrm>
          <a:off x="755576" y="1700808"/>
          <a:ext cx="7526241" cy="4213894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432047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Осиповичского района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312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645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64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(базовый уровень)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 (11)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(первичный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уровень)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379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3586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консолидированного бюджета </a:t>
            </a:r>
            <a:r>
              <a:rPr lang="ru-RU" sz="2800" dirty="0" err="1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 fontScale="92500" lnSpcReduction="10000"/>
          </a:bodyPr>
          <a:lstStyle/>
          <a:p>
            <a:pPr lvl="0" indent="45021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При формировании бюджета района на 2022 год за основу приняты расчетные показатели, доведенные главным финансовым управлением Могилевского облисполкома,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на основе инерционного сценария развития экономики с учетом влияния санкций.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4259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Осиповичского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района на 2022 год утверждены в сумме           90 683,5 тыс. рублей,</a:t>
            </a:r>
            <a:r>
              <a:rPr lang="ru-RU" sz="1400" spc="-1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в том числе 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налоговые доходы в сумме 50 197,2 тыс. рублей, неналоговые доходы в сумме 3 786,1 тыс. рублей, безвозмездные поступления в сумме 36 700,2 тыс. рублей.</a:t>
            </a:r>
          </a:p>
          <a:p>
            <a:pPr lvl="0" indent="44259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В совокупности налоговые и неналоговые доходы составляют собственные доходы бюджета. Собственные доходы консолидированного бюджета </a:t>
            </a:r>
            <a:r>
              <a:rPr lang="ru-RU" sz="14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Осиповичского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района на 2022 год запланированы в сумме 53 983,3 тыс. рублей, в том числе районного бюджета в сумме 52 845,4 тыс. рублей, бюджетов сельских советов  - в сумме 1 137,9  тыс. рублей.</a:t>
            </a:r>
          </a:p>
          <a:p>
            <a:pPr lvl="0" indent="44259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Основную долю собственных доходов формируют налоговые доходы (93,0%), в том числе подоходный налог (48,0%), налоги на собственность (земельный налог, налог на недвижимость) (19,8%), налог на добавленную стоимость (15,5%), другие налоги от выручки от реализации товаров (работ, услуг) (8,3%).</a:t>
            </a:r>
          </a:p>
          <a:p>
            <a:pPr lvl="0" indent="45021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2022 году из областного бюджета передаются в консолидированный бюджет района безвозмездные поступления в сумме 36 700,2 тыс. рублей, что составляет 40,5% от объема всех доходов, в том числе: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lvl="0" indent="45021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дотации в сумме 34 715,8 тыс. рублей (уровень </a:t>
            </a:r>
            <a:r>
              <a:rPr lang="ru-RU" sz="1400" dirty="0" err="1">
                <a:solidFill>
                  <a:prstClr val="black"/>
                </a:solidFill>
                <a:latin typeface="Times New Roman"/>
                <a:ea typeface="Times New Roman"/>
              </a:rPr>
              <a:t>дотационности</a:t>
            </a: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 бюджета 39,8%);</a:t>
            </a:r>
          </a:p>
          <a:p>
            <a:pPr lvl="0" indent="450215" algn="just">
              <a:lnSpc>
                <a:spcPct val="1200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субвенции на финансирование расходов по индексированным жилищным квотам (именным приватизационным чекам «Жилье») в сумме 50,0 тыс. рублей;</a:t>
            </a:r>
          </a:p>
          <a:p>
            <a:pPr lvl="0" indent="450215" algn="just">
              <a:lnSpc>
                <a:spcPts val="1400"/>
              </a:lnSpc>
              <a:buClr>
                <a:srgbClr val="72A376"/>
              </a:buClr>
            </a:pPr>
            <a:r>
              <a:rPr lang="ru-RU" sz="1400" dirty="0">
                <a:solidFill>
                  <a:prstClr val="black"/>
                </a:solidFill>
                <a:latin typeface="Times New Roman"/>
                <a:ea typeface="Times New Roman"/>
              </a:rPr>
              <a:t>иные межбюджетные трансферты в сумме 1 934,4 тыс. рублей.</a:t>
            </a:r>
            <a:r>
              <a:rPr lang="ru-RU" sz="4300" dirty="0">
                <a:latin typeface="Times New Roman"/>
                <a:ea typeface="Times New Roman"/>
              </a:rPr>
              <a:t>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800" dirty="0" err="1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574239173"/>
              </p:ext>
            </p:extLst>
          </p:nvPr>
        </p:nvGraphicFramePr>
        <p:xfrm>
          <a:off x="827584" y="476672"/>
          <a:ext cx="79928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93238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1602</TotalTime>
  <Words>1184</Words>
  <Application>Microsoft Office PowerPoint</Application>
  <PresentationFormat>Экран (4:3)</PresentationFormat>
  <Paragraphs>209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Бюджет Осиповичского района на 2022 год</vt:lpstr>
      <vt:lpstr>Презентация PowerPoint</vt:lpstr>
      <vt:lpstr>Осиповичский район в цифрах  на 1 января 2022 г.</vt:lpstr>
      <vt:lpstr>Презентация PowerPoint</vt:lpstr>
      <vt:lpstr>Основные термины и определения</vt:lpstr>
      <vt:lpstr>Презентация PowerPoint</vt:lpstr>
      <vt:lpstr>Структура консолидированного бюджета Осиповичского района</vt:lpstr>
      <vt:lpstr>Доходы консолидированного бюджета Осиповичского района </vt:lpstr>
      <vt:lpstr>Презентация PowerPoint</vt:lpstr>
      <vt:lpstr>Презентация PowerPoint</vt:lpstr>
      <vt:lpstr>Структура неналоговых доходов консолидированного бюджета района</vt:lpstr>
      <vt:lpstr>Расходы консолидированного бюджета Осиповичского района</vt:lpstr>
      <vt:lpstr>Структура расходов консолидированного бюджета района по функциональной классификации</vt:lpstr>
      <vt:lpstr>Структура расходов консолидированного бюджета района по экономической классификации</vt:lpstr>
      <vt:lpstr>Программные расходы консолидированного бюджета Осиповичского района </vt:lpstr>
      <vt:lpstr>Реестр  долга органов местного управления и самоуправления и долга, гарантированного местными исполнительными и распорядительными органами Осиповичского района 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Козенкова Наталия Николаевна</cp:lastModifiedBy>
  <cp:revision>308</cp:revision>
  <cp:lastPrinted>2022-03-03T06:22:33Z</cp:lastPrinted>
  <dcterms:created xsi:type="dcterms:W3CDTF">2018-04-13T18:16:16Z</dcterms:created>
  <dcterms:modified xsi:type="dcterms:W3CDTF">2022-03-03T06:23:35Z</dcterms:modified>
</cp:coreProperties>
</file>