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3" r:id="rId3"/>
    <p:sldId id="288" r:id="rId4"/>
    <p:sldId id="287" r:id="rId5"/>
    <p:sldId id="285" r:id="rId6"/>
    <p:sldId id="286" r:id="rId7"/>
    <p:sldId id="261" r:id="rId8"/>
    <p:sldId id="263" r:id="rId9"/>
    <p:sldId id="264" r:id="rId10"/>
    <p:sldId id="265" r:id="rId11"/>
    <p:sldId id="290" r:id="rId12"/>
    <p:sldId id="291" r:id="rId13"/>
    <p:sldId id="292" r:id="rId14"/>
    <p:sldId id="293" r:id="rId15"/>
    <p:sldId id="295" r:id="rId16"/>
    <p:sldId id="297" r:id="rId17"/>
    <p:sldId id="277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9158"/>
    <a:srgbClr val="221B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консолидированного бюджета </a:t>
            </a:r>
            <a:r>
              <a:rPr lang="ru-RU" sz="28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консолидированного бюджета Осиповичского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11361550418322"/>
                  <c:y val="-5.63403834759101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9D1-42BC-8E7E-B58E6282A44D}"/>
                </c:ext>
              </c:extLst>
            </c:dLbl>
            <c:dLbl>
              <c:idx val="1"/>
              <c:layout>
                <c:manualLayout>
                  <c:x val="-3.8133901038022805E-2"/>
                  <c:y val="7.348720512535644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9D1-42BC-8E7E-B58E6282A44D}"/>
                </c:ext>
              </c:extLst>
            </c:dLbl>
            <c:dLbl>
              <c:idx val="2"/>
              <c:layout>
                <c:manualLayout>
                  <c:x val="0.11599061565731936"/>
                  <c:y val="1.22478675208927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9D1-42BC-8E7E-B58E6282A44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0.54500000000000004</c:v>
                </c:pt>
                <c:pt idx="1">
                  <c:v>4.3999999999999997E-2</c:v>
                </c:pt>
                <c:pt idx="2">
                  <c:v>0.41099999999999998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D1-42BC-8E7E-B58E6282A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3F9158"/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1603242914529964"/>
                  <c:y val="-0.2170698982164374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3F1-4FF3-83DD-BF0D191E3510}"/>
                </c:ext>
              </c:extLst>
            </c:dLbl>
            <c:dLbl>
              <c:idx val="5"/>
              <c:layout>
                <c:manualLayout>
                  <c:x val="3.0941981105413238E-2"/>
                  <c:y val="-9.044579092351562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3F1-4FF3-83DD-BF0D191E351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(22 622,6 тыс. руб.; 52,0%)</c:v>
                </c:pt>
                <c:pt idx="1">
                  <c:v>НДС (7 072,0 тыс. руб.; 16,3%)</c:v>
                </c:pt>
                <c:pt idx="2">
                  <c:v>Земельный налог                (1 692,8 тыс. руб.; 3,9%)</c:v>
                </c:pt>
                <c:pt idx="3">
                  <c:v>Налог на недвижимость   (8 044,1 тыс. руб.; 18,5%)</c:v>
                </c:pt>
                <c:pt idx="4">
                  <c:v>Другие налоги от выручки  (3 615,1 тыс. руб.; 8,3%)</c:v>
                </c:pt>
                <c:pt idx="5">
                  <c:v>Другие налоговые доходы (449,4 тыс. руб.; 1,0%)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0.52</c:v>
                </c:pt>
                <c:pt idx="1">
                  <c:v>0.16300000000000001</c:v>
                </c:pt>
                <c:pt idx="2">
                  <c:v>3.9E-2</c:v>
                </c:pt>
                <c:pt idx="3">
                  <c:v>0.185</c:v>
                </c:pt>
                <c:pt idx="4">
                  <c:v>8.3000000000000004E-2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F1-4FF3-83DD-BF0D191E35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Компенсации расходов государства                                        (1 584,0 тыс. руб.; 45,4%)</c:v>
                </c:pt>
                <c:pt idx="1">
                  <c:v>Доходы от приватизации (продажи) жилых помещений  (596,7 тыс. руб.; 17,1%)</c:v>
                </c:pt>
                <c:pt idx="2">
                  <c:v>Доходы от сдачи в аренду земельных участков и иного имущества (480,9 тыс. руб.; 13,8%)</c:v>
                </c:pt>
                <c:pt idx="3">
                  <c:v>Штрафы (160,1 тыс. руб.; 4,6%)</c:v>
                </c:pt>
                <c:pt idx="4">
                  <c:v>Прочие неналоговые доходы (668,4 тыс. руб.; 19,1%)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0.45400000000000001</c:v>
                </c:pt>
                <c:pt idx="1">
                  <c:v>0.17100000000000001</c:v>
                </c:pt>
                <c:pt idx="2">
                  <c:v>0.13800000000000001</c:v>
                </c:pt>
                <c:pt idx="3">
                  <c:v>4.5999999999999999E-2</c:v>
                </c:pt>
                <c:pt idx="4">
                  <c:v>0.191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38-4BB7-85FE-C5EED7D6F46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678524981818084E-2"/>
          <c:y val="0.15274286653334815"/>
          <c:w val="0.45513963608563268"/>
          <c:h val="0.745923292473675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7785138719413996E-2"/>
                  <c:y val="-0.145798614968707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0C7-4F84-A8C6-D9B7ACE74370}"/>
                </c:ext>
              </c:extLst>
            </c:dLbl>
            <c:dLbl>
              <c:idx val="2"/>
              <c:layout>
                <c:manualLayout>
                  <c:x val="3.1123992758974494E-2"/>
                  <c:y val="-0.155204977224752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0C7-4F84-A8C6-D9B7ACE74370}"/>
                </c:ext>
              </c:extLst>
            </c:dLbl>
            <c:dLbl>
              <c:idx val="3"/>
              <c:layout>
                <c:manualLayout>
                  <c:x val="6.9658459984371479E-2"/>
                  <c:y val="-0.103469984816501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0C7-4F84-A8C6-D9B7ACE74370}"/>
                </c:ext>
              </c:extLst>
            </c:dLbl>
            <c:dLbl>
              <c:idx val="8"/>
              <c:layout>
                <c:manualLayout>
                  <c:x val="-5.0391226371672988E-2"/>
                  <c:y val="-0.134040662148650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0C7-4F84-A8C6-D9B7ACE7437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                  (7 123,2 тыс. руб.; 9,5%)</c:v>
                </c:pt>
                <c:pt idx="1">
                  <c:v>Национальная оборона (2,5 тыс. руб.)</c:v>
                </c:pt>
                <c:pt idx="2">
                  <c:v>Национальная экономика (1 517,7 тыс. руб.;  2,0%)</c:v>
                </c:pt>
                <c:pt idx="3">
                  <c:v>Охрана окружающей среды (314,5 тыс. руб.; 0,4%)</c:v>
                </c:pt>
                <c:pt idx="4">
                  <c:v>Жилищно-коммунальные услуги и жилищное строительство (8 837,1 тыс. руб.; 11,7%)</c:v>
                </c:pt>
                <c:pt idx="5">
                  <c:v>Здравоохранение (17 484,7 тыс. руб.; 23,2%)</c:v>
                </c:pt>
                <c:pt idx="6">
                  <c:v>Физическия культура, спорт, культура и средства массовой информации (4 536,3 тыс. руб. ; 6,0%)</c:v>
                </c:pt>
                <c:pt idx="7">
                  <c:v>Образование 32 395,2 тыс. руб.; 43,0%)</c:v>
                </c:pt>
                <c:pt idx="8">
                  <c:v>Социальная политика (3 171,3 тыс. руб.; 4,2%)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%">
                  <c:v>9.5000000000000001E-2</c:v>
                </c:pt>
                <c:pt idx="2" formatCode="0.0%">
                  <c:v>0.02</c:v>
                </c:pt>
                <c:pt idx="3" formatCode="0.0%">
                  <c:v>4.0000000000000001E-3</c:v>
                </c:pt>
                <c:pt idx="4" formatCode="0.0%">
                  <c:v>0.11700000000000001</c:v>
                </c:pt>
                <c:pt idx="5" formatCode="0.0%">
                  <c:v>0.23200000000000001</c:v>
                </c:pt>
                <c:pt idx="6" formatCode="0.0%">
                  <c:v>0.06</c:v>
                </c:pt>
                <c:pt idx="7" formatCode="0.0%">
                  <c:v>0.43</c:v>
                </c:pt>
                <c:pt idx="8" formatCode="0.0%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C7-4F84-A8C6-D9B7ACE743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9114811160341881"/>
          <c:y val="4.9013072621560563E-4"/>
          <c:w val="0.50736982613984505"/>
          <c:h val="0.9995098353704048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071975136421447E-2"/>
          <c:y val="7.2555071404649965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5691264178319531"/>
                  <c:y val="-0.153060833189987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953-4470-BCBE-7A5958666D5B}"/>
                </c:ext>
              </c:extLst>
            </c:dLbl>
            <c:dLbl>
              <c:idx val="1"/>
              <c:layout>
                <c:manualLayout>
                  <c:x val="4.4409238240526892E-3"/>
                  <c:y val="6.957310599544871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953-4470-BCBE-7A5958666D5B}"/>
                </c:ext>
              </c:extLst>
            </c:dLbl>
            <c:dLbl>
              <c:idx val="2"/>
              <c:layout>
                <c:manualLayout>
                  <c:x val="7.5495705008895839E-2"/>
                  <c:y val="-4.17438635972692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953-4470-BCBE-7A5958666D5B}"/>
                </c:ext>
              </c:extLst>
            </c:dLbl>
            <c:dLbl>
              <c:idx val="3"/>
              <c:layout>
                <c:manualLayout>
                  <c:x val="8.2897244715650326E-2"/>
                  <c:y val="-2.08719317986346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53-4470-BCBE-7A5958666D5B}"/>
                </c:ext>
              </c:extLst>
            </c:dLbl>
            <c:dLbl>
              <c:idx val="4"/>
              <c:layout>
                <c:manualLayout>
                  <c:x val="6.6613857360790438E-2"/>
                  <c:y val="3.71056565309059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53-4470-BCBE-7A5958666D5B}"/>
                </c:ext>
              </c:extLst>
            </c:dLbl>
            <c:dLbl>
              <c:idx val="5"/>
              <c:layout>
                <c:manualLayout>
                  <c:x val="7.4015397067544925E-2"/>
                  <c:y val="7.421131306181195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953-4470-BCBE-7A5958666D5B}"/>
                </c:ext>
              </c:extLst>
            </c:dLbl>
            <c:dLbl>
              <c:idx val="6"/>
              <c:layout>
                <c:manualLayout>
                  <c:x val="5.6251701771334151E-2"/>
                  <c:y val="0.1020405554599914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953-4470-BCBE-7A5958666D5B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953-4470-BCBE-7A5958666D5B}"/>
                </c:ext>
              </c:extLst>
            </c:dLbl>
            <c:dLbl>
              <c:idx val="8"/>
              <c:layout>
                <c:manualLayout>
                  <c:x val="3.4047082651070697E-2"/>
                  <c:y val="-6.9573105995448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953-4470-BCBE-7A5958666D5B}"/>
                </c:ext>
              </c:extLst>
            </c:dLbl>
            <c:dLbl>
              <c:idx val="9"/>
              <c:layout>
                <c:manualLayout>
                  <c:x val="2.9606158827017948E-2"/>
                  <c:y val="9.74023483936281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953-4470-BCBE-7A5958666D5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(47 694,3 тыс. руб.; 63,3%)</c:v>
                </c:pt>
                <c:pt idx="1">
                  <c:v>Медикаменты (1467,4 тыс. руб.; 1,9%)</c:v>
                </c:pt>
                <c:pt idx="2">
                  <c:v>Питание (2 328,5 тыс. руб.; 3,1%)</c:v>
                </c:pt>
                <c:pt idx="3">
                  <c:v>Оплата коммунальных услуг                             (6 690,7 тыс. руб.; 8,9%)</c:v>
                </c:pt>
                <c:pt idx="4">
                  <c:v>Трансферты населению (3 636,8 тыс. руб.; 4,8%)</c:v>
                </c:pt>
                <c:pt idx="5">
                  <c:v>Субсидии (6 254,0 тыс. руб.; 8,3%)</c:v>
                </c:pt>
                <c:pt idx="6">
                  <c:v>Капитальные вложения в основные фонды (2 409,8 тыс. руб.; 3,2%)</c:v>
                </c:pt>
                <c:pt idx="7">
                  <c:v>Обслуживание ценных бумаг                          (258,4 тыс. руб.; 0,3%)</c:v>
                </c:pt>
                <c:pt idx="8">
                  <c:v>Оплата текущего содержания объектов благоустройства (1 209,1 тыс. руб.; 1,6%)</c:v>
                </c:pt>
                <c:pt idx="9">
                  <c:v>Прочие расходы  (3 433,5 тыс. руб.; 4,6%)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0.63300000000000001</c:v>
                </c:pt>
                <c:pt idx="1">
                  <c:v>1.9E-2</c:v>
                </c:pt>
                <c:pt idx="2">
                  <c:v>3.1E-2</c:v>
                </c:pt>
                <c:pt idx="3">
                  <c:v>8.8999999999999996E-2</c:v>
                </c:pt>
                <c:pt idx="4">
                  <c:v>4.8000000000000001E-2</c:v>
                </c:pt>
                <c:pt idx="5">
                  <c:v>8.3000000000000004E-2</c:v>
                </c:pt>
                <c:pt idx="6">
                  <c:v>3.2000000000000001E-2</c:v>
                </c:pt>
                <c:pt idx="7">
                  <c:v>3.0000000000000001E-3</c:v>
                </c:pt>
                <c:pt idx="8">
                  <c:v>1.6E-2</c:v>
                </c:pt>
                <c:pt idx="9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53-4470-BCBE-7A5958666D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329640567244679"/>
          <c:h val="0.815786849916019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40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на 2021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3F9158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/>
          </a:p>
        </p:txBody>
      </p:sp>
      <p:pic>
        <p:nvPicPr>
          <p:cNvPr id="4" name="Рисунок 3" descr="Герб города Осиповичи">
            <a:extLst>
              <a:ext uri="{FF2B5EF4-FFF2-40B4-BE49-F238E27FC236}">
                <a16:creationId xmlns:a16="http://schemas.microsoft.com/office/drawing/2014/main" id="{B6D31019-C0FD-42CF-9357-1C4B8903C0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857375" cy="2247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41143218"/>
              </p:ext>
            </p:extLst>
          </p:nvPr>
        </p:nvGraphicFramePr>
        <p:xfrm>
          <a:off x="611560" y="4766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C0745D96-4A13-4507-ADD9-4736A16857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6840897"/>
              </p:ext>
            </p:extLst>
          </p:nvPr>
        </p:nvGraphicFramePr>
        <p:xfrm>
          <a:off x="763960" y="6290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</a:t>
            </a:r>
          </a:p>
        </p:txBody>
      </p:sp>
    </p:spTree>
    <p:extLst>
      <p:ext uri="{BB962C8B-B14F-4D97-AF65-F5344CB8AC3E}">
        <p14:creationId xmlns:p14="http://schemas.microsoft.com/office/powerpoint/2010/main" val="2591528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Autofit/>
          </a:bodyPr>
          <a:lstStyle/>
          <a:p>
            <a:pPr indent="540385" algn="just"/>
            <a:endParaRPr lang="ru-RU" sz="1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540385" algn="just"/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Общий объем расходов консолидированного бюджета района на 2021 год определен в сумме 75 </a:t>
            </a:r>
            <a:r>
              <a:rPr lang="en-US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382,5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 рублей.</a:t>
            </a:r>
          </a:p>
          <a:p>
            <a:pPr indent="457200" algn="just"/>
            <a:r>
              <a:rPr lang="ru-RU" sz="1800" dirty="0">
                <a:latin typeface="Times New Roman"/>
                <a:ea typeface="Times New Roman"/>
              </a:rPr>
              <a:t>При формировании расходов бюджета на 2021 год учтено распределение расходов между уровнями бюджетной системы в соответствии со статьей 46 Бюджетного кодекса.</a:t>
            </a:r>
          </a:p>
          <a:p>
            <a:pPr indent="449580" algn="just"/>
            <a:r>
              <a:rPr lang="ru-RU" sz="1800" dirty="0">
                <a:latin typeface="Times New Roman"/>
                <a:ea typeface="Times New Roman"/>
              </a:rPr>
              <a:t>Консолидированный бюджет района сохранит социальную направленность расходов бюджета: на финансирование отраслей социальной сферы планируется направить 57 587,2 тыс. рублей или 76,4% от всех расходов бюджета.</a:t>
            </a:r>
            <a:endParaRPr lang="ru-RU" sz="1400" dirty="0">
              <a:latin typeface="Times New Roman"/>
              <a:ea typeface="Times New Roman"/>
            </a:endParaRPr>
          </a:p>
          <a:p>
            <a:pPr indent="449580" algn="just"/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консолидированном бюджете района в 2021 году расходы на финансирование государственных программ составят 3,1 %.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</p:txBody>
      </p:sp>
    </p:spTree>
    <p:extLst>
      <p:ext uri="{BB962C8B-B14F-4D97-AF65-F5344CB8AC3E}">
        <p14:creationId xmlns:p14="http://schemas.microsoft.com/office/powerpoint/2010/main" val="1779483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822298"/>
              </p:ext>
            </p:extLst>
          </p:nvPr>
        </p:nvGraphicFramePr>
        <p:xfrm>
          <a:off x="539552" y="1412776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145747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1D4BA-AC5A-4C2B-9A70-64C946BC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экономической классификации</a:t>
            </a:r>
            <a:endParaRPr lang="ru-RU" dirty="0"/>
          </a:p>
        </p:txBody>
      </p:sp>
      <p:graphicFrame>
        <p:nvGraphicFramePr>
          <p:cNvPr id="3" name="Объект 3">
            <a:extLst>
              <a:ext uri="{FF2B5EF4-FFF2-40B4-BE49-F238E27FC236}">
                <a16:creationId xmlns:a16="http://schemas.microsoft.com/office/drawing/2014/main" id="{8F03531A-EE70-4C8B-A1C8-90F876291C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279096"/>
              </p:ext>
            </p:extLst>
          </p:nvPr>
        </p:nvGraphicFramePr>
        <p:xfrm>
          <a:off x="467544" y="1381746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357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CA970-1EF2-4373-B9B5-1B43C82D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endParaRPr lang="ru-RU" dirty="0"/>
          </a:p>
        </p:txBody>
      </p:sp>
      <p:graphicFrame>
        <p:nvGraphicFramePr>
          <p:cNvPr id="3" name="Объект 3">
            <a:extLst>
              <a:ext uri="{FF2B5EF4-FFF2-40B4-BE49-F238E27FC236}">
                <a16:creationId xmlns:a16="http://schemas.microsoft.com/office/drawing/2014/main" id="{A65DF0D1-726B-4521-9637-FF6E53B693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221555"/>
              </p:ext>
            </p:extLst>
          </p:nvPr>
        </p:nvGraphicFramePr>
        <p:xfrm>
          <a:off x="683568" y="1628800"/>
          <a:ext cx="8136904" cy="1896369"/>
        </p:xfrm>
        <a:graphic>
          <a:graphicData uri="http://schemas.openxmlformats.org/drawingml/2006/table">
            <a:tbl>
              <a:tblPr/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4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75 382,5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1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2 077,3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73 305,2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813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 долга органов местного управления и самоуправления и долга, гарантированного местными исполнительными и распорядительными органами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061013"/>
              </p:ext>
            </p:extLst>
          </p:nvPr>
        </p:nvGraphicFramePr>
        <p:xfrm>
          <a:off x="457200" y="1268760"/>
          <a:ext cx="8229601" cy="3904267"/>
        </p:xfrm>
        <a:graphic>
          <a:graphicData uri="http://schemas.openxmlformats.org/drawingml/2006/table">
            <a:tbl>
              <a:tblPr/>
              <a:tblGrid>
                <a:gridCol w="278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8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4813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 1 января 2021 г.                 факт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 1 января 2022 г.   оценка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8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8 253,6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7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42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8 253,6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effectLst/>
                          <a:latin typeface="Arial Cyr"/>
                        </a:rPr>
                        <a:t>II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1 988,2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1 842,6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7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10 241,8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5 623,0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329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Консолидированный бюджет Осиповичского района утвержден с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профицитом в сумме  </a:t>
            </a:r>
            <a:r>
              <a:rPr lang="ru-RU" dirty="0">
                <a:latin typeface="Times New Roman"/>
                <a:ea typeface="Times New Roman"/>
              </a:rPr>
              <a:t>4 473,2 тыс.  рублей. </a:t>
            </a:r>
            <a:endParaRPr lang="ru-RU" sz="1400" dirty="0">
              <a:latin typeface="Times New Roman"/>
              <a:ea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На исполнение обязательств райисполкома по погашению облигационных займов, выпущенных </a:t>
            </a:r>
            <a:r>
              <a:rPr lang="ru-RU" dirty="0" err="1">
                <a:latin typeface="Times New Roman"/>
                <a:ea typeface="Times New Roman"/>
              </a:rPr>
              <a:t>Осиповичским</a:t>
            </a:r>
            <a:r>
              <a:rPr lang="ru-RU" dirty="0">
                <a:latin typeface="Times New Roman"/>
                <a:ea typeface="Times New Roman"/>
              </a:rPr>
              <a:t> райисполкомом предусмотрено 4 473,2 тыс. рублей.</a:t>
            </a: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Бюджеты первичного уровня планируются без превышения доходов над расходами, с предельными размерами дефицита бюджетов сельсоветов на конец года 0 (ноль) рублей.</a:t>
            </a: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                                                                                              Финансовый отдел </a:t>
            </a:r>
            <a:r>
              <a:rPr lang="ru-RU" sz="1400" dirty="0" err="1">
                <a:latin typeface="Times New Roman"/>
                <a:ea typeface="Times New Roman"/>
              </a:rPr>
              <a:t>Осиповичского</a:t>
            </a:r>
            <a:r>
              <a:rPr lang="ru-RU" sz="1400" dirty="0">
                <a:latin typeface="Times New Roman"/>
                <a:ea typeface="Times New Roman"/>
              </a:rPr>
              <a:t> райисполкома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669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sipovichi.gov.by/uploads/images/s000588-405919.gif">
            <a:extLst>
              <a:ext uri="{FF2B5EF4-FFF2-40B4-BE49-F238E27FC236}">
                <a16:creationId xmlns:a16="http://schemas.microsoft.com/office/drawing/2014/main" id="{47E1138B-DF1A-487E-B3C1-12E0D1A5312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848872" cy="540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788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3BA11-50BD-4F40-996D-DC33E488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Осиповичский район в цифрах </a:t>
            </a:r>
            <a:b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 января 2021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4B3B93-B42B-4A2C-BDB9-A1AB088AB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Административно-территориальное деление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 Осиповичи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сельских Советов (155 населенных пунктов)</a:t>
            </a:r>
          </a:p>
          <a:p>
            <a:pPr marL="109728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территории* – 195 560 га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населения* – 45,9 тысяч человек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данные по состоянию на 1 января 2020 г.</a:t>
            </a:r>
          </a:p>
          <a:p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9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72B923B-0EA6-4921-8F3C-0CC4FF33E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273966"/>
              </p:ext>
            </p:extLst>
          </p:nvPr>
        </p:nvGraphicFramePr>
        <p:xfrm>
          <a:off x="457200" y="692696"/>
          <a:ext cx="8229600" cy="5716050"/>
        </p:xfrm>
        <a:graphic>
          <a:graphicData uri="http://schemas.openxmlformats.org/drawingml/2006/table">
            <a:tbl>
              <a:tblPr/>
              <a:tblGrid>
                <a:gridCol w="2674640">
                  <a:extLst>
                    <a:ext uri="{9D8B030D-6E8A-4147-A177-3AD203B41FA5}">
                      <a16:colId xmlns:a16="http://schemas.microsoft.com/office/drawing/2014/main" val="3150802954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815701317"/>
                    </a:ext>
                  </a:extLst>
                </a:gridCol>
                <a:gridCol w="2746648">
                  <a:extLst>
                    <a:ext uri="{9D8B030D-6E8A-4147-A177-3AD203B41FA5}">
                      <a16:colId xmlns:a16="http://schemas.microsoft.com/office/drawing/2014/main" val="3369749866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*Центральная больница (236 коек)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*Поликлиника (820 посещений в смену)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*Стоматологическая поликлиника (280 посещений в смену)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*Больница сестринского ухода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(50 коек)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 участковые больницы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 20 коек)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*9 амбулаторий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*10 фельдшерско-акушерских пунктов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фельдшерский здравпункт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*29 библиотек (количество пользователей 25,29 тыс. чел.)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*28 учреждений клубного типа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(228 клубных формирований, 2 661 участник)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*3 детские музыкальные школы искусств с филиалами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(1 506 учащихся)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* краеведческий музей (7,6 тыс. музейных предметов)</a:t>
                      </a: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*20 учреждений общего среднего образования (5 362 учащихся)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*21 учреждение дошкольного образования (2 053 воспитанника)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центр коррекционно-развивающего обучения и реабилитации 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 учреждения дополнительного образования (2 693 учащихся)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 оздоровительных лагеря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социально-педагогический центр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*4 детских дома семейного типа</a:t>
                      </a:r>
                    </a:p>
                    <a:p>
                      <a:pPr marL="285750" indent="-285750" algn="ctr" fontAlgn="t">
                        <a:buFont typeface="Arial" panose="020B0604020202020204" pitchFamily="34" charset="0"/>
                        <a:buChar char="•"/>
                      </a:pP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 fontAlgn="t">
                        <a:buFont typeface="Arial" panose="020B0604020202020204" pitchFamily="34" charset="0"/>
                        <a:buNone/>
                      </a:pP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623723"/>
                  </a:ext>
                </a:extLst>
              </a:tr>
              <a:tr h="22018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Физкультура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ДЮСШ - 523 спортсмена-учащихся </a:t>
                      </a: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районный центр социального обслуживания населения (штатная численность 106,75 штатных ед., из них социальные работники – 59,75 штатных ед.)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*Число получателей адресной социальной помощи  - 2 509 человек</a:t>
                      </a: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832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5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455B85D-9063-473F-AA5D-260D2D0A6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план формирования и использования денежных средств для обеспечения реализации задач и функций государства;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система Республики Беларусь</a:t>
            </a:r>
            <a:r>
              <a:rPr lang="ru-RU" sz="2800" dirty="0">
                <a:solidFill>
                  <a:srgbClr val="0F20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регулируемая законодательством совокупность республиканского бюджета и местных бюджетов Республики Беларусь, основанная на экономических отношениях и государственном устройстве Республики Беларусь;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классификация Республики Беларусь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систематизированная группировка доходов и расходов бюджета, источников финансирования дефицита (направлений использования профицита) бюджета;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роспись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распределение доходов и расходов бюджета, источников финансирования дефицита (направлений использования профицита) бюджета по кварталам года в соответствии с бюджетной классификацией Республики Беларусь;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смета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финансовый план, устанавливающий объем, целевое направление и распределение бюджетных средств в соответствии с бюджетной росписью;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D5058B6-7941-4694-A145-7E1939DFA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термины и определения</a:t>
            </a:r>
          </a:p>
        </p:txBody>
      </p:sp>
    </p:spTree>
    <p:extLst>
      <p:ext uri="{BB962C8B-B14F-4D97-AF65-F5344CB8AC3E}">
        <p14:creationId xmlns:p14="http://schemas.microsoft.com/office/powerpoint/2010/main" val="103578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6636334-7AD6-4947-AD7F-C1B650A30394}"/>
              </a:ext>
            </a:extLst>
          </p:cNvPr>
          <p:cNvSpPr/>
          <p:nvPr/>
        </p:nvSpPr>
        <p:spPr>
          <a:xfrm>
            <a:off x="1043608" y="843677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Вышестоящий бюджет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республиканский бюджет или бюджет вышестоящей административно-территориальной единицы по отношению к бюджету нижестоящей административно-территориальной единицы;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Нижестоящий бюджет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бюджет нижестоящей административно-территориальной единицы по отношению к бюджету вышестоящей административно-территориальной единицы или республиканскому бюджету;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поступающие в бюджет денежные средства, за исключением средств, являющихся в соответствии с Бюджетным кодексом и иными актами бюджетного законодательства источниками финансирования дефицита бюджета;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денежные средства, направляемые на финансовое обеспечение задач и функций государства;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/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превышение доходов бюджета над его расходами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4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139698"/>
              </p:ext>
            </p:extLst>
          </p:nvPr>
        </p:nvGraphicFramePr>
        <p:xfrm>
          <a:off x="755576" y="1700808"/>
          <a:ext cx="7526241" cy="4213894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432047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Осиповичского района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312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4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6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(базовый уровень)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 (11)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(первичный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уровень)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37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586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консолидированного бюджета </a:t>
            </a:r>
            <a:r>
              <a:rPr lang="ru-RU" sz="28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При формировании бюджета района на 2021 год за основу приняты расчетные показатели, доведенные главным финансовым управлением Могилевского облисполкома, определенные на основе целевого сценария развития экономики.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4259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Осиповичского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района на 2021 год утверждены в сумме           79 855,7 тыс. рублей,</a:t>
            </a:r>
            <a:r>
              <a:rPr lang="ru-RU" sz="1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том числе 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налоговые доходы в сумме 43 496,0 тыс. рублей, неналоговые доходы в сумме 3 490,1 тыс. рублей, безвозмездные поступления в сумме 32 869,6 тыс. рублей.</a:t>
            </a:r>
          </a:p>
          <a:p>
            <a:pPr lvl="0" indent="44259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совокупности налоговые и неналоговые доходы составляют собственные доходы бюджета. Собственные доходы консолидированного бюджета 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Осиповичского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района на 2021 год запланированы в сумме 46 986,1 тыс. рублей, в том числе районного бюджета в сумме 45 953,4 тыс. рублей, бюджетов сельских советов  - в сумме 1 032,7  тыс. рублей.</a:t>
            </a:r>
          </a:p>
          <a:p>
            <a:pPr lvl="0" indent="44259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Основную долю собственных доходов формируют налоговые доходы (92,6 %), в том числе подоходный налог (48,1 %), налоги на собственность (земельный налог, налог на недвижимость) (20,7 %), налог на добавленную стоимость (15,1 %), другие налоги от выручки от реализации товаров (работ, услуг) (7,7 %).</a:t>
            </a:r>
          </a:p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2021 году из областного бюджета передаются в консолидированный бюджет района безвозмездные поступления в сумме 32 869,6 тыс. рублей, что составляет 41,2 % от объема всех доходов, в том числе: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дотации в сумме 30 135,0 тыс. рублей (уровень </a:t>
            </a:r>
            <a:r>
              <a:rPr lang="ru-RU" sz="1400" dirty="0" err="1">
                <a:solidFill>
                  <a:prstClr val="black"/>
                </a:solidFill>
                <a:latin typeface="Times New Roman"/>
                <a:ea typeface="Times New Roman"/>
              </a:rPr>
              <a:t>дотационности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 бюджета 40,0 %);</a:t>
            </a:r>
          </a:p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субвенции на финансирование расходов по индексированным жилищным квотам (именным приватизационным чекам «Жилье») в сумме 37,0 тыс. рублей;</a:t>
            </a:r>
          </a:p>
          <a:p>
            <a:pPr marL="540000" lvl="0" indent="450215" algn="just">
              <a:lnSpc>
                <a:spcPct val="110000"/>
              </a:lnSpc>
              <a:spcBef>
                <a:spcPts val="0"/>
              </a:spcBef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иные межбюджетные трансферты в сумме 2 697,6 тыс. рублей.</a:t>
            </a:r>
            <a:r>
              <a:rPr lang="ru-RU" sz="4300" dirty="0">
                <a:latin typeface="Times New Roman"/>
                <a:ea typeface="Times New Roman"/>
              </a:rPr>
              <a:t>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8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51075729"/>
              </p:ext>
            </p:extLst>
          </p:nvPr>
        </p:nvGraphicFramePr>
        <p:xfrm>
          <a:off x="827584" y="476672"/>
          <a:ext cx="79928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238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1124</TotalTime>
  <Words>1036</Words>
  <Application>Microsoft Office PowerPoint</Application>
  <PresentationFormat>Экран (4:3)</PresentationFormat>
  <Paragraphs>203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Бюджет Осиповичского района на 2021 год</vt:lpstr>
      <vt:lpstr>Презентация PowerPoint</vt:lpstr>
      <vt:lpstr>Осиповичский район в цифрах  на 1 января 2021 г.</vt:lpstr>
      <vt:lpstr>Презентация PowerPoint</vt:lpstr>
      <vt:lpstr>Основные термины и определения</vt:lpstr>
      <vt:lpstr>Презентация PowerPoint</vt:lpstr>
      <vt:lpstr>Структура консолидированного бюджета Осиповичского района</vt:lpstr>
      <vt:lpstr>Доходы консолидированного бюджета Осиповичского района </vt:lpstr>
      <vt:lpstr>Презентация PowerPoint</vt:lpstr>
      <vt:lpstr>Презентация PowerPoint</vt:lpstr>
      <vt:lpstr>Структура неналоговых доходов консолидированного бюджета района</vt:lpstr>
      <vt:lpstr>Расходы консолидированного бюджета Осиповичского района</vt:lpstr>
      <vt:lpstr>Структура расходов консолидированного бюджета района по функциональной классификации</vt:lpstr>
      <vt:lpstr>Структура расходов консолидированного бюджета района по экономической классификации</vt:lpstr>
      <vt:lpstr>Программные расходы консолидированного бюджета Осиповичского района </vt:lpstr>
      <vt:lpstr>Реестр  долга органов местного управления и самоуправления и долга, гарантированного местными исполнительными и распорядительными органами Осиповичского района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 Валентиновна</cp:lastModifiedBy>
  <cp:revision>264</cp:revision>
  <cp:lastPrinted>2021-03-23T04:28:38Z</cp:lastPrinted>
  <dcterms:created xsi:type="dcterms:W3CDTF">2018-04-13T18:16:16Z</dcterms:created>
  <dcterms:modified xsi:type="dcterms:W3CDTF">2021-03-23T04:31:00Z</dcterms:modified>
</cp:coreProperties>
</file>