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96" r:id="rId3"/>
    <p:sldMasterId id="2147483708" r:id="rId4"/>
    <p:sldMasterId id="2147483720" r:id="rId5"/>
  </p:sldMasterIdLst>
  <p:notesMasterIdLst>
    <p:notesMasterId r:id="rId14"/>
  </p:notesMasterIdLst>
  <p:sldIdLst>
    <p:sldId id="256" r:id="rId6"/>
    <p:sldId id="291" r:id="rId7"/>
    <p:sldId id="292" r:id="rId8"/>
    <p:sldId id="302" r:id="rId9"/>
    <p:sldId id="295" r:id="rId10"/>
    <p:sldId id="304" r:id="rId11"/>
    <p:sldId id="298" r:id="rId12"/>
    <p:sldId id="300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90" d="100"/>
          <a:sy n="90" d="100"/>
        </p:scale>
        <p:origin x="-132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7"/>
            <c:bubble3D val="0"/>
            <c:explosion val="10"/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земельный налог </c:v>
                </c:pt>
                <c:pt idx="3">
                  <c:v>налог на недвижимость</c:v>
                </c:pt>
                <c:pt idx="4">
                  <c:v>НДС</c:v>
                </c:pt>
                <c:pt idx="5">
                  <c:v>другие налоги от выручки</c:v>
                </c:pt>
                <c:pt idx="6">
                  <c:v>прочие налоговые доходы</c:v>
                </c:pt>
                <c:pt idx="7">
                  <c:v>неналоговые доходы 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0.40400000000000003</c:v>
                </c:pt>
                <c:pt idx="1">
                  <c:v>2.8000000000000001E-2</c:v>
                </c:pt>
                <c:pt idx="2">
                  <c:v>0.111</c:v>
                </c:pt>
                <c:pt idx="3">
                  <c:v>0.16900000000000001</c:v>
                </c:pt>
                <c:pt idx="4">
                  <c:v>0.13300000000000001</c:v>
                </c:pt>
                <c:pt idx="5">
                  <c:v>6.0999999999999999E-2</c:v>
                </c:pt>
                <c:pt idx="6">
                  <c:v>1.4999999999999999E-2</c:v>
                </c:pt>
                <c:pt idx="7">
                  <c:v>7.9000000000000001E-2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37-46D7-9832-A26D336D70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"/>
          <c:y val="0.83848905286308451"/>
          <c:w val="1"/>
          <c:h val="0.161510947136915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868418260728217E-2"/>
          <c:y val="3.4394438858252031E-2"/>
          <c:w val="0.91613158173927178"/>
          <c:h val="0.789162235757491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01.01.2019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5556332497615768E-3"/>
                  <c:y val="-3.0793856672222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5815255081982267E-2"/>
                  <c:y val="0.132650646027508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0.70099999999999996</c:v>
                </c:pt>
                <c:pt idx="1">
                  <c:v>0.20399999999999999</c:v>
                </c:pt>
                <c:pt idx="2">
                  <c:v>5.2999999999999999E-2</c:v>
                </c:pt>
                <c:pt idx="3">
                  <c:v>4.2000000000000003E-2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01.01.2018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5.9223232246900494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7074876914202958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7963610414679806E-2"/>
                  <c:y val="-2.36875820555570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5556332497615766E-2"/>
                  <c:y val="-1.42125492333336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государственный сектор</c:v>
                </c:pt>
                <c:pt idx="1">
                  <c:v>негосударственный сектор</c:v>
                </c:pt>
                <c:pt idx="2">
                  <c:v>индивидуальные предприниматели  </c:v>
                </c:pt>
                <c:pt idx="3">
                  <c:v>физические лица 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0.66</c:v>
                </c:pt>
                <c:pt idx="1">
                  <c:v>0.23200000000000001</c:v>
                </c:pt>
                <c:pt idx="2">
                  <c:v>5.0999999999999997E-2</c:v>
                </c:pt>
                <c:pt idx="3">
                  <c:v>5.7000000000000002E-2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557696"/>
        <c:axId val="6559232"/>
        <c:axId val="0"/>
      </c:bar3DChart>
      <c:catAx>
        <c:axId val="6557696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59232"/>
        <c:crosses val="autoZero"/>
        <c:auto val="0"/>
        <c:lblAlgn val="ctr"/>
        <c:lblOffset val="100"/>
        <c:noMultiLvlLbl val="0"/>
      </c:catAx>
      <c:valAx>
        <c:axId val="65592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5576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just">
              <a:defRPr/>
            </a:pPr>
            <a:r>
              <a:rPr lang="ru-RU" sz="1400" dirty="0" smtClean="0"/>
              <a:t>						</a:t>
            </a:r>
          </a:p>
          <a:p>
            <a:pPr algn="just">
              <a:defRPr/>
            </a:pPr>
            <a:r>
              <a:rPr lang="ru-RU" sz="1400" dirty="0" smtClean="0"/>
              <a:t>Расходы </a:t>
            </a:r>
            <a:r>
              <a:rPr lang="ru-RU" sz="1400" dirty="0"/>
              <a:t>консолидированного бюджета </a:t>
            </a:r>
            <a:r>
              <a:rPr lang="ru-RU" sz="1400" dirty="0" err="1"/>
              <a:t>Осиповичского</a:t>
            </a:r>
            <a:r>
              <a:rPr lang="ru-RU" sz="1400" dirty="0"/>
              <a:t> района  по функциональной классификации расходов за </a:t>
            </a:r>
            <a:r>
              <a:rPr lang="ru-RU" sz="1400" dirty="0" smtClean="0"/>
              <a:t> </a:t>
            </a:r>
            <a:r>
              <a:rPr lang="ru-RU" sz="1400" baseline="0" dirty="0" smtClean="0"/>
              <a:t>20</a:t>
            </a:r>
            <a:r>
              <a:rPr lang="ru-RU" sz="1400" dirty="0" smtClean="0"/>
              <a:t>18 год</a:t>
            </a:r>
          </a:p>
          <a:p>
            <a:pPr algn="just">
              <a:defRPr/>
            </a:pPr>
            <a:r>
              <a:rPr lang="ru-RU" sz="1400" dirty="0" smtClean="0"/>
              <a:t>						</a:t>
            </a:r>
            <a:r>
              <a:rPr lang="ru-RU" sz="1400" b="0" dirty="0" smtClean="0"/>
              <a:t>тыс. рублей</a:t>
            </a:r>
            <a:endParaRPr lang="ru-RU" sz="1400" b="0" dirty="0"/>
          </a:p>
        </c:rich>
      </c:tx>
      <c:layout>
        <c:manualLayout>
          <c:xMode val="edge"/>
          <c:yMode val="edge"/>
          <c:x val="0.15113516798787063"/>
          <c:y val="3.1349714372821622E-2"/>
        </c:manualLayout>
      </c:layout>
      <c:overlay val="0"/>
    </c:title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sideWall>
    <c:backWall>
      <c:thickness val="0"/>
      <c:spPr>
        <a:ln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a:ln>
        <a:effectLst>
          <a:glow rad="139700">
            <a:schemeClr val="accent1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6350"/>
        </a:sp3d>
      </c:spPr>
    </c:backWall>
    <c:plotArea>
      <c:layout>
        <c:manualLayout>
          <c:layoutTarget val="inner"/>
          <c:xMode val="edge"/>
          <c:yMode val="edge"/>
          <c:x val="7.5155164832292204E-2"/>
          <c:y val="0.26713843810636029"/>
          <c:w val="0.49641134645170143"/>
          <c:h val="0.73286156189363971"/>
        </c:manualLayout>
      </c:layout>
      <c:pie3DChart>
        <c:varyColors val="1"/>
        <c:ser>
          <c:idx val="0"/>
          <c:order val="0"/>
          <c:tx>
            <c:strRef>
              <c:f>Лист2!$B$2</c:f>
              <c:strCache>
                <c:ptCount val="1"/>
                <c:pt idx="0">
                  <c:v>Исполнено за  1 полугодие  2018 года 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1.4281730181006874E-2"/>
                  <c:y val="-8.491854814485631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4 442,8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4273363561121305E-2"/>
                  <c:y val="-6.749935878180887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</a:t>
                    </a:r>
                    <a:r>
                      <a:rPr lang="ru-RU" dirty="0" smtClean="0"/>
                      <a:t>637,4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4267785814530923E-2"/>
                  <c:y val="-5.008016941876142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8 021,2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4483498098717326E-2"/>
                  <c:y val="7.361262454023778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281730181006874E-2"/>
                  <c:y val="8.056375080409447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19</a:t>
                    </a:r>
                    <a:r>
                      <a:rPr lang="en-US" dirty="0" smtClean="0"/>
                      <a:t> 7</a:t>
                    </a:r>
                    <a:r>
                      <a:rPr lang="ru-RU" dirty="0" smtClean="0"/>
                      <a:t>74,0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7126920724027495E-2"/>
                  <c:y val="0.1045151361782846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5 076,0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8566249235308935E-2"/>
                  <c:y val="-7.838652358242774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25 616,0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9.9972111267048105E-3"/>
                  <c:y val="-7.838635213371353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2 334,6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Лист2!$B$3:$B$10</c:f>
              <c:numCache>
                <c:formatCode>#,##0.0</c:formatCode>
                <c:ptCount val="8"/>
                <c:pt idx="0">
                  <c:v>3215</c:v>
                </c:pt>
                <c:pt idx="1">
                  <c:v>1143</c:v>
                </c:pt>
                <c:pt idx="2">
                  <c:v>5735.9</c:v>
                </c:pt>
                <c:pt idx="3">
                  <c:v>12.4</c:v>
                </c:pt>
                <c:pt idx="4">
                  <c:v>12721.4</c:v>
                </c:pt>
                <c:pt idx="5">
                  <c:v>3594.2</c:v>
                </c:pt>
                <c:pt idx="6">
                  <c:v>18167.099999999999</c:v>
                </c:pt>
                <c:pt idx="7">
                  <c:v>1778.6</c:v>
                </c:pt>
              </c:numCache>
            </c:numRef>
          </c:val>
        </c:ser>
        <c:ser>
          <c:idx val="1"/>
          <c:order val="1"/>
          <c:tx>
            <c:strRef>
              <c:f>Лист2!$C$2</c:f>
              <c:strCache>
                <c:ptCount val="1"/>
              </c:strCache>
            </c:strRef>
          </c:tx>
          <c:explosion val="25"/>
          <c:cat>
            <c:strRef>
              <c:f>Лист2!$A$3:$A$10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 и жилищное строительство</c:v>
                </c:pt>
                <c:pt idx="3">
                  <c:v>Прочие отрасли</c:v>
                </c:pt>
                <c:pt idx="4">
                  <c:v>Здравоохранение</c:v>
                </c:pt>
                <c:pt idx="5">
                  <c:v>Физическая культура, спорт, культура и СМИ</c:v>
                </c:pt>
                <c:pt idx="6">
                  <c:v>Образование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Лист2!$C$3:$C$10</c:f>
              <c:numCache>
                <c:formatCode>General</c:formatCode>
                <c:ptCount val="8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632409958215567"/>
          <c:y val="0.2477959046217087"/>
          <c:w val="0.32367587074825488"/>
          <c:h val="0.44515425820071974"/>
        </c:manualLayout>
      </c:layout>
      <c:overlay val="0"/>
      <c:txPr>
        <a:bodyPr/>
        <a:lstStyle/>
        <a:p>
          <a:pPr rtl="0"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5.8434145270413899E-2"/>
          <c:w val="0.76807299188979006"/>
          <c:h val="0.94156585472958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>
              <a:outerShdw blurRad="50800" dist="50800" dir="5400000" algn="ctr" rotWithShape="0">
                <a:srgbClr val="92D050"/>
              </a:outerShdw>
            </a:effectLst>
          </c:spPr>
          <c:explosion val="7"/>
          <c:dLbls>
            <c:dLbl>
              <c:idx val="0"/>
              <c:layout>
                <c:manualLayout>
                  <c:x val="1.263704032885235E-2"/>
                  <c:y val="-2.101733570848962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6,6%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0145983779580048E-2"/>
                  <c:y val="-4.435841793094526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2,4%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6439284523941784E-4"/>
                  <c:y val="1.5791022564414212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12,0%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3493278524608275E-2"/>
                  <c:y val="2.9174742388240263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29,5%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4044883901788696E-2"/>
                  <c:y val="8.7291594850948756E-2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7,6%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2.2727474725030552E-3"/>
                  <c:y val="-9.2620420810506435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latin typeface="Times New Roman" pitchFamily="18" charset="0"/>
                        <a:cs typeface="Times New Roman" pitchFamily="18" charset="0"/>
                      </a:rPr>
                      <a:t>38,3%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473758471280969E-2"/>
                  <c:y val="-0.29494280539478751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>
                        <a:latin typeface="Times New Roman" pitchFamily="18" charset="0"/>
                        <a:cs typeface="Times New Roman" pitchFamily="18" charset="0"/>
                      </a:rPr>
                      <a:t>3,5%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Жилищно-коммунальные услуги</c:v>
                </c:pt>
                <c:pt idx="3">
                  <c:v>Здравоохранение</c:v>
                </c:pt>
                <c:pt idx="4">
                  <c:v>Физическая культура, культура и СМИ</c:v>
                </c:pt>
                <c:pt idx="5">
                  <c:v>Образование</c:v>
                </c:pt>
                <c:pt idx="6">
                  <c:v>Социальная политика</c:v>
                </c:pt>
                <c:pt idx="7">
                  <c:v>Прочие отрасли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6.9</c:v>
                </c:pt>
                <c:pt idx="1">
                  <c:v>2.4</c:v>
                </c:pt>
                <c:pt idx="2">
                  <c:v>12</c:v>
                </c:pt>
                <c:pt idx="3">
                  <c:v>29.5</c:v>
                </c:pt>
                <c:pt idx="4">
                  <c:v>7.6</c:v>
                </c:pt>
                <c:pt idx="5">
                  <c:v>38.299999999999997</c:v>
                </c:pt>
                <c:pt idx="6">
                  <c:v>3.5</c:v>
                </c:pt>
                <c:pt idx="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51032107543606"/>
          <c:y val="9.2550667925286004E-2"/>
          <c:w val="0.243740806577047"/>
          <c:h val="0.61060387410101125"/>
        </c:manualLayout>
      </c:layout>
      <c:overlay val="0"/>
      <c:txPr>
        <a:bodyPr/>
        <a:lstStyle/>
        <a:p>
          <a:pPr>
            <a:defRPr sz="140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2878BC-A3C2-46A1-B3E4-B567C0069324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327A-1EC9-4D58-BCE3-25D186920B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878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6B1DF-FEF9-411F-B887-F508766D5772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836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64A96-8628-40D5-AE39-737B4833F51F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65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39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4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954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76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442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896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1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500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00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266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02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5819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701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2872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1060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28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3395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754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2479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777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09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55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1444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7095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081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3773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1623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761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0035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0375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8906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6626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92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662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261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618561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7790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3233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22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6601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78364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68350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45653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5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604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8944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861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98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9146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722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70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37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29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3568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3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47DEB-9963-467C-86FC-05128F7B5179}" type="datetimeFigureOut">
              <a:rPr lang="ru-RU" smtClean="0"/>
              <a:t>13.02.2019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3737-E513-45AD-B509-0C0C337E8F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6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890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D5783-F518-49C9-9BD2-E0E0ED5B1EF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6DDC3-911D-4ECA-A076-54ED7D28F04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010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48638-D09C-4BB2-A747-636842D3CEC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D9FCC-4FE6-4A8F-9237-F67F0239F21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86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C97C6-9055-40ED-B1B6-E079D8D43FB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13.02.2019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43648-9087-4E8A-9C59-D9C3C06D2BC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9132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772816"/>
            <a:ext cx="8136904" cy="4464496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ru-RU" b="1" i="1" dirty="0" smtClean="0">
                <a:latin typeface="Arial Black" pitchFamily="34" charset="0"/>
              </a:rPr>
              <a:t>БЮЛЛЕТЕНЬ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ОБ ИСПОЛНЕНИИ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>КОНСОЛИДИРОВАННОГО БЮДЖЕТА ОСИПОВИЧСКОГО РАЙОНА</a:t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b="1" i="1" dirty="0" smtClean="0">
                <a:latin typeface="Arial Black" pitchFamily="34" charset="0"/>
              </a:rPr>
              <a:t/>
            </a:r>
            <a:br>
              <a:rPr lang="ru-RU" b="1" i="1" dirty="0" smtClean="0">
                <a:latin typeface="Arial Black" pitchFamily="34" charset="0"/>
              </a:rPr>
            </a:br>
            <a:r>
              <a:rPr lang="ru-RU" i="1" dirty="0" smtClean="0">
                <a:latin typeface="+mn-lt"/>
              </a:rPr>
              <a:t>ЗА  2018 ГОД</a:t>
            </a:r>
            <a:br>
              <a:rPr lang="ru-RU" i="1" dirty="0" smtClean="0">
                <a:latin typeface="+mn-lt"/>
              </a:rPr>
            </a:br>
            <a:r>
              <a:rPr lang="ru-RU" i="1" dirty="0" smtClean="0">
                <a:latin typeface="+mn-lt"/>
              </a:rPr>
              <a:t/>
            </a:r>
            <a:br>
              <a:rPr lang="ru-RU" i="1" dirty="0" smtClean="0">
                <a:latin typeface="+mn-lt"/>
              </a:rPr>
            </a:br>
            <a:r>
              <a:rPr lang="ru-RU" i="1" dirty="0">
                <a:latin typeface="+mn-lt"/>
              </a:rPr>
              <a:t> </a:t>
            </a:r>
            <a:r>
              <a:rPr lang="ru-RU" i="1" dirty="0" smtClean="0">
                <a:latin typeface="+mn-lt"/>
              </a:rPr>
              <a:t>                            </a:t>
            </a:r>
            <a:endParaRPr lang="ru-RU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35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4625"/>
            <a:ext cx="8928992" cy="642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332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88640"/>
            <a:ext cx="8928993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09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208912" cy="778098"/>
          </a:xfrm>
        </p:spPr>
        <p:txBody>
          <a:bodyPr>
            <a:noAutofit/>
          </a:bodyPr>
          <a:lstStyle/>
          <a:p>
            <a:r>
              <a:rPr lang="ru-RU" sz="1200" dirty="0" smtClean="0"/>
              <a:t>                                                                                                                                                                                                              </a:t>
            </a:r>
            <a:r>
              <a:rPr lang="ru-RU" sz="1600" dirty="0" smtClean="0"/>
              <a:t>Структура поступления доходов в бюджет Осиповичского района  за  2018 год</a:t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3632737"/>
              </p:ext>
            </p:extLst>
          </p:nvPr>
        </p:nvGraphicFramePr>
        <p:xfrm>
          <a:off x="457200" y="1052736"/>
          <a:ext cx="8219256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0161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712968" cy="5976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8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992888" cy="936104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Структура доходной части консолидированного бюджета </a:t>
            </a:r>
            <a:br>
              <a:rPr lang="ru-RU" sz="2000" b="1" dirty="0" smtClean="0"/>
            </a:br>
            <a:r>
              <a:rPr lang="ru-RU" sz="2000" b="1" dirty="0" err="1" smtClean="0"/>
              <a:t>Осиповичского</a:t>
            </a:r>
            <a:r>
              <a:rPr lang="ru-RU" sz="2000" b="1" dirty="0" smtClean="0"/>
              <a:t> района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1380999"/>
              </p:ext>
            </p:extLst>
          </p:nvPr>
        </p:nvGraphicFramePr>
        <p:xfrm>
          <a:off x="539552" y="1196752"/>
          <a:ext cx="8363272" cy="53614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762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5318739"/>
              </p:ext>
            </p:extLst>
          </p:nvPr>
        </p:nvGraphicFramePr>
        <p:xfrm>
          <a:off x="467544" y="15974"/>
          <a:ext cx="8568952" cy="6453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933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555"/>
            <a:ext cx="8136904" cy="720080"/>
          </a:xfrm>
        </p:spPr>
        <p:txBody>
          <a:bodyPr>
            <a:normAutofit fontScale="90000"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Осиповичского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района </a:t>
            </a:r>
            <a:r>
              <a:rPr lang="ru-RU" sz="1600" b="1" smtClean="0">
                <a:latin typeface="Times New Roman" pitchFamily="18" charset="0"/>
                <a:cs typeface="Times New Roman" pitchFamily="18" charset="0"/>
              </a:rPr>
              <a:t>за 2018 год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635573"/>
              </p:ext>
            </p:extLst>
          </p:nvPr>
        </p:nvGraphicFramePr>
        <p:xfrm>
          <a:off x="126003" y="692696"/>
          <a:ext cx="9001000" cy="543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320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2339</TotalTime>
  <Words>61</Words>
  <Application>Microsoft Office PowerPoint</Application>
  <PresentationFormat>Экран (4:3)</PresentationFormat>
  <Paragraphs>30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Тема Office</vt:lpstr>
      <vt:lpstr>1_Тема Office</vt:lpstr>
      <vt:lpstr>4_Тема Office</vt:lpstr>
      <vt:lpstr>5_Тема Office</vt:lpstr>
      <vt:lpstr>2_Тема Office</vt:lpstr>
      <vt:lpstr>БЮЛЛЕТЕНЬ ОБ ИСПОЛНЕНИИ КОНСОЛИДИРОВАННОГО БЮДЖЕТА ОСИПОВИЧСКОГО РАЙОНА  ЗА  2018 ГОД                               </vt:lpstr>
      <vt:lpstr>Презентация PowerPoint</vt:lpstr>
      <vt:lpstr>Презентация PowerPoint</vt:lpstr>
      <vt:lpstr>                                                                                                                                                                                                              Структура поступления доходов в бюджет Осиповичского района  за  2018 год </vt:lpstr>
      <vt:lpstr>Презентация PowerPoint</vt:lpstr>
      <vt:lpstr>Структура доходной части консолидированного бюджета  Осиповичского района</vt:lpstr>
      <vt:lpstr>Презентация PowerPoint</vt:lpstr>
      <vt:lpstr> Структура расходов бюджета Осиповичского района за 2018 год 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БЮЛЛЕТЕНЬ ОБ ИСПОЛНЕНИИ</dc:title>
  <dc:creator>Беляцкая Ирина</dc:creator>
  <cp:lastModifiedBy>Пацкевич Наталья</cp:lastModifiedBy>
  <cp:revision>285</cp:revision>
  <cp:lastPrinted>2019-02-13T08:14:56Z</cp:lastPrinted>
  <dcterms:created xsi:type="dcterms:W3CDTF">2015-10-08T06:47:48Z</dcterms:created>
  <dcterms:modified xsi:type="dcterms:W3CDTF">2019-02-13T08:16:10Z</dcterms:modified>
</cp:coreProperties>
</file>