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85" r:id="rId4"/>
    <p:sldId id="260" r:id="rId5"/>
    <p:sldId id="286" r:id="rId6"/>
    <p:sldId id="279" r:id="rId7"/>
    <p:sldId id="281" r:id="rId8"/>
    <p:sldId id="282" r:id="rId9"/>
    <p:sldId id="284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sirfopdc\Public\2013\&#1044;&#1080;&#1072;&#1075;&#1088;&#1072;&#1084;&#1084;&#1072;%20&#1089;&#1090;&#1088;&#1091;&#1082;&#1090;&#1091;&#1088;&#1072;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 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другие налоги от выручки</c:v>
                </c:pt>
                <c:pt idx="6">
                  <c:v>прочие налоговые доходы</c:v>
                </c:pt>
                <c:pt idx="7">
                  <c:v>неналоговые доходы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0.45800000000000002</c:v>
                </c:pt>
                <c:pt idx="1">
                  <c:v>-2.4E-2</c:v>
                </c:pt>
                <c:pt idx="2">
                  <c:v>0.06</c:v>
                </c:pt>
                <c:pt idx="3">
                  <c:v>0.17599999999999999</c:v>
                </c:pt>
                <c:pt idx="4">
                  <c:v>0.16</c:v>
                </c:pt>
                <c:pt idx="5">
                  <c:v>7.8E-2</c:v>
                </c:pt>
                <c:pt idx="6">
                  <c:v>7.0000000000000001E-3</c:v>
                </c:pt>
                <c:pt idx="7">
                  <c:v>8.5000000000000006E-2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868418260728217E-2"/>
          <c:y val="3.4394438858252031E-2"/>
          <c:w val="0.91613158173927178"/>
          <c:h val="0.789162235757491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01.04.2019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4.500640590555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18614341372611E-2"/>
                  <c:y val="0.130281887821952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0.67</c:v>
                </c:pt>
                <c:pt idx="1">
                  <c:v>0.26300000000000001</c:v>
                </c:pt>
                <c:pt idx="2">
                  <c:v>4.3999999999999997E-2</c:v>
                </c:pt>
                <c:pt idx="3">
                  <c:v>2.3E-2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01.04.2018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23232246900494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44506599809267E-2"/>
                  <c:y val="0.13265064602750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963610414679806E-2"/>
                  <c:y val="-2.3687582055557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предприниматиели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0.95399999999999996</c:v>
                </c:pt>
                <c:pt idx="1">
                  <c:v>-4.4999999999999998E-2</c:v>
                </c:pt>
                <c:pt idx="2">
                  <c:v>5.8000000000000003E-2</c:v>
                </c:pt>
                <c:pt idx="3">
                  <c:v>3.3000000000000002E-2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073216"/>
        <c:axId val="32074752"/>
        <c:axId val="0"/>
      </c:bar3DChart>
      <c:catAx>
        <c:axId val="3207321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074752"/>
        <c:crosses val="autoZero"/>
        <c:auto val="0"/>
        <c:lblAlgn val="ctr"/>
        <c:lblOffset val="100"/>
        <c:noMultiLvlLbl val="0"/>
      </c:catAx>
      <c:valAx>
        <c:axId val="3207475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2073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/>
            </a:pPr>
            <a:r>
              <a:rPr lang="ru-RU" sz="1400" dirty="0" smtClean="0"/>
              <a:t>						</a:t>
            </a:r>
          </a:p>
          <a:p>
            <a:pPr algn="just">
              <a:defRPr/>
            </a:pPr>
            <a:r>
              <a:rPr lang="ru-RU" sz="1400" dirty="0" smtClean="0"/>
              <a:t>Расходы </a:t>
            </a:r>
            <a:r>
              <a:rPr lang="ru-RU" sz="1400" dirty="0"/>
              <a:t>консолидированного бюджета </a:t>
            </a:r>
            <a:r>
              <a:rPr lang="ru-RU" sz="1400" dirty="0" err="1"/>
              <a:t>Осиповичского</a:t>
            </a:r>
            <a:r>
              <a:rPr lang="ru-RU" sz="1400" dirty="0"/>
              <a:t> района  по функциональной классификации расходов за </a:t>
            </a:r>
            <a:r>
              <a:rPr lang="ru-RU" sz="1400" dirty="0" smtClean="0"/>
              <a:t> 1 квартал </a:t>
            </a:r>
            <a:r>
              <a:rPr lang="ru-RU" sz="1400" baseline="0" dirty="0" smtClean="0"/>
              <a:t> 20</a:t>
            </a:r>
            <a:r>
              <a:rPr lang="ru-RU" sz="1400" dirty="0" smtClean="0"/>
              <a:t>19 года</a:t>
            </a:r>
          </a:p>
          <a:p>
            <a:pPr algn="just">
              <a:defRPr/>
            </a:pPr>
            <a:r>
              <a:rPr lang="ru-RU" sz="1400" dirty="0" smtClean="0"/>
              <a:t>						</a:t>
            </a:r>
            <a:r>
              <a:rPr lang="ru-RU" sz="1400" b="0" dirty="0" smtClean="0"/>
              <a:t>тыс.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15113516798787063"/>
          <c:y val="3.1349714372821622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5155164832292204E-2"/>
          <c:y val="0.26713843810636029"/>
          <c:w val="0.49641134645170143"/>
          <c:h val="0.73286156189363971"/>
        </c:manualLayout>
      </c:layout>
      <c:pie3D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Исполнено за  1 кв  2019 год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281730181006874E-2"/>
                  <c:y val="-8.4918548144856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273363561121305E-2"/>
                  <c:y val="-6.749935878180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267785814530923E-2"/>
                  <c:y val="-5.0080169418761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555093742128181E-2"/>
                  <c:y val="6.967675745218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81730181006874E-2"/>
                  <c:y val="8.0563750804094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7126920724027495E-2"/>
                  <c:y val="0.104515136178284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566249235308935E-2"/>
                  <c:y val="-7.838652358242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972111267048105E-3"/>
                  <c:y val="-7.8386352133713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Лист2!$B$3:$B$10</c:f>
              <c:numCache>
                <c:formatCode>#,##0.0</c:formatCode>
                <c:ptCount val="8"/>
                <c:pt idx="0">
                  <c:v>1292.5</c:v>
                </c:pt>
                <c:pt idx="1">
                  <c:v>367.9</c:v>
                </c:pt>
                <c:pt idx="2">
                  <c:v>905.2</c:v>
                </c:pt>
                <c:pt idx="3">
                  <c:v>0</c:v>
                </c:pt>
                <c:pt idx="4">
                  <c:v>5535.9</c:v>
                </c:pt>
                <c:pt idx="5">
                  <c:v>1129.8</c:v>
                </c:pt>
                <c:pt idx="6">
                  <c:v>7763.5</c:v>
                </c:pt>
                <c:pt idx="7">
                  <c:v>559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</c:strCache>
            </c:strRef>
          </c:tx>
          <c:explosion val="25"/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Лист2!$C$3:$C$10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632409958215567"/>
          <c:y val="0.2477959046217087"/>
          <c:w val="0.32367587074825488"/>
          <c:h val="0.44515425820071974"/>
        </c:manualLayout>
      </c:layout>
      <c:overlay val="0"/>
      <c:txPr>
        <a:bodyPr/>
        <a:lstStyle/>
        <a:p>
          <a:pPr rtl="0"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547716920342186E-3"/>
          <c:y val="2.8048389729798673E-2"/>
          <c:w val="0.76807299188979006"/>
          <c:h val="0.94156585472958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50800" dir="5400000" algn="ctr" rotWithShape="0">
                <a:srgbClr val="92D050"/>
              </a:outerShdw>
            </a:effectLst>
          </c:spPr>
          <c:dLbls>
            <c:dLbl>
              <c:idx val="0"/>
              <c:layout>
                <c:manualLayout>
                  <c:x val="1.263704032885235E-2"/>
                  <c:y val="-2.101733570848962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45983779580048E-2"/>
                  <c:y val="-4.435841793094526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2,1%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439284523941784E-4"/>
                  <c:y val="1.57910225644142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5,2%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133318520164429E-3"/>
                  <c:y val="-4.0946231936257278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31,5%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044883901788696E-2"/>
                  <c:y val="8.729159485094875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727474725030552E-3"/>
                  <c:y val="-9.2620420810506435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44,2%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473758471280969E-2"/>
                  <c:y val="-0.2949428053947875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3,2%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</c:v>
                </c:pt>
                <c:pt idx="3">
                  <c:v>Здравоохранение</c:v>
                </c:pt>
                <c:pt idx="4">
                  <c:v>Физическая культура, культура и СМИ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Прочие отрасли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7.4</c:v>
                </c:pt>
                <c:pt idx="1">
                  <c:v>2.1</c:v>
                </c:pt>
                <c:pt idx="2">
                  <c:v>5.2</c:v>
                </c:pt>
                <c:pt idx="3">
                  <c:v>31.5</c:v>
                </c:pt>
                <c:pt idx="4">
                  <c:v>6.4</c:v>
                </c:pt>
                <c:pt idx="5">
                  <c:v>44.2</c:v>
                </c:pt>
                <c:pt idx="6">
                  <c:v>3.2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332229752249749"/>
          <c:y val="0"/>
          <c:w val="0.21269981113209643"/>
          <c:h val="0.98458240383166029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64A96-8628-40D5-AE39-737B4833F51F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5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08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322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17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05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914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25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0011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2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255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578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5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8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 Black" pitchFamily="34" charset="0"/>
              </a:rPr>
              <a:t>БЮЛЛЕТЕНЬ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ОБ ИСПОЛНЕНИИ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/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i="1" dirty="0" smtClean="0">
                <a:latin typeface="+mn-lt"/>
              </a:rPr>
              <a:t>ЗА  1 квартал 2019 ГОДА</a:t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/>
            </a:r>
            <a:br>
              <a:rPr lang="ru-RU" i="1" dirty="0" smtClean="0">
                <a:latin typeface="+mn-lt"/>
              </a:rPr>
            </a:br>
            <a:r>
              <a:rPr lang="ru-RU" i="1" dirty="0">
                <a:latin typeface="+mn-lt"/>
              </a:rPr>
              <a:t> </a:t>
            </a:r>
            <a:r>
              <a:rPr lang="ru-RU" i="1" dirty="0" smtClean="0">
                <a:latin typeface="+mn-lt"/>
              </a:rPr>
              <a:t>                            </a:t>
            </a:r>
            <a:endParaRPr lang="ru-RU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0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94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60648"/>
            <a:ext cx="8856985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964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6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78098"/>
          </a:xfrm>
        </p:spPr>
        <p:txBody>
          <a:bodyPr>
            <a:noAutofit/>
          </a:bodyPr>
          <a:lstStyle/>
          <a:p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/>
              <a:t>Структура поступления доходов в консолидированный бюджет Осиповичского </a:t>
            </a:r>
            <a:r>
              <a:rPr lang="ru-RU" sz="1600" smtClean="0"/>
              <a:t>района                  </a:t>
            </a:r>
            <a:br>
              <a:rPr lang="ru-RU" sz="1600" smtClean="0"/>
            </a:br>
            <a:r>
              <a:rPr lang="ru-RU" sz="1600" smtClean="0"/>
              <a:t> </a:t>
            </a:r>
            <a:r>
              <a:rPr lang="ru-RU" sz="1600" dirty="0" smtClean="0"/>
              <a:t>за  1 квартал 2019 года</a:t>
            </a:r>
            <a:br>
              <a:rPr lang="ru-RU" sz="1600" dirty="0" smtClean="0"/>
            </a:b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                                              (в процентах)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747166"/>
              </p:ext>
            </p:extLst>
          </p:nvPr>
        </p:nvGraphicFramePr>
        <p:xfrm>
          <a:off x="457200" y="1052736"/>
          <a:ext cx="8219256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422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Структура доходной части консолидированного бюджета </a:t>
            </a:r>
            <a:br>
              <a:rPr lang="ru-RU" sz="2000" b="1" dirty="0" smtClean="0"/>
            </a:br>
            <a:r>
              <a:rPr lang="ru-RU" sz="2000" b="1" dirty="0" err="1" smtClean="0"/>
              <a:t>Осиповичского</a:t>
            </a:r>
            <a:r>
              <a:rPr lang="ru-RU" sz="2000" b="1" dirty="0" smtClean="0"/>
              <a:t> района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28396"/>
              </p:ext>
            </p:extLst>
          </p:nvPr>
        </p:nvGraphicFramePr>
        <p:xfrm>
          <a:off x="539552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959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755425"/>
              </p:ext>
            </p:extLst>
          </p:nvPr>
        </p:nvGraphicFramePr>
        <p:xfrm>
          <a:off x="467544" y="15974"/>
          <a:ext cx="8568952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08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555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 за 1 квартал 2019 года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585009"/>
              </p:ext>
            </p:extLst>
          </p:nvPr>
        </p:nvGraphicFramePr>
        <p:xfrm>
          <a:off x="107504" y="692696"/>
          <a:ext cx="90010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2202</TotalTime>
  <Words>55</Words>
  <Application>Microsoft Office PowerPoint</Application>
  <PresentationFormat>Экран (4:3)</PresentationFormat>
  <Paragraphs>29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БЮЛЛЕТЕНЬ ОБ ИСПОЛНЕНИИ КОНСОЛИДИРОВАННОГО БЮДЖЕТА ОСИПОВИЧСКОГО РАЙОНА  ЗА  1 квартал 2019 ГОДА                               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Структура поступления доходов в консолидированный бюджет Осиповичского района                    за  1 квартал 2019 года                                                                                                                                                     (в процентах)</vt:lpstr>
      <vt:lpstr>Структура доходной части консолидированного бюджета  Осиповичского района</vt:lpstr>
      <vt:lpstr>Презентация PowerPoint</vt:lpstr>
      <vt:lpstr> Структура расходов бюджета Осиповичского района за 1 квартал 2019 года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</cp:lastModifiedBy>
  <cp:revision>267</cp:revision>
  <cp:lastPrinted>2019-07-08T06:42:16Z</cp:lastPrinted>
  <dcterms:created xsi:type="dcterms:W3CDTF">2015-10-08T06:47:48Z</dcterms:created>
  <dcterms:modified xsi:type="dcterms:W3CDTF">2019-07-08T06:44:30Z</dcterms:modified>
</cp:coreProperties>
</file>