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57" r:id="rId3"/>
    <p:sldId id="348" r:id="rId4"/>
    <p:sldId id="323" r:id="rId5"/>
    <p:sldId id="270" r:id="rId6"/>
    <p:sldId id="370" r:id="rId7"/>
    <p:sldId id="363" r:id="rId8"/>
    <p:sldId id="366" r:id="rId9"/>
    <p:sldId id="368" r:id="rId10"/>
    <p:sldId id="367" r:id="rId11"/>
    <p:sldId id="369" r:id="rId12"/>
    <p:sldId id="258" r:id="rId13"/>
    <p:sldId id="294" r:id="rId14"/>
    <p:sldId id="295" r:id="rId15"/>
    <p:sldId id="269" r:id="rId16"/>
    <p:sldId id="278" r:id="rId17"/>
    <p:sldId id="350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7F17-2011-4EB6-A4C3-D1E5952C0E9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6291-B815-489B-9EE2-06E23660F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1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6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0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Всем, кто испытывает трудности в чтении и письме, в понимании письменной и устной речи: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2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3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609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64087" y="1908313"/>
            <a:ext cx="3424579" cy="304036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0272000" y="493800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44085" y="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28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2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723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80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312000" y="-1"/>
            <a:ext cx="2880000" cy="68580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12005" y="2841757"/>
            <a:ext cx="2880000" cy="4016243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6000" y="2841757"/>
            <a:ext cx="1536011" cy="4016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56000" y="-1"/>
            <a:ext cx="4525107" cy="2724647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55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735105" y="1993507"/>
            <a:ext cx="2454575" cy="4865768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7301842" y="4514695"/>
            <a:ext cx="4707717" cy="2358672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5242" y="1993507"/>
            <a:ext cx="4909149" cy="4865768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95824" y="-15091"/>
            <a:ext cx="4909149" cy="4356885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54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7382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48907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548907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64807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648074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669598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9669598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0431" y="1700807"/>
            <a:ext cx="2976331" cy="4704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8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73790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1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9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19628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814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2688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1B9DD-3176-6B75-958E-FD41461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15300-0A2E-94D9-B2C8-47A6EFE5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525C4-D5B5-472A-828E-10D5EE89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E21B-BD72-F945-9F53-FA2F13A10BBA}" type="datetimeFigureOut">
              <a:rPr lang="ru-BY" smtClean="0"/>
              <a:t>08/04/2023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6E786-C8C8-00A4-1059-5C63844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0E3A9-D631-BE17-2377-7E3793E2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18E6-F814-F348-9058-39386FAF4FF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0368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4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10668856" y="5253432"/>
            <a:ext cx="1523145" cy="1585421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9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983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48680"/>
            <a:ext cx="3071043" cy="18242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372883"/>
            <a:ext cx="3071043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1" y="3429000"/>
            <a:ext cx="3979897" cy="342900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335360" y="452670"/>
            <a:ext cx="11521280" cy="5952661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2536949" y="309809"/>
            <a:ext cx="7493412" cy="6184588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8076" y="3909054"/>
            <a:ext cx="5193248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7879" y="4773149"/>
            <a:ext cx="5193248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905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943873" y="1604120"/>
            <a:ext cx="2281332" cy="4801211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49636" y="1749575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5380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1124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658148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53892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2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4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7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4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058" y="50951"/>
            <a:ext cx="8498048" cy="2208244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ЯСНЫЙ ЯЗЫК – </a:t>
            </a:r>
          </a:p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ДОСТУПНАЯ ИНФОРМАЦИЯ 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ВСЕХ</a:t>
            </a:r>
            <a:endParaRPr lang="en-US" altLang="ko-KR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C35F5-7A09-D289-FD10-BF9D6A8C8992}"/>
              </a:ext>
            </a:extLst>
          </p:cNvPr>
          <p:cNvSpPr/>
          <p:nvPr/>
        </p:nvSpPr>
        <p:spPr>
          <a:xfrm>
            <a:off x="6815403" y="4915505"/>
            <a:ext cx="5376597" cy="111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000" b="1" dirty="0">
                <a:solidFill>
                  <a:prstClr val="black"/>
                </a:solidFill>
                <a:latin typeface="Arial"/>
                <a:ea typeface="맑은 고딕"/>
              </a:rPr>
              <a:t>Елена Титова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, </a:t>
            </a:r>
          </a:p>
          <a:p>
            <a:pPr defTabSz="1219170" latinLnBrk="1"/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председатель ЦС ОО «</a:t>
            </a:r>
            <a:r>
              <a:rPr lang="ru-RU" sz="2000" dirty="0" err="1">
                <a:solidFill>
                  <a:prstClr val="black"/>
                </a:solidFill>
                <a:latin typeface="Arial"/>
                <a:ea typeface="맑은 고딕"/>
              </a:rPr>
              <a:t>БелАПДИиМИ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»</a:t>
            </a:r>
          </a:p>
          <a:p>
            <a:pPr defTabSz="1219170" latinLnBrk="1"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5D1240-2CDA-80C3-9D7C-E33D7D55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" y="211757"/>
            <a:ext cx="11990464" cy="60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63471-5CA1-5864-37EC-721B29C2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87" y="0"/>
            <a:ext cx="7772400" cy="3646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50AD32-08EF-8A20-A334-22FF5812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0"/>
          <a:stretch/>
        </p:blipFill>
        <p:spPr>
          <a:xfrm>
            <a:off x="1332187" y="3128697"/>
            <a:ext cx="7772400" cy="35259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658E03-CED4-135F-B71E-57E39B6BF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09" y="95789"/>
            <a:ext cx="2413460" cy="2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12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77C01-67AB-185D-B51C-6762C377E7B8}"/>
              </a:ext>
            </a:extLst>
          </p:cNvPr>
          <p:cNvSpPr txBox="1"/>
          <p:nvPr/>
        </p:nvSpPr>
        <p:spPr>
          <a:xfrm>
            <a:off x="978041" y="740702"/>
            <a:ext cx="10465163" cy="5094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Минимальное количество текста на странице.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расположен по левому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Картинка по правому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Одна мысль – одно предложение.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Каждое предложение с новой строки.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делится на небольшие части по смыслу.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Промежутки между предложениями и абзацами.</a:t>
            </a: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ru-BY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8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13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77C01-67AB-185D-B51C-6762C377E7B8}"/>
              </a:ext>
            </a:extLst>
          </p:cNvPr>
          <p:cNvSpPr txBox="1"/>
          <p:nvPr/>
        </p:nvSpPr>
        <p:spPr>
          <a:xfrm>
            <a:off x="1295467" y="740702"/>
            <a:ext cx="8808640" cy="5694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Шрифт с простыми очертаниями (без засечек).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Минимальный размер шрифта 16. 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и длинных слов.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Используются одни и те же слова.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терминов.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Информация в тексте – это призыв к действию!</a:t>
            </a: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ru-BY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659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371" y="740702"/>
            <a:ext cx="12192000" cy="768085"/>
          </a:xfrm>
        </p:spPr>
        <p:txBody>
          <a:bodyPr/>
          <a:lstStyle/>
          <a:p>
            <a:pPr algn="l"/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Этапы работы с текстом</a:t>
            </a:r>
            <a:b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переводе на ясный язык</a:t>
            </a:r>
            <a:endParaRPr lang="ko-KR" altLang="en-US" sz="42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04621" y="286489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E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Эксперты-оценщики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проверяют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доступность</a:t>
            </a:r>
            <a:r>
              <a:rPr lang="en-US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</a:t>
            </a:r>
          </a:p>
        </p:txBody>
      </p:sp>
      <p:sp>
        <p:nvSpPr>
          <p:cNvPr id="24" name="Chevron 12"/>
          <p:cNvSpPr/>
          <p:nvPr/>
        </p:nvSpPr>
        <p:spPr>
          <a:xfrm>
            <a:off x="8620728" y="285293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AC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Тексты</a:t>
            </a:r>
          </a:p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ЯЯ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Chevron 12"/>
          <p:cNvSpPr/>
          <p:nvPr/>
        </p:nvSpPr>
        <p:spPr>
          <a:xfrm>
            <a:off x="3213038" y="2852936"/>
            <a:ext cx="3314333" cy="1879181"/>
          </a:xfrm>
          <a:prstGeom prst="chevron">
            <a:avLst>
              <a:gd name="adj" fmla="val 33915"/>
            </a:avLst>
          </a:prstGeom>
          <a:solidFill>
            <a:srgbClr val="F2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Специалисты по ЯЯ</a:t>
            </a: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адаптирует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по правилам ЯЯ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Chevron 12"/>
          <p:cNvSpPr/>
          <p:nvPr/>
        </p:nvSpPr>
        <p:spPr>
          <a:xfrm>
            <a:off x="623393" y="2852938"/>
            <a:ext cx="3042721" cy="1879181"/>
          </a:xfrm>
          <a:prstGeom prst="chevron">
            <a:avLst>
              <a:gd name="adj" fmla="val 33915"/>
            </a:avLst>
          </a:prstGeom>
          <a:solidFill>
            <a:srgbClr val="F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Текст</a:t>
            </a:r>
          </a:p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Тема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lapdi.org/wp-content/uploads/2020/04/Kriz.-kom.1-250x1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10339"/>
          <a:stretch/>
        </p:blipFill>
        <p:spPr bwMode="auto">
          <a:xfrm>
            <a:off x="3791744" y="1619491"/>
            <a:ext cx="2947472" cy="26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bka.by/wp-content/uploads/2020/03/PlainEnglish-1000x620.pn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r="18983"/>
          <a:stretch/>
        </p:blipFill>
        <p:spPr bwMode="auto">
          <a:xfrm>
            <a:off x="408344" y="1259248"/>
            <a:ext cx="2615315" cy="26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053" y="266511"/>
            <a:ext cx="11568608" cy="76835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altLang="ko-KR" dirty="0"/>
              <a:t> Тексты на ясном языке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2352" y="4941193"/>
            <a:ext cx="2294493" cy="1025684"/>
            <a:chOff x="3718037" y="3327771"/>
            <a:chExt cx="1646051" cy="769263"/>
          </a:xfrm>
          <a:noFill/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Правила </a:t>
              </a:r>
            </a:p>
            <a:p>
              <a:pPr marL="0" indent="0" defTabSz="1219170">
                <a:buNone/>
              </a:pP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дорож</a:t>
              </a:r>
              <a:r>
                <a:rPr lang="en-US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-</a:t>
              </a: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ного</a:t>
              </a: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движения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для пешеходов</a:t>
              </a:r>
              <a:endPara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18037" y="3847454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buNone/>
              </a:pP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0" name="Text Placeholder 17"/>
          <p:cNvSpPr txBox="1">
            <a:spLocks/>
          </p:cNvSpPr>
          <p:nvPr/>
        </p:nvSpPr>
        <p:spPr>
          <a:xfrm>
            <a:off x="3789338" y="4820903"/>
            <a:ext cx="2208244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Кризисная</a:t>
            </a:r>
            <a:b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комната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 Placeholder 17"/>
          <p:cNvSpPr txBox="1">
            <a:spLocks/>
          </p:cNvSpPr>
          <p:nvPr/>
        </p:nvSpPr>
        <p:spPr>
          <a:xfrm>
            <a:off x="7632171" y="4968519"/>
            <a:ext cx="2345387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Как защитить </a:t>
            </a:r>
          </a:p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Свою банковскую карту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188BA-6588-54BD-153B-8CFF9914E571}"/>
              </a:ext>
            </a:extLst>
          </p:cNvPr>
          <p:cNvSpPr txBox="1"/>
          <p:nvPr/>
        </p:nvSpPr>
        <p:spPr>
          <a:xfrm>
            <a:off x="8688288" y="168915"/>
            <a:ext cx="3264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/>
            <a:endParaRPr lang="ru-RU" sz="2400" b="1" dirty="0">
              <a:solidFill>
                <a:srgbClr val="ED1F24"/>
              </a:solidFill>
              <a:latin typeface="Arial"/>
              <a:ea typeface="Arial Unicode MS"/>
            </a:endParaRPr>
          </a:p>
          <a:p>
            <a:pPr defTabSz="1219170" latinLnBrk="1"/>
            <a:r>
              <a:rPr lang="ru-RU" sz="2400" b="1" dirty="0">
                <a:solidFill>
                  <a:srgbClr val="ED1F24"/>
                </a:solidFill>
                <a:latin typeface="Arial"/>
                <a:ea typeface="Arial Unicode MS"/>
              </a:rPr>
              <a:t>https://lifeguide.by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D51F6E6-1C3E-1F54-979E-16256B902BA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14746"/>
          <a:stretch>
            <a:fillRect/>
          </a:stretch>
        </p:blipFill>
        <p:spPr>
          <a:xfrm>
            <a:off x="7814008" y="1604798"/>
            <a:ext cx="2784309" cy="2784309"/>
          </a:xfrm>
        </p:spPr>
      </p:pic>
    </p:spTree>
    <p:extLst>
      <p:ext uri="{BB962C8B-B14F-4D97-AF65-F5344CB8AC3E}">
        <p14:creationId xmlns:p14="http://schemas.microsoft.com/office/powerpoint/2010/main" val="78501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Основной текс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53369" y="5984558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srgbClr val="C00000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srgbClr val="C00000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029338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6A135F-A529-42B2-91FE-4ED8B2417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959349" y="387361"/>
            <a:ext cx="11573197" cy="724247"/>
          </a:xfrm>
        </p:spPr>
        <p:txBody>
          <a:bodyPr/>
          <a:lstStyle/>
          <a:p>
            <a:r>
              <a:rPr lang="ru-RU" altLang="ko-KR" sz="3733" dirty="0"/>
              <a:t>Спасибо за внимание!</a:t>
            </a:r>
            <a:endParaRPr lang="en-US" altLang="ko-KR" sz="3733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1752301-D92E-4D79-BF2B-4305B126D797}"/>
              </a:ext>
            </a:extLst>
          </p:cNvPr>
          <p:cNvGrpSpPr/>
          <p:nvPr/>
        </p:nvGrpSpPr>
        <p:grpSpPr>
          <a:xfrm>
            <a:off x="322665" y="3536272"/>
            <a:ext cx="4660553" cy="2984141"/>
            <a:chOff x="2401342" y="248706"/>
            <a:chExt cx="5620059" cy="3598510"/>
          </a:xfrm>
          <a:solidFill>
            <a:schemeClr val="accent1"/>
          </a:solidFill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E3ED16A4-1376-4238-9F5E-F0B1FFDB562F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65098AB4-3535-4F1E-89FE-167B43C54770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25C163D-A1BF-41C8-B303-595E350C1FDA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8DC744F5-F671-4926-8885-018D87EFF748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645BFE60-66EB-4AB1-99BB-AC1028C9DAB2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9752675A-9CE1-4787-BDA7-2F13CE27E255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AA3E2F-FFD7-41C8-937B-1BB1FD6D48AA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E2FB70C2-4275-44C2-BEBB-19D2A59B2B29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BBB44E7F-6D1B-47B6-9E98-3ED138935D38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6C2339E1-B72E-4353-8A5C-175C317F45CF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658111E6-1D20-456F-800A-B2F95B3FF91B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0678419F-6DC9-4A44-A8DE-1A75E6FE4310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47EA14DE-3051-4A53-AFAB-78F38092F6BF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8861E65-EAD0-466F-B6C6-5253411D3A55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F0A73230-26FA-4986-B498-5344E4819AB0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6F66F626-346C-49CA-B56E-D85565363C03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9483083D-2EA9-47BD-B7D3-431AFD4D109C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id="{370D5F0B-6713-44A3-87F1-5C4347632CD8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4838416-64E2-4B8A-B0BE-38B6123CE7AB}"/>
              </a:ext>
            </a:extLst>
          </p:cNvPr>
          <p:cNvGrpSpPr/>
          <p:nvPr/>
        </p:nvGrpSpPr>
        <p:grpSpPr>
          <a:xfrm>
            <a:off x="2039708" y="1916774"/>
            <a:ext cx="1044717" cy="2008257"/>
            <a:chOff x="5304862" y="-789923"/>
            <a:chExt cx="645890" cy="1241591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7EF55E3-CB9F-48ED-87C1-08F32340C6B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30" name="이등변 삼각형 49">
                <a:extLst>
                  <a:ext uri="{FF2B5EF4-FFF2-40B4-BE49-F238E27FC236}">
                    <a16:creationId xmlns:a16="http://schemas.microsoft.com/office/drawing/2014/main" id="{28216990-4F60-4C97-A358-84C93070C22A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D96BE585-05E0-4033-B2FB-312588F9F10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CEA24E68-55C7-4862-96C3-1274E6ED7550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83751921-BBCD-40BB-9C8D-EE9005C6AD62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2FAE15D-637E-4A82-9437-8BDF92AC2116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4E23ACC3-7A6C-4563-A8DC-97C9FA37BDAF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9885A41-8F4B-4C95-845E-D567F1462026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A39ACFC6-D3BB-4CA7-9070-DE2A922BA65F}"/>
              </a:ext>
            </a:extLst>
          </p:cNvPr>
          <p:cNvGrpSpPr/>
          <p:nvPr/>
        </p:nvGrpSpPr>
        <p:grpSpPr>
          <a:xfrm>
            <a:off x="7277574" y="2725264"/>
            <a:ext cx="4741837" cy="3768893"/>
            <a:chOff x="3854258" y="1056963"/>
            <a:chExt cx="4671709" cy="3713154"/>
          </a:xfrm>
        </p:grpSpPr>
        <p:grpSp>
          <p:nvGrpSpPr>
            <p:cNvPr id="34" name="Group 84">
              <a:extLst>
                <a:ext uri="{FF2B5EF4-FFF2-40B4-BE49-F238E27FC236}">
                  <a16:creationId xmlns:a16="http://schemas.microsoft.com/office/drawing/2014/main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Rectangle 85">
                <a:extLst>
                  <a:ext uri="{FF2B5EF4-FFF2-40B4-BE49-F238E27FC236}">
                    <a16:creationId xmlns:a16="http://schemas.microsoft.com/office/drawing/2014/main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6" name="Block Arc 86">
                <a:extLst>
                  <a:ext uri="{FF2B5EF4-FFF2-40B4-BE49-F238E27FC236}">
                    <a16:creationId xmlns:a16="http://schemas.microsoft.com/office/drawing/2014/main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7" name="Rectangle 87">
                <a:extLst>
                  <a:ext uri="{FF2B5EF4-FFF2-40B4-BE49-F238E27FC236}">
                    <a16:creationId xmlns:a16="http://schemas.microsoft.com/office/drawing/2014/main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" name="Block Arc 88">
                <a:extLst>
                  <a:ext uri="{FF2B5EF4-FFF2-40B4-BE49-F238E27FC236}">
                    <a16:creationId xmlns:a16="http://schemas.microsoft.com/office/drawing/2014/main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9" name="Rectangle 89">
                <a:extLst>
                  <a:ext uri="{FF2B5EF4-FFF2-40B4-BE49-F238E27FC236}">
                    <a16:creationId xmlns:a16="http://schemas.microsoft.com/office/drawing/2014/main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0" name="Group 108">
              <a:extLst>
                <a:ext uri="{FF2B5EF4-FFF2-40B4-BE49-F238E27FC236}">
                  <a16:creationId xmlns:a16="http://schemas.microsoft.com/office/drawing/2014/main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1" name="Teardrop 30">
                <a:extLst>
                  <a:ext uri="{FF2B5EF4-FFF2-40B4-BE49-F238E27FC236}">
                    <a16:creationId xmlns:a16="http://schemas.microsoft.com/office/drawing/2014/main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2" name="Rounded Rectangle 110">
                <a:extLst>
                  <a:ext uri="{FF2B5EF4-FFF2-40B4-BE49-F238E27FC236}">
                    <a16:creationId xmlns:a16="http://schemas.microsoft.com/office/drawing/2014/main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3" name="Rounded Rectangle 111">
                <a:extLst>
                  <a:ext uri="{FF2B5EF4-FFF2-40B4-BE49-F238E27FC236}">
                    <a16:creationId xmlns:a16="http://schemas.microsoft.com/office/drawing/2014/main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4" name="Rounded Rectangle 112">
                <a:extLst>
                  <a:ext uri="{FF2B5EF4-FFF2-40B4-BE49-F238E27FC236}">
                    <a16:creationId xmlns:a16="http://schemas.microsoft.com/office/drawing/2014/main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5" name="Rounded Rectangle 113">
                <a:extLst>
                  <a:ext uri="{FF2B5EF4-FFF2-40B4-BE49-F238E27FC236}">
                    <a16:creationId xmlns:a16="http://schemas.microsoft.com/office/drawing/2014/main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6" name="Rounded Rectangle 114">
                <a:extLst>
                  <a:ext uri="{FF2B5EF4-FFF2-40B4-BE49-F238E27FC236}">
                    <a16:creationId xmlns:a16="http://schemas.microsoft.com/office/drawing/2014/main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7" name="Rounded Rectangle 115">
                <a:extLst>
                  <a:ext uri="{FF2B5EF4-FFF2-40B4-BE49-F238E27FC236}">
                    <a16:creationId xmlns:a16="http://schemas.microsoft.com/office/drawing/2014/main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Rounded Rectangle 116">
                <a:extLst>
                  <a:ext uri="{FF2B5EF4-FFF2-40B4-BE49-F238E27FC236}">
                    <a16:creationId xmlns:a16="http://schemas.microsoft.com/office/drawing/2014/main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9" name="Rounded Rectangle 117">
                <a:extLst>
                  <a:ext uri="{FF2B5EF4-FFF2-40B4-BE49-F238E27FC236}">
                    <a16:creationId xmlns:a16="http://schemas.microsoft.com/office/drawing/2014/main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0" name="Group 126">
              <a:extLst>
                <a:ext uri="{FF2B5EF4-FFF2-40B4-BE49-F238E27FC236}">
                  <a16:creationId xmlns:a16="http://schemas.microsoft.com/office/drawing/2014/main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51" name="Group 123">
                <a:extLst>
                  <a:ext uri="{FF2B5EF4-FFF2-40B4-BE49-F238E27FC236}">
                    <a16:creationId xmlns:a16="http://schemas.microsoft.com/office/drawing/2014/main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53" name="Freeform 121">
                  <a:extLst>
                    <a:ext uri="{FF2B5EF4-FFF2-40B4-BE49-F238E27FC236}">
                      <a16:creationId xmlns:a16="http://schemas.microsoft.com/office/drawing/2014/main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Freeform 122">
                  <a:extLst>
                    <a:ext uri="{FF2B5EF4-FFF2-40B4-BE49-F238E27FC236}">
                      <a16:creationId xmlns:a16="http://schemas.microsoft.com/office/drawing/2014/main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2" name="Freeform 124">
                <a:extLst>
                  <a:ext uri="{FF2B5EF4-FFF2-40B4-BE49-F238E27FC236}">
                    <a16:creationId xmlns:a16="http://schemas.microsoft.com/office/drawing/2014/main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B8DDBA36-BF74-4133-A6F5-C16C9439C38B}"/>
              </a:ext>
            </a:extLst>
          </p:cNvPr>
          <p:cNvGrpSpPr/>
          <p:nvPr/>
        </p:nvGrpSpPr>
        <p:grpSpPr>
          <a:xfrm>
            <a:off x="5026438" y="1625006"/>
            <a:ext cx="3859129" cy="4053860"/>
            <a:chOff x="2934131" y="1326889"/>
            <a:chExt cx="3277252" cy="3442621"/>
          </a:xfrm>
        </p:grpSpPr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9" name="Group 27">
              <a:extLst>
                <a:ext uri="{FF2B5EF4-FFF2-40B4-BE49-F238E27FC236}">
                  <a16:creationId xmlns:a16="http://schemas.microsoft.com/office/drawing/2014/main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3" name="Parallelogram 9">
                <a:extLst>
                  <a:ext uri="{FF2B5EF4-FFF2-40B4-BE49-F238E27FC236}">
                    <a16:creationId xmlns:a16="http://schemas.microsoft.com/office/drawing/2014/main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4" name="Parallelogram 10">
                <a:extLst>
                  <a:ext uri="{FF2B5EF4-FFF2-40B4-BE49-F238E27FC236}">
                    <a16:creationId xmlns:a16="http://schemas.microsoft.com/office/drawing/2014/main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5" name="Parallelogram 12">
                <a:extLst>
                  <a:ext uri="{FF2B5EF4-FFF2-40B4-BE49-F238E27FC236}">
                    <a16:creationId xmlns:a16="http://schemas.microsoft.com/office/drawing/2014/main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70" y="430511"/>
            <a:ext cx="2635109" cy="659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1522" y="5235049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prstClr val="black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4188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76253" y="612597"/>
            <a:ext cx="7440827" cy="96544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</a:t>
            </a:r>
            <a:r>
              <a:rPr lang="ru-RU" b="1" dirty="0">
                <a:solidFill>
                  <a:srgbClr val="FF0000"/>
                </a:solidFill>
              </a:rPr>
              <a:t>ясный язык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073" y="2386855"/>
            <a:ext cx="10705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«</a:t>
            </a:r>
            <a:r>
              <a:rPr lang="ru-RU" sz="2600" b="1" dirty="0">
                <a:solidFill>
                  <a:srgbClr val="FF0000"/>
                </a:solidFill>
                <a:latin typeface="Arial"/>
                <a:ea typeface="Arial Unicode MS"/>
              </a:rPr>
              <a:t>Ясный язык</a:t>
            </a:r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»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– это информация, написанная доступным и </a:t>
            </a:r>
          </a:p>
          <a:p>
            <a:pPr defTabSz="1219170" latinLnBrk="1"/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понятным языком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b="1" dirty="0">
                <a:solidFill>
                  <a:srgbClr val="FF0000"/>
                </a:solidFill>
                <a:latin typeface="Arial"/>
                <a:ea typeface="Cambria" panose="02040503050406030204" pitchFamily="18" charset="0"/>
              </a:rPr>
              <a:t>Цель ясного языка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- помочь людям с трудностями понимания 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обычного языка получать информацию, читать и выражать свои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мысли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74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67" y="3126255"/>
            <a:ext cx="9985108" cy="609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648" y="428929"/>
            <a:ext cx="5099428" cy="768085"/>
          </a:xfrm>
        </p:spPr>
        <p:txBody>
          <a:bodyPr/>
          <a:lstStyle/>
          <a:p>
            <a:pPr algn="l"/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Целевые группы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56569" y="287467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519" y="3630466"/>
            <a:ext cx="227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998" lvl="1" defTabSz="1219170" latinLnBrk="1"/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Люди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испытывающие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т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рудност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в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чтени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3046" y="3610953"/>
            <a:ext cx="2496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трудностями в обучении,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 инвалидностью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8580" y="3610953"/>
            <a:ext cx="217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владения русским языком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648" y="3610954"/>
            <a:ext cx="176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образования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5928" y="5356172"/>
            <a:ext cx="898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24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Изучение целевой группы </a:t>
            </a:r>
            <a:r>
              <a:rPr lang="ru-RU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– </a:t>
            </a:r>
            <a:r>
              <a:rPr lang="ru-RU" altLang="ko-K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главная задача специалиста</a:t>
            </a:r>
            <a:endParaRPr lang="en-US" altLang="ko-KR" sz="24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181103" y="3610954"/>
            <a:ext cx="201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старшего возраста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8" y="2329846"/>
            <a:ext cx="479593" cy="447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121" y="2262034"/>
            <a:ext cx="585267" cy="544623"/>
          </a:xfrm>
          <a:prstGeom prst="rect">
            <a:avLst/>
          </a:prstGeom>
        </p:spPr>
      </p:pic>
      <p:sp>
        <p:nvSpPr>
          <p:cNvPr id="37" name="Oval 3"/>
          <p:cNvSpPr/>
          <p:nvPr/>
        </p:nvSpPr>
        <p:spPr>
          <a:xfrm>
            <a:off x="3576648" y="288339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992" y="2943949"/>
            <a:ext cx="455208" cy="5039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9251" y="2997019"/>
            <a:ext cx="97243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sz="1467" dirty="0" err="1">
                <a:solidFill>
                  <a:prstClr val="black"/>
                </a:solidFill>
                <a:latin typeface="Arial"/>
                <a:ea typeface="Arial Unicode MS"/>
              </a:rPr>
              <a:t>Ма-ма</a:t>
            </a:r>
            <a:endParaRPr lang="ru-RU" sz="14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39" name="Oval 3"/>
          <p:cNvSpPr/>
          <p:nvPr/>
        </p:nvSpPr>
        <p:spPr>
          <a:xfrm>
            <a:off x="6052050" y="284419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0" name="Oval 3"/>
          <p:cNvSpPr/>
          <p:nvPr/>
        </p:nvSpPr>
        <p:spPr>
          <a:xfrm>
            <a:off x="8514444" y="280665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1" name="Oval 3"/>
          <p:cNvSpPr/>
          <p:nvPr/>
        </p:nvSpPr>
        <p:spPr>
          <a:xfrm>
            <a:off x="10857396" y="2776924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698" y="2948962"/>
            <a:ext cx="430821" cy="430821"/>
          </a:xfrm>
          <a:prstGeom prst="rect">
            <a:avLst/>
          </a:prstGeom>
        </p:spPr>
      </p:pic>
      <p:sp>
        <p:nvSpPr>
          <p:cNvPr id="43" name="Rectangle 15">
            <a:extLst>
              <a:ext uri="{FF2B5EF4-FFF2-40B4-BE49-F238E27FC236}">
                <a16:creationId xmlns:a16="http://schemas.microsoft.com/office/drawing/2014/main" id="{A0D951DF-2B9B-428A-81BC-C7CC20D7A4ED}"/>
              </a:ext>
            </a:extLst>
          </p:cNvPr>
          <p:cNvSpPr/>
          <p:nvPr/>
        </p:nvSpPr>
        <p:spPr>
          <a:xfrm rot="5400000">
            <a:off x="8658966" y="2883682"/>
            <a:ext cx="429959" cy="42938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443" y="2204269"/>
            <a:ext cx="585267" cy="544623"/>
          </a:xfrm>
          <a:prstGeom prst="rect">
            <a:avLst/>
          </a:prstGeom>
        </p:spPr>
      </p:pic>
      <p:sp>
        <p:nvSpPr>
          <p:cNvPr id="45" name="Round Same Side Corner Rectangle 8">
            <a:extLst>
              <a:ext uri="{FF2B5EF4-FFF2-40B4-BE49-F238E27FC236}">
                <a16:creationId xmlns:a16="http://schemas.microsoft.com/office/drawing/2014/main" id="{7FE9840D-FCBA-436C-9A04-D0E8ACBFE942}"/>
              </a:ext>
            </a:extLst>
          </p:cNvPr>
          <p:cNvSpPr/>
          <p:nvPr/>
        </p:nvSpPr>
        <p:spPr>
          <a:xfrm>
            <a:off x="10952060" y="2811877"/>
            <a:ext cx="473323" cy="47404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Heart 17">
            <a:extLst>
              <a:ext uri="{FF2B5EF4-FFF2-40B4-BE49-F238E27FC236}">
                <a16:creationId xmlns:a16="http://schemas.microsoft.com/office/drawing/2014/main" id="{B1A6E8D9-2576-431C-B02D-06B4149B6F5C}"/>
              </a:ext>
            </a:extLst>
          </p:cNvPr>
          <p:cNvSpPr/>
          <p:nvPr/>
        </p:nvSpPr>
        <p:spPr>
          <a:xfrm>
            <a:off x="10971215" y="2242981"/>
            <a:ext cx="454168" cy="44529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7822" y="-40083"/>
            <a:ext cx="9825125" cy="768085"/>
          </a:xfrm>
        </p:spPr>
        <p:txBody>
          <a:bodyPr/>
          <a:lstStyle/>
          <a:p>
            <a:pPr algn="l"/>
            <a:r>
              <a:rPr lang="ru-RU" sz="45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Сферы применения ясного языка</a:t>
            </a:r>
            <a:endParaRPr lang="ko-KR" altLang="en-US" sz="45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31368" y="1167780"/>
            <a:ext cx="2829169" cy="707887"/>
            <a:chOff x="763245" y="3362835"/>
            <a:chExt cx="2059657" cy="530915"/>
          </a:xfrm>
        </p:grpSpPr>
        <p:sp>
          <p:nvSpPr>
            <p:cNvPr id="30" name="TextBox 29"/>
            <p:cNvSpPr txBox="1"/>
            <p:nvPr/>
          </p:nvSpPr>
          <p:spPr>
            <a:xfrm>
              <a:off x="763245" y="360235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Сайты, блоги, страницы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153403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Веб-страницы</a:t>
              </a:r>
              <a:endPara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0146" y="2484910"/>
            <a:ext cx="4180899" cy="1175634"/>
            <a:chOff x="817227" y="3135898"/>
            <a:chExt cx="2078548" cy="881725"/>
          </a:xfrm>
        </p:grpSpPr>
        <p:sp>
          <p:nvSpPr>
            <p:cNvPr id="33" name="TextBox 32"/>
            <p:cNvSpPr txBox="1"/>
            <p:nvPr/>
          </p:nvSpPr>
          <p:spPr>
            <a:xfrm>
              <a:off x="817227" y="357904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Компьютерные и мобильные программы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6118" y="3135898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Интернет-приложения и мобильные приложения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2204" y="4202378"/>
            <a:ext cx="3385977" cy="874144"/>
            <a:chOff x="803640" y="3362835"/>
            <a:chExt cx="2059657" cy="65560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Голосовые инструкции, описания, фильмы, ролики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Аудио и видео информация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0946" y="2314620"/>
            <a:ext cx="3596664" cy="627924"/>
            <a:chOff x="803640" y="3362835"/>
            <a:chExt cx="2187816" cy="470943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1878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Указатели, карты, схемы движения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Системы ориентации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01444" y="3818375"/>
            <a:ext cx="3386047" cy="709604"/>
            <a:chOff x="739560" y="3278053"/>
            <a:chExt cx="2059700" cy="532203"/>
          </a:xfrm>
        </p:grpSpPr>
        <p:sp>
          <p:nvSpPr>
            <p:cNvPr id="42" name="TextBox 41"/>
            <p:cNvSpPr txBox="1"/>
            <p:nvPr/>
          </p:nvSpPr>
          <p:spPr>
            <a:xfrm>
              <a:off x="739603" y="3556340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Документы, статьи, книги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560" y="327805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Печатные тексты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44058" y="996583"/>
            <a:ext cx="3371255" cy="5576319"/>
            <a:chOff x="3261165" y="987574"/>
            <a:chExt cx="2528441" cy="4182239"/>
          </a:xfrm>
        </p:grpSpPr>
        <p:grpSp>
          <p:nvGrpSpPr>
            <p:cNvPr id="4" name="Group 3"/>
            <p:cNvGrpSpPr/>
            <p:nvPr/>
          </p:nvGrpSpPr>
          <p:grpSpPr>
            <a:xfrm>
              <a:off x="3547075" y="987574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" name="Teardrop 4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06507" y="199245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" name="Teardrop 7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61165" y="3013152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Teardrop 10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4629681" y="170122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Teardrop 13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flipH="1">
              <a:off x="4768910" y="2717571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Teardrop 16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494617" y="1903500"/>
              <a:ext cx="72000" cy="324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1764" y="2659500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57470" y="2685813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20323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8910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Block Arc 14"/>
            <p:cNvSpPr/>
            <p:nvPr/>
          </p:nvSpPr>
          <p:spPr>
            <a:xfrm rot="16200000">
              <a:off x="4910788" y="2019592"/>
              <a:ext cx="476351" cy="4632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3512751" y="3614844"/>
              <a:ext cx="303765" cy="25392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6" name="Teardrop 6"/>
            <p:cNvSpPr/>
            <p:nvPr/>
          </p:nvSpPr>
          <p:spPr>
            <a:xfrm rot="8100000">
              <a:off x="4878412" y="1861631"/>
              <a:ext cx="293279" cy="293280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42136" y="3234429"/>
              <a:ext cx="408137" cy="308413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859" y="3032065"/>
              <a:ext cx="386713" cy="4845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F81332D1-E729-49AE-AEA8-F6800870EB1C}"/>
                </a:ext>
              </a:extLst>
            </p:cNvPr>
            <p:cNvSpPr/>
            <p:nvPr/>
          </p:nvSpPr>
          <p:spPr>
            <a:xfrm>
              <a:off x="4968901" y="2890809"/>
              <a:ext cx="360125" cy="33710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91159" y="3291830"/>
              <a:ext cx="201185" cy="432854"/>
            </a:xfrm>
            <a:prstGeom prst="rect">
              <a:avLst/>
            </a:prstGeom>
            <a:noFill/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20042" y="2279344"/>
              <a:ext cx="231705" cy="401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id="{9B0F2362-AF3E-4212-AD27-2D67A3BBE518}"/>
                </a:ext>
              </a:extLst>
            </p:cNvPr>
            <p:cNvSpPr/>
            <p:nvPr/>
          </p:nvSpPr>
          <p:spPr>
            <a:xfrm>
              <a:off x="3568211" y="2512271"/>
              <a:ext cx="480788" cy="34419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03825" y="1240979"/>
              <a:ext cx="316218" cy="316218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3913" y="1433267"/>
              <a:ext cx="339061" cy="33906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581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3420DD-2AAB-4653-D9B3-AE02031ACC93}"/>
              </a:ext>
            </a:extLst>
          </p:cNvPr>
          <p:cNvSpPr txBox="1"/>
          <p:nvPr/>
        </p:nvSpPr>
        <p:spPr>
          <a:xfrm>
            <a:off x="166849" y="35314"/>
            <a:ext cx="592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29" algn="just" defTabSz="1219170" latinLnBrk="1"/>
            <a:r>
              <a:rPr lang="ru-RU" sz="2400" b="1" dirty="0">
                <a:solidFill>
                  <a:prstClr val="black"/>
                </a:solidFill>
                <a:latin typeface="Arial"/>
                <a:ea typeface="Arial Unicode MS"/>
              </a:rPr>
              <a:t>Термин «ясный язык» закреплен в:  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F0DFECC-3AE7-18BC-EA7C-05D73FFEBF00}"/>
              </a:ext>
            </a:extLst>
          </p:cNvPr>
          <p:cNvGrpSpPr/>
          <p:nvPr/>
        </p:nvGrpSpPr>
        <p:grpSpPr>
          <a:xfrm>
            <a:off x="295480" y="624474"/>
            <a:ext cx="10860200" cy="1568847"/>
            <a:chOff x="810767" y="3303473"/>
            <a:chExt cx="2052530" cy="11766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64F2B5-1EBB-953E-6539-32E90A35F42F}"/>
                </a:ext>
              </a:extLst>
            </p:cNvPr>
            <p:cNvSpPr txBox="1"/>
            <p:nvPr/>
          </p:nvSpPr>
          <p:spPr>
            <a:xfrm>
              <a:off x="810767" y="3579862"/>
              <a:ext cx="2052530" cy="9002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Национальном плане действий по реализации в Республике Беларусь положений Конвенции ООН </a:t>
              </a:r>
            </a:p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о правах людей с инвалидностью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Разработка основ «ясного языка» и преобразование информации в символы (для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инвалидов с интеллектуальными нарушениями).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89935B-632B-C78A-6222-583E64697015}"/>
                </a:ext>
              </a:extLst>
            </p:cNvPr>
            <p:cNvSpPr txBox="1"/>
            <p:nvPr/>
          </p:nvSpPr>
          <p:spPr>
            <a:xfrm>
              <a:off x="810767" y="3303473"/>
              <a:ext cx="191558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2017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E22B8C6C-F2F2-30B9-1DFD-1FFAC06CA0B5}"/>
              </a:ext>
            </a:extLst>
          </p:cNvPr>
          <p:cNvGrpSpPr/>
          <p:nvPr/>
        </p:nvGrpSpPr>
        <p:grpSpPr>
          <a:xfrm>
            <a:off x="338688" y="2342075"/>
            <a:ext cx="8744131" cy="720921"/>
            <a:chOff x="798553" y="1612460"/>
            <a:chExt cx="2052288" cy="5406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23DBAF-0151-3716-1157-B8ED8A719C46}"/>
                </a:ext>
              </a:extLst>
            </p:cNvPr>
            <p:cNvSpPr txBox="1"/>
            <p:nvPr/>
          </p:nvSpPr>
          <p:spPr>
            <a:xfrm>
              <a:off x="798553" y="1868409"/>
              <a:ext cx="2052288" cy="284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«Об авторском праве и смежных правах»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449B6E-EB2C-4207-5F64-6918F283DCF6}"/>
                </a:ext>
              </a:extLst>
            </p:cNvPr>
            <p:cNvSpPr txBox="1"/>
            <p:nvPr/>
          </p:nvSpPr>
          <p:spPr>
            <a:xfrm>
              <a:off x="798553" y="1612460"/>
              <a:ext cx="22774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2019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ACCB1FDF-365E-C1F3-0784-304292D59748}"/>
              </a:ext>
            </a:extLst>
          </p:cNvPr>
          <p:cNvGrpSpPr/>
          <p:nvPr/>
        </p:nvGrpSpPr>
        <p:grpSpPr>
          <a:xfrm>
            <a:off x="295478" y="3257833"/>
            <a:ext cx="10895657" cy="2143720"/>
            <a:chOff x="830128" y="3070321"/>
            <a:chExt cx="2048422" cy="16077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D05C51-3D39-1C77-6AF5-0A8CB1A07475}"/>
                </a:ext>
              </a:extLst>
            </p:cNvPr>
            <p:cNvSpPr txBox="1"/>
            <p:nvPr/>
          </p:nvSpPr>
          <p:spPr>
            <a:xfrm>
              <a:off x="830128" y="3377563"/>
              <a:ext cx="2048422" cy="130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 правах инвалидов и их социальной интеграции».</a:t>
              </a:r>
            </a:p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10. Средства общения.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Для инвалидов с интеллектуальными нарушениями в качестве средства общения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используются ясный язык и </a:t>
              </a:r>
              <a:r>
                <a:rPr lang="ru-RU" sz="1867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ассистивные</a:t>
              </a: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 устройства и технологии.</a:t>
              </a:r>
            </a:p>
            <a:p>
              <a:pPr defTabSz="1219170" latinLnBrk="1" hangingPunct="0"/>
              <a:endParaRPr lang="ru-RU" sz="1867" dirty="0">
                <a:solidFill>
                  <a:prstClr val="black"/>
                </a:solidFill>
                <a:latin typeface="Arial"/>
                <a:ea typeface="Arial Unicode MS"/>
              </a:endParaRPr>
            </a:p>
            <a:p>
              <a:pPr defTabSz="1219170" latinLnBrk="1" hangingPunct="0"/>
              <a:r>
                <a:rPr lang="ru-RU" sz="1867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38. Обеспечение беспрепятственного доступа инвалидов к общедоступной информации</a:t>
              </a:r>
              <a:endParaRPr lang="ru-RU" sz="1867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40F650-0590-CF61-E213-FDAB0F5A89F4}"/>
                </a:ext>
              </a:extLst>
            </p:cNvPr>
            <p:cNvSpPr txBox="1"/>
            <p:nvPr/>
          </p:nvSpPr>
          <p:spPr>
            <a:xfrm>
              <a:off x="836795" y="3070321"/>
              <a:ext cx="18388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2023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6B8238A-9D12-18C4-4C5D-C48AC3025B7C}"/>
              </a:ext>
            </a:extLst>
          </p:cNvPr>
          <p:cNvSpPr txBox="1">
            <a:spLocks/>
          </p:cNvSpPr>
          <p:nvPr/>
        </p:nvSpPr>
        <p:spPr>
          <a:xfrm>
            <a:off x="494076" y="5719446"/>
            <a:ext cx="10697063" cy="8688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Белорусское законодательство</a:t>
            </a:r>
            <a:endParaRPr lang="en-US" altLang="ko-KR" sz="42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628051" y="122251"/>
            <a:ext cx="6333479" cy="141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2021 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Общие положения»</a:t>
            </a:r>
          </a:p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СТБ 2595-2021</a:t>
            </a:r>
            <a:endParaRPr lang="ko-KR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5706" y="1774720"/>
            <a:ext cx="7877936" cy="453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стандарте приведены основные принципы построения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изложения информации на ясном языке (включая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расположение текста на странице, размер, цвет, особенности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шрифта, требования к иллюстрациям, веб-сайтам,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аудиоинформации).</a:t>
            </a:r>
          </a:p>
          <a:p>
            <a:pPr indent="336118" defTabSz="1219170" latinLnBrk="1">
              <a:tabLst>
                <a:tab pos="360671" algn="l"/>
              </a:tabLst>
            </a:pPr>
            <a:endParaRPr lang="ru-RU" sz="1867" spc="-13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Информация на ясном языке может использоваться для адаптации: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законодательных актов,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банковских и  правовых документов,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социальных инструкций;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маршрутов общественного транспорта;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 передвижения по городу;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карт достопримечательностей;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текстов экскурсий;  аудио гидов;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веб-сайтов, интернет и мобильных приложений и других аналогичных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документов и программ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2" y="3228681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9262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42139" y="285879"/>
            <a:ext cx="6930142" cy="1748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2023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Требования к процессу подготовки информации на ясном языке»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3290" y="2555391"/>
            <a:ext cx="7729038" cy="32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Стандарт устанавливает общие правила 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принципы процесса подготовки информации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на ясном языке, разработки продукта на ясном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языке, а также требования к специалистам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по ясному языку и их обязанностям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0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12" name="Рисунок 11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8" y="3376443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6025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B9D4E0C-74AB-ADFE-E992-5473F18D6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5878" y="499585"/>
            <a:ext cx="12192000" cy="384043"/>
          </a:xfrm>
        </p:spPr>
        <p:txBody>
          <a:bodyPr/>
          <a:lstStyle/>
          <a:p>
            <a:r>
              <a:rPr lang="ru-RU" sz="3000" dirty="0"/>
              <a:t>Фирменный знак ясного языка в Республике Беларусь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6E2F3F-1664-A1B7-9E01-1E669CD46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84" y="1444751"/>
            <a:ext cx="3648405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2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0AE1051-EE15-9ACB-A59C-610CD0509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936437"/>
          </a:xfrm>
        </p:spPr>
        <p:txBody>
          <a:bodyPr/>
          <a:lstStyle/>
          <a:p>
            <a:r>
              <a:rPr lang="ru-RU" sz="5333" b="1" dirty="0"/>
              <a:t>Отличия текста на ясном </a:t>
            </a:r>
          </a:p>
          <a:p>
            <a:r>
              <a:rPr lang="ru-RU" sz="5333" b="1" dirty="0"/>
              <a:t>языке от обычного текста</a:t>
            </a:r>
            <a:endParaRPr lang="ru-RU" sz="5333" dirty="0"/>
          </a:p>
        </p:txBody>
      </p:sp>
    </p:spTree>
    <p:extLst>
      <p:ext uri="{BB962C8B-B14F-4D97-AF65-F5344CB8AC3E}">
        <p14:creationId xmlns:p14="http://schemas.microsoft.com/office/powerpoint/2010/main" val="14338796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603</Words>
  <Application>Microsoft Office PowerPoint</Application>
  <PresentationFormat>Широкоэкранный</PresentationFormat>
  <Paragraphs>119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맑은 고딕</vt:lpstr>
      <vt:lpstr>Arial</vt:lpstr>
      <vt:lpstr>Calibri</vt:lpstr>
      <vt:lpstr>Georgia</vt:lpstr>
      <vt:lpstr>Segoe UI Historic</vt:lpstr>
      <vt:lpstr>Times New Roman</vt:lpstr>
      <vt:lpstr>Wingdings</vt:lpstr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mintrud_004 mintrud_004</dc:creator>
  <cp:lastModifiedBy>mintrud_004 mintrud_004</cp:lastModifiedBy>
  <cp:revision>1</cp:revision>
  <dcterms:created xsi:type="dcterms:W3CDTF">2023-08-04T10:19:38Z</dcterms:created>
  <dcterms:modified xsi:type="dcterms:W3CDTF">2023-08-04T10:35:48Z</dcterms:modified>
</cp:coreProperties>
</file>