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91" r:id="rId4"/>
    <p:sldId id="256" r:id="rId5"/>
    <p:sldId id="257" r:id="rId6"/>
    <p:sldId id="258" r:id="rId7"/>
    <p:sldId id="283" r:id="rId8"/>
    <p:sldId id="259" r:id="rId9"/>
    <p:sldId id="261" r:id="rId10"/>
    <p:sldId id="264" r:id="rId11"/>
    <p:sldId id="263" r:id="rId12"/>
    <p:sldId id="293" r:id="rId13"/>
    <p:sldId id="265" r:id="rId14"/>
    <p:sldId id="266" r:id="rId15"/>
    <p:sldId id="267" r:id="rId16"/>
    <p:sldId id="286" r:id="rId17"/>
    <p:sldId id="287" r:id="rId18"/>
    <p:sldId id="268" r:id="rId19"/>
    <p:sldId id="273" r:id="rId20"/>
    <p:sldId id="274" r:id="rId21"/>
    <p:sldId id="275" r:id="rId22"/>
    <p:sldId id="288" r:id="rId23"/>
    <p:sldId id="290" r:id="rId24"/>
    <p:sldId id="289" r:id="rId25"/>
    <p:sldId id="278" r:id="rId26"/>
    <p:sldId id="281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&#1052;&#1086;&#1080;%20&#1076;&#1086;&#1082;&#1091;&#1084;&#1077;&#1085;&#1090;&#1099;\&#1050;&#1086;&#1083;&#1083;&#1077;&#1075;&#1080;&#1080;\&#1050;&#1057;&#1061;&#1080;&#1055;\&#1044;&#1083;&#1103;%20&#1089;&#1083;&#1072;&#1081;&#1076;&#1086;&#1074;%2024.10.2016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/>
              <a:t>Численность населения всего мира, </a:t>
            </a:r>
            <a:endParaRPr lang="ru-RU" sz="2800" dirty="0" smtClean="0"/>
          </a:p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/>
              <a:t>млрд</a:t>
            </a:r>
            <a:r>
              <a:rPr lang="ru-RU" sz="2800" dirty="0"/>
              <a:t>. человек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Численность населения всего мира, млрд. человек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055555555555557E-2"/>
                  <c:y val="-4.2592592592592592E-2"/>
                </c:manualLayout>
              </c:layout>
              <c:showVal val="1"/>
            </c:dLbl>
            <c:dLbl>
              <c:idx val="1"/>
              <c:layout>
                <c:manualLayout>
                  <c:x val="5.5555555555556061E-3"/>
                  <c:y val="-5.5555555555555539E-2"/>
                </c:manualLayout>
              </c:layout>
              <c:showVal val="1"/>
            </c:dLbl>
            <c:dLbl>
              <c:idx val="2"/>
              <c:layout>
                <c:manualLayout>
                  <c:x val="8.333333333333335E-3"/>
                  <c:y val="-4.2592738407699039E-2"/>
                </c:manualLayout>
              </c:layout>
              <c:showVal val="1"/>
            </c:dLbl>
            <c:dLbl>
              <c:idx val="3"/>
              <c:layout>
                <c:manualLayout>
                  <c:x val="1.8055555555555557E-2"/>
                  <c:y val="-3.703703703703704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Лист1!$B$3:$E$3</c:f>
              <c:strCache>
                <c:ptCount val="4"/>
                <c:pt idx="0">
                  <c:v>1950 г.</c:v>
                </c:pt>
                <c:pt idx="1">
                  <c:v>1990 г.</c:v>
                </c:pt>
                <c:pt idx="2">
                  <c:v>2009 г.</c:v>
                </c:pt>
                <c:pt idx="3">
                  <c:v>2050 г.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2.5</c:v>
                </c:pt>
                <c:pt idx="1">
                  <c:v>5.3</c:v>
                </c:pt>
                <c:pt idx="2">
                  <c:v>6.8</c:v>
                </c:pt>
                <c:pt idx="3">
                  <c:v>9.7000000000000011</c:v>
                </c:pt>
              </c:numCache>
            </c:numRef>
          </c:val>
        </c:ser>
        <c:dLbls/>
        <c:shape val="box"/>
        <c:axId val="102734848"/>
        <c:axId val="103170816"/>
        <c:axId val="0"/>
      </c:bar3DChart>
      <c:catAx>
        <c:axId val="10273484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170816"/>
        <c:crosses val="autoZero"/>
        <c:auto val="1"/>
        <c:lblAlgn val="ctr"/>
        <c:lblOffset val="100"/>
      </c:catAx>
      <c:valAx>
        <c:axId val="103170816"/>
        <c:scaling>
          <c:orientation val="minMax"/>
        </c:scaling>
        <c:delete val="1"/>
        <c:axPos val="l"/>
        <c:numFmt formatCode="General" sourceLinked="1"/>
        <c:tickLblPos val="none"/>
        <c:crossAx val="102734848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dLbls/>
        <c:firstSliceAng val="0"/>
      </c:pieChart>
    </c:plotArea>
    <c:plotVisOnly val="1"/>
    <c:dispBlanksAs val="zero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кфх!$C$26</c:f>
              <c:strCache>
                <c:ptCount val="1"/>
                <c:pt idx="0">
                  <c:v>Зерно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Lbls>
            <c:dLbl>
              <c:idx val="0"/>
              <c:layout>
                <c:manualLayout>
                  <c:x val="-0.33333355205599302"/>
                  <c:y val="-3.83876723724464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КФХ</a:t>
                    </a:r>
                    <a:r>
                      <a:rPr lang="ru-RU" baseline="0" dirty="0"/>
                      <a:t> </a:t>
                    </a:r>
                    <a:r>
                      <a:rPr lang="en-US" dirty="0"/>
                      <a:t>4,6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9.4444444444444456E-2"/>
                  <c:y val="5.162028067342108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Население </a:t>
                    </a:r>
                    <a:r>
                      <a:rPr lang="en-US"/>
                      <a:t>4,1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2388888888888889"/>
                  <c:y val="-1.8518518518518438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0" i="0" u="none" strike="noStrike" baseline="0" dirty="0" err="1" smtClean="0">
                        <a:effectLst/>
                      </a:rPr>
                      <a:t>Сельскохо-зяйственные</a:t>
                    </a:r>
                    <a:r>
                      <a:rPr lang="ru-RU" sz="1200" b="0" i="0" u="none" strike="noStrike" baseline="0" dirty="0" smtClean="0">
                        <a:effectLst/>
                      </a:rPr>
                      <a:t> </a:t>
                    </a:r>
                    <a:r>
                      <a:rPr lang="ru-RU" sz="1200" b="0" i="0" u="none" strike="noStrike" baseline="0" dirty="0">
                        <a:effectLst/>
                      </a:rPr>
                      <a:t>организации </a:t>
                    </a:r>
                    <a:r>
                      <a:rPr lang="en-US" sz="1200" dirty="0"/>
                      <a:t>91,3</a:t>
                    </a:r>
                  </a:p>
                </c:rich>
              </c:tx>
              <c:spPr/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val>
            <c:numRef>
              <c:f>кфх!$C$27:$C$29</c:f>
              <c:numCache>
                <c:formatCode>0.0</c:formatCode>
                <c:ptCount val="3"/>
                <c:pt idx="0">
                  <c:v>4.5585493984070489</c:v>
                </c:pt>
                <c:pt idx="1">
                  <c:v>4.1009998305371962</c:v>
                </c:pt>
                <c:pt idx="2">
                  <c:v>91.340450771055743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кфх!$D$26</c:f>
              <c:strCache>
                <c:ptCount val="1"/>
                <c:pt idx="0">
                  <c:v>Картофель</c:v>
                </c:pt>
              </c:strCache>
            </c:strRef>
          </c:tx>
          <c:dLbls>
            <c:dLbl>
              <c:idx val="0"/>
              <c:layout>
                <c:manualLayout>
                  <c:x val="0.18611111111111117"/>
                  <c:y val="-3.17911543692973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/>
                      <a:t>КФХ </a:t>
                    </a:r>
                    <a:r>
                      <a:rPr lang="en-US" sz="1200"/>
                      <a:t>7,0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44722222222222224"/>
                  <c:y val="-6.95916679959913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>
                        <a:effectLst/>
                      </a:rPr>
                      <a:t>Население</a:t>
                    </a:r>
                  </a:p>
                  <a:p>
                    <a:r>
                      <a:rPr lang="en-US" sz="1200"/>
                      <a:t>82,3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6388888888888889"/>
                  <c:y val="8.50564831062116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 dirty="0" err="1" smtClean="0">
                        <a:effectLst/>
                      </a:rPr>
                      <a:t>Сельскохо-зяйственные</a:t>
                    </a:r>
                    <a:r>
                      <a:rPr lang="ru-RU" sz="1200" b="0" i="0" u="none" strike="noStrike" baseline="0" dirty="0" smtClean="0">
                        <a:effectLst/>
                      </a:rPr>
                      <a:t> </a:t>
                    </a:r>
                    <a:r>
                      <a:rPr lang="ru-RU" sz="1200" b="0" i="0" u="none" strike="noStrike" baseline="0" dirty="0">
                        <a:effectLst/>
                      </a:rPr>
                      <a:t>организации </a:t>
                    </a:r>
                    <a:r>
                      <a:rPr lang="ru-RU" sz="1200" baseline="0" dirty="0"/>
                      <a:t>  </a:t>
                    </a:r>
                    <a:r>
                      <a:rPr lang="en-US" sz="1200" dirty="0"/>
                      <a:t>10,7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val>
            <c:numRef>
              <c:f>кфх!$D$27:$D$29</c:f>
              <c:numCache>
                <c:formatCode>0.0</c:formatCode>
                <c:ptCount val="3"/>
                <c:pt idx="0">
                  <c:v>7.0012604560559186</c:v>
                </c:pt>
                <c:pt idx="1">
                  <c:v>82.307780451472439</c:v>
                </c:pt>
                <c:pt idx="2">
                  <c:v>10.69095909247164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кфх!$E$26</c:f>
              <c:strCache>
                <c:ptCount val="1"/>
                <c:pt idx="0">
                  <c:v>Овощи</c:v>
                </c:pt>
              </c:strCache>
            </c:strRef>
          </c:tx>
          <c:dPt>
            <c:idx val="0"/>
          </c:dPt>
          <c:dLbls>
            <c:dLbl>
              <c:idx val="0"/>
              <c:layout>
                <c:manualLayout>
                  <c:x val="0.1527777777777779"/>
                  <c:y val="-1.551734460356850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КФХ </a:t>
                    </a:r>
                    <a:r>
                      <a:rPr lang="en-US"/>
                      <a:t>9,7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33611111111111119"/>
                  <c:y val="-0.1086214122249795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Население </a:t>
                    </a:r>
                    <a:r>
                      <a:rPr lang="en-US"/>
                      <a:t>78,8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7777777777777778"/>
                  <c:y val="0.19784614369549844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 dirty="0" err="1" smtClean="0">
                        <a:effectLst/>
                      </a:rPr>
                      <a:t>Сельскохо-зяйственные</a:t>
                    </a:r>
                    <a:r>
                      <a:rPr lang="ru-RU" sz="1200" b="0" i="0" u="none" strike="noStrike" baseline="0" dirty="0" smtClean="0">
                        <a:effectLst/>
                      </a:rPr>
                      <a:t> </a:t>
                    </a:r>
                    <a:r>
                      <a:rPr lang="ru-RU" sz="1200" b="0" i="0" u="none" strike="noStrike" baseline="0" dirty="0">
                        <a:effectLst/>
                      </a:rPr>
                      <a:t>организации   </a:t>
                    </a:r>
                    <a:r>
                      <a:rPr lang="en-US" dirty="0"/>
                      <a:t>11,4</a:t>
                    </a: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val>
            <c:numRef>
              <c:f>кфх!$E$27:$E$29</c:f>
              <c:numCache>
                <c:formatCode>0.0</c:formatCode>
                <c:ptCount val="3"/>
                <c:pt idx="0">
                  <c:v>9.724106739032111</c:v>
                </c:pt>
                <c:pt idx="1">
                  <c:v>78.833107191316145</c:v>
                </c:pt>
                <c:pt idx="2">
                  <c:v>11.442786069651742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Личные подсобные хозяйства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Лист7!$C$4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Лист7!$B$5:$B$9</c:f>
              <c:strCache>
                <c:ptCount val="5"/>
                <c:pt idx="0">
                  <c:v>Картофель, 
тыс. тонн</c:v>
                </c:pt>
                <c:pt idx="1">
                  <c:v>Овощи, 
тыс. тонн</c:v>
                </c:pt>
                <c:pt idx="2">
                  <c:v>Молоко, 
тыс. тонн</c:v>
                </c:pt>
                <c:pt idx="3">
                  <c:v>Яйца, 
млн. штук</c:v>
                </c:pt>
                <c:pt idx="4">
                  <c:v>Реализация скота 
и птицы (в живом весе)</c:v>
                </c:pt>
              </c:strCache>
            </c:strRef>
          </c:cat>
          <c:val>
            <c:numRef>
              <c:f>Лист7!$C$5:$C$9</c:f>
              <c:numCache>
                <c:formatCode>General</c:formatCode>
                <c:ptCount val="5"/>
                <c:pt idx="0">
                  <c:v>1003.7</c:v>
                </c:pt>
                <c:pt idx="1">
                  <c:v>260.3</c:v>
                </c:pt>
                <c:pt idx="2">
                  <c:v>118.9</c:v>
                </c:pt>
                <c:pt idx="3">
                  <c:v>195.7</c:v>
                </c:pt>
                <c:pt idx="4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Лист7!$D$4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Лист7!$B$5:$B$9</c:f>
              <c:strCache>
                <c:ptCount val="5"/>
                <c:pt idx="0">
                  <c:v>Картофель, 
тыс. тонн</c:v>
                </c:pt>
                <c:pt idx="1">
                  <c:v>Овощи, 
тыс. тонн</c:v>
                </c:pt>
                <c:pt idx="2">
                  <c:v>Молоко, 
тыс. тонн</c:v>
                </c:pt>
                <c:pt idx="3">
                  <c:v>Яйца, 
млн. штук</c:v>
                </c:pt>
                <c:pt idx="4">
                  <c:v>Реализация скота 
и птицы (в живом весе)</c:v>
                </c:pt>
              </c:strCache>
            </c:strRef>
          </c:cat>
          <c:val>
            <c:numRef>
              <c:f>Лист7!$D$5:$D$9</c:f>
              <c:numCache>
                <c:formatCode>General</c:formatCode>
                <c:ptCount val="5"/>
                <c:pt idx="0">
                  <c:v>653.4</c:v>
                </c:pt>
                <c:pt idx="1">
                  <c:v>164.5</c:v>
                </c:pt>
                <c:pt idx="2">
                  <c:v>37.1</c:v>
                </c:pt>
                <c:pt idx="3">
                  <c:v>90.4</c:v>
                </c:pt>
                <c:pt idx="4">
                  <c:v>9.5</c:v>
                </c:pt>
              </c:numCache>
            </c:numRef>
          </c:val>
        </c:ser>
        <c:dLbls/>
        <c:gapWidth val="75"/>
        <c:axId val="119621504"/>
        <c:axId val="119652352"/>
      </c:barChart>
      <c:catAx>
        <c:axId val="1196215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52352"/>
        <c:crosses val="autoZero"/>
        <c:auto val="1"/>
        <c:lblAlgn val="ctr"/>
        <c:lblOffset val="100"/>
      </c:catAx>
      <c:valAx>
        <c:axId val="1196523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9621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/>
              <a:t>Удельный вес средств, направляемых на компенсацию процентов банкам, в общем объеме финансирования, в </a:t>
            </a:r>
            <a:r>
              <a:rPr lang="ru-RU" sz="2400" dirty="0" smtClean="0"/>
              <a:t>процентах</a:t>
            </a:r>
            <a:endParaRPr lang="ru-RU" sz="24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Лист2!$A$9</c:f>
              <c:strCache>
                <c:ptCount val="1"/>
                <c:pt idx="0">
                  <c:v>Удельный вес средств, направляемых на компенсацию процентов банкам, в общем объеме финансирования, в процентах
</c:v>
                </c:pt>
              </c:strCache>
            </c:strRef>
          </c:tx>
          <c:dLbls>
            <c:dLbl>
              <c:idx val="0"/>
              <c:layout>
                <c:manualLayout>
                  <c:x val="4.1994750656167978E-3"/>
                  <c:y val="-3.485838779956428E-2"/>
                </c:manualLayout>
              </c:layout>
              <c:showVal val="1"/>
            </c:dLbl>
            <c:dLbl>
              <c:idx val="1"/>
              <c:layout>
                <c:manualLayout>
                  <c:x val="1.0498687664041993E-2"/>
                  <c:y val="-2.614379084967321E-2"/>
                </c:manualLayout>
              </c:layout>
              <c:showVal val="1"/>
            </c:dLbl>
            <c:dLbl>
              <c:idx val="2"/>
              <c:layout>
                <c:manualLayout>
                  <c:x val="1.2598425196850397E-2"/>
                  <c:y val="-2.6143790849673158E-2"/>
                </c:manualLayout>
              </c:layout>
              <c:showVal val="1"/>
            </c:dLbl>
            <c:dLbl>
              <c:idx val="3"/>
              <c:layout>
                <c:manualLayout>
                  <c:x val="1.4698162729658792E-2"/>
                  <c:y val="-2.3238925199709517E-2"/>
                </c:manualLayout>
              </c:layout>
              <c:showVal val="1"/>
            </c:dLbl>
            <c:dLbl>
              <c:idx val="4"/>
              <c:layout>
                <c:manualLayout>
                  <c:x val="1.0498687664041993E-2"/>
                  <c:y val="-2.614379084967321E-2"/>
                </c:manualLayout>
              </c:layout>
              <c:showVal val="1"/>
            </c:dLbl>
            <c:dLbl>
              <c:idx val="5"/>
              <c:layout>
                <c:manualLayout>
                  <c:x val="6.2992125984252757E-3"/>
                  <c:y val="-3.195352214960058E-2"/>
                </c:manualLayout>
              </c:layout>
              <c:showVal val="1"/>
            </c:dLbl>
            <c:dLbl>
              <c:idx val="6"/>
              <c:layout>
                <c:manualLayout>
                  <c:x val="1.4698162729658792E-2"/>
                  <c:y val="-3.195352214960058E-2"/>
                </c:manualLayout>
              </c:layout>
              <c:showVal val="1"/>
            </c:dLbl>
            <c:dLbl>
              <c:idx val="7"/>
              <c:layout>
                <c:manualLayout>
                  <c:x val="2.0997375328083996E-2"/>
                  <c:y val="-4.06681190994916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Лист2!$B$8:$I$8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Лист2!$B$9:$I$9</c:f>
              <c:numCache>
                <c:formatCode>General</c:formatCode>
                <c:ptCount val="8"/>
                <c:pt idx="0">
                  <c:v>24.3</c:v>
                </c:pt>
                <c:pt idx="1">
                  <c:v>39.300000000000011</c:v>
                </c:pt>
                <c:pt idx="2">
                  <c:v>34.200000000000003</c:v>
                </c:pt>
                <c:pt idx="3">
                  <c:v>30.5</c:v>
                </c:pt>
                <c:pt idx="4">
                  <c:v>24.7</c:v>
                </c:pt>
                <c:pt idx="5">
                  <c:v>40.300000000000011</c:v>
                </c:pt>
                <c:pt idx="6">
                  <c:v>41.6</c:v>
                </c:pt>
                <c:pt idx="7">
                  <c:v>35.300000000000011</c:v>
                </c:pt>
              </c:numCache>
            </c:numRef>
          </c:val>
        </c:ser>
        <c:dLbls/>
        <c:gapWidth val="90"/>
        <c:shape val="box"/>
        <c:axId val="120738944"/>
        <c:axId val="120740480"/>
        <c:axId val="0"/>
      </c:bar3DChart>
      <c:catAx>
        <c:axId val="120738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740480"/>
        <c:crosses val="autoZero"/>
        <c:auto val="1"/>
        <c:lblAlgn val="ctr"/>
        <c:lblOffset val="100"/>
      </c:catAx>
      <c:valAx>
        <c:axId val="120740480"/>
        <c:scaling>
          <c:orientation val="minMax"/>
        </c:scaling>
        <c:delete val="1"/>
        <c:axPos val="l"/>
        <c:numFmt formatCode="General" sourceLinked="1"/>
        <c:tickLblPos val="none"/>
        <c:crossAx val="120738944"/>
        <c:crosses val="autoZero"/>
        <c:crossBetween val="between"/>
      </c:valAx>
    </c:plotArea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Выделение средств областного бюджета в 2013-2017 годах на текущую деятельность сельскохозяйственным организациям Могилевской области, долл. США на 1 га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Лист10!$B$7</c:f>
              <c:strCache>
                <c:ptCount val="1"/>
                <c:pt idx="0">
                  <c:v>сред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78,2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3.8194444444444443E-3"/>
                  <c:y val="-3.3981481481481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35,7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6.9444444444444469E-4"/>
                  <c:y val="-3.3981481481481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,00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,00</a:t>
                    </a:r>
                    <a:endParaRPr lang="en-US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Лист10!$C$6:$H$6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план 2018</c:v>
                </c:pt>
              </c:strCache>
            </c:strRef>
          </c:cat>
          <c:val>
            <c:numRef>
              <c:f>Лист10!$C$7:$H$7</c:f>
              <c:numCache>
                <c:formatCode>General</c:formatCode>
                <c:ptCount val="6"/>
                <c:pt idx="0">
                  <c:v>78.2</c:v>
                </c:pt>
                <c:pt idx="1">
                  <c:v>35.700000000000003</c:v>
                </c:pt>
                <c:pt idx="2">
                  <c:v>23</c:v>
                </c:pt>
                <c:pt idx="3">
                  <c:v>17.350000000000001</c:v>
                </c:pt>
                <c:pt idx="4">
                  <c:v>16</c:v>
                </c:pt>
                <c:pt idx="5">
                  <c:v>12.39</c:v>
                </c:pt>
              </c:numCache>
            </c:numRef>
          </c:val>
        </c:ser>
        <c:dLbls/>
        <c:marker val="1"/>
        <c:axId val="120953472"/>
        <c:axId val="120967552"/>
      </c:lineChart>
      <c:catAx>
        <c:axId val="120953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967552"/>
        <c:crosses val="autoZero"/>
        <c:auto val="1"/>
        <c:lblAlgn val="ctr"/>
        <c:lblOffset val="100"/>
      </c:catAx>
      <c:valAx>
        <c:axId val="120967552"/>
        <c:scaling>
          <c:orientation val="minMax"/>
        </c:scaling>
        <c:delete val="1"/>
        <c:axPos val="l"/>
        <c:numFmt formatCode="General" sourceLinked="1"/>
        <c:tickLblPos val="none"/>
        <c:crossAx val="120953472"/>
        <c:crosses val="autoZero"/>
        <c:crossBetween val="between"/>
      </c:valAx>
    </c:plotArea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9043435822352516E-3"/>
          <c:y val="4.0925789081034815E-2"/>
          <c:w val="0.58845339081907655"/>
          <c:h val="0.89669055137011455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42"/>
          <c:dPt>
            <c:idx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2.3729201078790941E-2"/>
                  <c:y val="6.60748689842707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94,9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8.2027184376477227E-2"/>
                  <c:y val="1.1204113184482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0156919286654162"/>
                  <c:y val="-9.6478211387947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2.7606922552889691E-2"/>
                  <c:y val="-9.4395311876429328E-2"/>
                </c:manualLayout>
              </c:layout>
              <c:showVal val="1"/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Лист1!$A$44:$A$47</c:f>
              <c:strCache>
                <c:ptCount val="4"/>
                <c:pt idx="0">
                  <c:v>РОССИЯ</c:v>
                </c:pt>
                <c:pt idx="1">
                  <c:v>КАЗАХСТАН</c:v>
                </c:pt>
                <c:pt idx="2">
                  <c:v>Прочие </c:v>
                </c:pt>
                <c:pt idx="3">
                  <c:v>Новые перспективные рынки</c:v>
                </c:pt>
              </c:strCache>
            </c:strRef>
          </c:cat>
          <c:val>
            <c:numRef>
              <c:f>Лист1!$B$44:$B$47</c:f>
              <c:numCache>
                <c:formatCode>0.0</c:formatCode>
                <c:ptCount val="4"/>
                <c:pt idx="0">
                  <c:v>95.1</c:v>
                </c:pt>
                <c:pt idx="1">
                  <c:v>2.2999999999999998</c:v>
                </c:pt>
                <c:pt idx="2">
                  <c:v>2.4</c:v>
                </c:pt>
                <c:pt idx="3">
                  <c:v>0.2</c:v>
                </c:pt>
              </c:numCache>
            </c:numRef>
          </c:val>
        </c:ser>
        <c:dLbls/>
      </c:pie3DChart>
      <c:spPr>
        <a:solidFill>
          <a:schemeClr val="accent3">
            <a:lumMod val="20000"/>
            <a:lumOff val="8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9107781106227308"/>
          <c:y val="3.6282729891041213E-2"/>
          <c:w val="0.39300349020595954"/>
          <c:h val="0.41400193735730118"/>
        </c:manualLayout>
      </c:layout>
      <c:spPr>
        <a:solidFill>
          <a:schemeClr val="bg1">
            <a:lumMod val="95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</c:spPr>
      <c:txPr>
        <a:bodyPr/>
        <a:lstStyle/>
        <a:p>
          <a:pPr>
            <a:defRPr sz="1500" b="1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000" b="1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среднегодового удоя на 1 корову, 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000" b="1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килограммах</a:t>
            </a:r>
          </a:p>
        </c:rich>
      </c:tx>
      <c:layout/>
      <c:spPr>
        <a:noFill/>
        <a:ln w="25400">
          <a:noFill/>
        </a:ln>
      </c:spPr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5.9493929992748995E-2"/>
          <c:y val="2.5350190028704762E-2"/>
          <c:w val="0.92484839123425822"/>
          <c:h val="0.91084185923443295"/>
        </c:manualLayout>
      </c:layout>
      <c:line3DChart>
        <c:grouping val="standard"/>
        <c:ser>
          <c:idx val="0"/>
          <c:order val="0"/>
          <c:dLbls>
            <c:dLbl>
              <c:idx val="0"/>
              <c:layout>
                <c:manualLayout>
                  <c:x val="-4.0229891125877326E-2"/>
                  <c:y val="-3.81861479497747E-2"/>
                </c:manualLayout>
              </c:layout>
              <c:showVal val="1"/>
            </c:dLbl>
            <c:dLbl>
              <c:idx val="1"/>
              <c:layout>
                <c:manualLayout>
                  <c:x val="-4.93411394447308E-2"/>
                  <c:y val="-2.7802558600517835E-2"/>
                </c:manualLayout>
              </c:layout>
              <c:showVal val="1"/>
            </c:dLbl>
            <c:dLbl>
              <c:idx val="2"/>
              <c:layout>
                <c:manualLayout>
                  <c:x val="-4.8948750457978377E-2"/>
                  <c:y val="-4.5254116725387344E-2"/>
                </c:manualLayout>
              </c:layout>
              <c:showVal val="1"/>
            </c:dLbl>
            <c:dLbl>
              <c:idx val="3"/>
              <c:layout>
                <c:manualLayout>
                  <c:x val="-4.2869944631739494E-2"/>
                  <c:y val="-4.2775526280107362E-2"/>
                </c:manualLayout>
              </c:layout>
              <c:showVal val="1"/>
            </c:dLbl>
            <c:dLbl>
              <c:idx val="4"/>
              <c:layout>
                <c:manualLayout>
                  <c:x val="-2.3712707885029924E-2"/>
                  <c:y val="-4.5723039242061961E-2"/>
                </c:manualLayout>
              </c:layout>
              <c:showVal val="1"/>
            </c:dLbl>
            <c:dLbl>
              <c:idx val="5"/>
              <c:layout>
                <c:manualLayout>
                  <c:x val="7.6628364049290149E-3"/>
                  <c:y val="-6.3643579916291158E-3"/>
                </c:manualLayout>
              </c:layout>
              <c:showVal val="1"/>
            </c:dLbl>
            <c:dLbl>
              <c:idx val="6"/>
              <c:layout>
                <c:manualLayout>
                  <c:x val="-4.406130932834184E-2"/>
                  <c:y val="3.5003968953960143E-2"/>
                </c:manualLayout>
              </c:layout>
              <c:showVal val="1"/>
            </c:dLbl>
            <c:dLbl>
              <c:idx val="7"/>
              <c:layout>
                <c:manualLayout>
                  <c:x val="-2.1072800113554863E-2"/>
                  <c:y val="-4.1368326945589264E-2"/>
                </c:manualLayout>
              </c:layout>
              <c:showVal val="1"/>
            </c:dLbl>
            <c:dLbl>
              <c:idx val="8"/>
              <c:layout>
                <c:manualLayout>
                  <c:x val="-6.7049818543128872E-2"/>
                  <c:y val="3.5003968953960143E-2"/>
                </c:manualLayout>
              </c:layout>
              <c:showVal val="1"/>
            </c:dLbl>
            <c:dLbl>
              <c:idx val="9"/>
              <c:layout>
                <c:manualLayout>
                  <c:x val="-2.688055781957166E-2"/>
                  <c:y val="5.1852929972085272E-2"/>
                </c:manualLayout>
              </c:layout>
              <c:showVal val="1"/>
            </c:dLbl>
            <c:dLbl>
              <c:idx val="10"/>
              <c:layout>
                <c:manualLayout>
                  <c:x val="-2.298850921478704E-2"/>
                  <c:y val="-4.1368326945589264E-2"/>
                </c:manualLayout>
              </c:layout>
              <c:showVal val="1"/>
            </c:dLbl>
            <c:dLbl>
              <c:idx val="11"/>
              <c:layout>
                <c:manualLayout>
                  <c:x val="-2.6880667089687615E-2"/>
                  <c:y val="5.868633899304608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продуктивность!$B$3:$N$3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продуктивность!$B$4:$N$4</c:f>
              <c:numCache>
                <c:formatCode>0</c:formatCode>
                <c:ptCount val="13"/>
                <c:pt idx="0">
                  <c:v>3614</c:v>
                </c:pt>
                <c:pt idx="1">
                  <c:v>4005</c:v>
                </c:pt>
                <c:pt idx="2">
                  <c:v>4238</c:v>
                </c:pt>
                <c:pt idx="3">
                  <c:v>4639</c:v>
                </c:pt>
                <c:pt idx="4">
                  <c:v>4841</c:v>
                </c:pt>
                <c:pt idx="5" formatCode="#,##0">
                  <c:v>4553</c:v>
                </c:pt>
                <c:pt idx="6" formatCode="#,##0">
                  <c:v>4280</c:v>
                </c:pt>
                <c:pt idx="7" formatCode="#,##0">
                  <c:v>4356</c:v>
                </c:pt>
                <c:pt idx="8" formatCode="#,##0">
                  <c:v>4138</c:v>
                </c:pt>
                <c:pt idx="9" formatCode="#,##0">
                  <c:v>4096</c:v>
                </c:pt>
                <c:pt idx="10" formatCode="#,##0">
                  <c:v>4175</c:v>
                </c:pt>
                <c:pt idx="11" formatCode="#,##0">
                  <c:v>4105</c:v>
                </c:pt>
                <c:pt idx="12" formatCode="#,##0">
                  <c:v>4294</c:v>
                </c:pt>
              </c:numCache>
            </c:numRef>
          </c:val>
        </c:ser>
        <c:dLbls/>
        <c:axId val="142825344"/>
        <c:axId val="142864384"/>
        <c:axId val="145146304"/>
      </c:line3DChart>
      <c:catAx>
        <c:axId val="142825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42864384"/>
        <c:crosses val="autoZero"/>
        <c:auto val="1"/>
        <c:lblAlgn val="ctr"/>
        <c:lblOffset val="100"/>
      </c:catAx>
      <c:valAx>
        <c:axId val="142864384"/>
        <c:scaling>
          <c:orientation val="minMax"/>
          <c:max val="5000"/>
          <c:min val="3600"/>
        </c:scaling>
        <c:delete val="1"/>
        <c:axPos val="l"/>
        <c:numFmt formatCode="0" sourceLinked="1"/>
        <c:majorTickMark val="none"/>
        <c:tickLblPos val="none"/>
        <c:crossAx val="142825344"/>
        <c:crosses val="autoZero"/>
        <c:crossBetween val="between"/>
      </c:valAx>
      <c:serAx>
        <c:axId val="145146304"/>
        <c:scaling>
          <c:orientation val="minMax"/>
        </c:scaling>
        <c:delete val="1"/>
        <c:axPos val="b"/>
        <c:tickLblPos val="none"/>
        <c:crossAx val="142864384"/>
        <c:crosses val="autoZero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Динамика мирового процесса урбанизации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(доля в населении мира, в процентах)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Лист2!$A$5</c:f>
              <c:strCache>
                <c:ptCount val="1"/>
                <c:pt idx="0">
                  <c:v>Динамика мирового процесса урбанизации (доля в населении мира, в процентах)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2924071082390957E-2"/>
                  <c:y val="-2.8776978417266199E-2"/>
                </c:manualLayout>
              </c:layout>
              <c:showVal val="1"/>
            </c:dLbl>
            <c:dLbl>
              <c:idx val="1"/>
              <c:layout>
                <c:manualLayout>
                  <c:x val="1.2924071082390957E-2"/>
                  <c:y val="-3.1974420463629104E-2"/>
                </c:manualLayout>
              </c:layout>
              <c:showVal val="1"/>
            </c:dLbl>
            <c:dLbl>
              <c:idx val="2"/>
              <c:layout>
                <c:manualLayout>
                  <c:x val="1.2924071082390957E-2"/>
                  <c:y val="-3.1974420463629104E-2"/>
                </c:manualLayout>
              </c:layout>
              <c:showVal val="1"/>
            </c:dLbl>
            <c:dLbl>
              <c:idx val="3"/>
              <c:layout>
                <c:manualLayout>
                  <c:x val="1.2924071082390957E-2"/>
                  <c:y val="-3.5171862509991957E-2"/>
                </c:manualLayout>
              </c:layout>
              <c:showVal val="1"/>
            </c:dLbl>
            <c:dLbl>
              <c:idx val="4"/>
              <c:layout>
                <c:manualLayout>
                  <c:x val="8.8987314085739299E-3"/>
                  <c:y val="-3.4332463448886477E-2"/>
                </c:manualLayout>
              </c:layout>
              <c:showVal val="1"/>
            </c:dLbl>
            <c:dLbl>
              <c:idx val="5"/>
              <c:layout>
                <c:manualLayout>
                  <c:x val="1.0146325459317589E-2"/>
                  <c:y val="-3.4159380892298176E-2"/>
                </c:manualLayout>
              </c:layout>
              <c:showVal val="1"/>
            </c:dLbl>
            <c:dLbl>
              <c:idx val="6"/>
              <c:layout>
                <c:manualLayout>
                  <c:x val="1.666666666666667E-2"/>
                  <c:y val="-4.074074668135704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Лист2!$B$4:$H$4</c:f>
              <c:strCache>
                <c:ptCount val="7"/>
                <c:pt idx="0">
                  <c:v>1850 г.</c:v>
                </c:pt>
                <c:pt idx="1">
                  <c:v>1900 г.</c:v>
                </c:pt>
                <c:pt idx="2">
                  <c:v>1950 г.</c:v>
                </c:pt>
                <c:pt idx="3">
                  <c:v>1970 г.</c:v>
                </c:pt>
                <c:pt idx="4">
                  <c:v>1990 г.</c:v>
                </c:pt>
                <c:pt idx="5">
                  <c:v>2000 г.</c:v>
                </c:pt>
                <c:pt idx="6">
                  <c:v>2050 г.</c:v>
                </c:pt>
              </c:strCache>
            </c:strRef>
          </c:cat>
          <c:val>
            <c:numRef>
              <c:f>Лист2!$B$5:$H$5</c:f>
              <c:numCache>
                <c:formatCode>General</c:formatCode>
                <c:ptCount val="7"/>
                <c:pt idx="0">
                  <c:v>6</c:v>
                </c:pt>
                <c:pt idx="1">
                  <c:v>14</c:v>
                </c:pt>
                <c:pt idx="2">
                  <c:v>29</c:v>
                </c:pt>
                <c:pt idx="3">
                  <c:v>37</c:v>
                </c:pt>
                <c:pt idx="4">
                  <c:v>45</c:v>
                </c:pt>
                <c:pt idx="5">
                  <c:v>51</c:v>
                </c:pt>
                <c:pt idx="6">
                  <c:v>72</c:v>
                </c:pt>
              </c:numCache>
            </c:numRef>
          </c:val>
        </c:ser>
        <c:dLbls/>
        <c:gapWidth val="78"/>
        <c:shape val="cylinder"/>
        <c:axId val="102786176"/>
        <c:axId val="102787712"/>
        <c:axId val="0"/>
      </c:bar3DChart>
      <c:catAx>
        <c:axId val="102786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787712"/>
        <c:crosses val="autoZero"/>
        <c:auto val="1"/>
        <c:lblAlgn val="ctr"/>
        <c:lblOffset val="100"/>
      </c:catAx>
      <c:valAx>
        <c:axId val="102787712"/>
        <c:scaling>
          <c:orientation val="minMax"/>
        </c:scaling>
        <c:delete val="1"/>
        <c:axPos val="l"/>
        <c:numFmt formatCode="General" sourceLinked="1"/>
        <c:tickLblPos val="none"/>
        <c:crossAx val="102786176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Лист3!$A$5</c:f>
              <c:strCache>
                <c:ptCount val="1"/>
                <c:pt idx="0">
                  <c:v>Численность населения Могилевской области на 1 января 2017 г., тыс. человек</c:v>
                </c:pt>
              </c:strCache>
            </c:strRef>
          </c:tx>
          <c:explosion val="25"/>
          <c:dPt>
            <c:idx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Лист3!$B$4:$C$4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Лист3!$B$5:$C$5</c:f>
              <c:numCache>
                <c:formatCode>General</c:formatCode>
                <c:ptCount val="2"/>
                <c:pt idx="0">
                  <c:v>851.5</c:v>
                </c:pt>
                <c:pt idx="1">
                  <c:v>212.9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b"/>
      <c:layout/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Молока, кг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Лист5!$A$5</c:f>
              <c:strCache>
                <c:ptCount val="1"/>
                <c:pt idx="0">
                  <c:v>Молока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67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1.3888888888888892E-2"/>
                  <c:y val="-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1.1111111111111164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1.9444444444444445E-2"/>
                  <c:y val="-4.6296296296296349E-2"/>
                </c:manualLayout>
              </c:layout>
              <c:showVal val="1"/>
            </c:dLbl>
            <c:dLbl>
              <c:idx val="4"/>
              <c:layout>
                <c:manualLayout>
                  <c:x val="1.3888888888888892E-2"/>
                  <c:y val="-2.3148148148148147E-2"/>
                </c:manualLayout>
              </c:layout>
              <c:showVal val="1"/>
            </c:dLbl>
            <c:dLbl>
              <c:idx val="5"/>
              <c:layout>
                <c:manualLayout>
                  <c:x val="1.666666666666667E-2"/>
                  <c:y val="-1.388888888888889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Лист5!$B$4:$G$4</c:f>
              <c:strCache>
                <c:ptCount val="6"/>
                <c:pt idx="0">
                  <c:v>Могилевская 
область</c:v>
                </c:pt>
                <c:pt idx="1">
                  <c:v>Республика Беларусь</c:v>
                </c:pt>
                <c:pt idx="2">
                  <c:v>Россия</c:v>
                </c:pt>
                <c:pt idx="3">
                  <c:v>Казахстан</c:v>
                </c:pt>
                <c:pt idx="4">
                  <c:v>Армения</c:v>
                </c:pt>
                <c:pt idx="5">
                  <c:v>Кыргыстан</c:v>
                </c:pt>
              </c:strCache>
            </c:strRef>
          </c:cat>
          <c:val>
            <c:numRef>
              <c:f>Лист5!$B$5:$G$5</c:f>
              <c:numCache>
                <c:formatCode>General</c:formatCode>
                <c:ptCount val="6"/>
                <c:pt idx="0">
                  <c:v>709</c:v>
                </c:pt>
                <c:pt idx="1">
                  <c:v>752</c:v>
                </c:pt>
                <c:pt idx="2">
                  <c:v>209</c:v>
                </c:pt>
                <c:pt idx="3">
                  <c:v>299</c:v>
                </c:pt>
                <c:pt idx="4">
                  <c:v>252</c:v>
                </c:pt>
                <c:pt idx="5">
                  <c:v>251</c:v>
                </c:pt>
              </c:numCache>
            </c:numRef>
          </c:val>
        </c:ser>
        <c:dLbls/>
        <c:gapWidth val="98"/>
        <c:gapDepth val="34"/>
        <c:shape val="cylinder"/>
        <c:axId val="114308224"/>
        <c:axId val="114309760"/>
        <c:axId val="0"/>
      </c:bar3DChart>
      <c:catAx>
        <c:axId val="114308224"/>
        <c:scaling>
          <c:orientation val="minMax"/>
        </c:scaling>
        <c:axPos val="b"/>
        <c:tickLblPos val="nextTo"/>
        <c:txPr>
          <a:bodyPr rot="-5400000" vert="horz" anchor="ctr" anchorCtr="1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09760"/>
        <c:crosses val="autoZero"/>
        <c:auto val="1"/>
        <c:lblAlgn val="ctr"/>
        <c:lblOffset val="100"/>
      </c:catAx>
      <c:valAx>
        <c:axId val="114309760"/>
        <c:scaling>
          <c:orientation val="minMax"/>
        </c:scaling>
        <c:delete val="1"/>
        <c:axPos val="l"/>
        <c:numFmt formatCode="General" sourceLinked="1"/>
        <c:tickLblPos val="none"/>
        <c:crossAx val="11430822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Мяса, кг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Лист5!$A$7</c:f>
              <c:strCache>
                <c:ptCount val="1"/>
                <c:pt idx="0">
                  <c:v>Мяса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888888888888892E-2"/>
                  <c:y val="-2.777777777777779E-2"/>
                </c:manualLayout>
              </c:layout>
              <c:showVal val="1"/>
            </c:dLbl>
            <c:dLbl>
              <c:idx val="1"/>
              <c:layout>
                <c:manualLayout>
                  <c:x val="8.333333333333335E-3"/>
                  <c:y val="-2.777777777777779E-2"/>
                </c:manualLayout>
              </c:layout>
              <c:showVal val="1"/>
            </c:dLbl>
            <c:dLbl>
              <c:idx val="2"/>
              <c:layout>
                <c:manualLayout>
                  <c:x val="8.333333333333335E-3"/>
                  <c:y val="-2.3148148148148147E-2"/>
                </c:manualLayout>
              </c:layout>
              <c:showVal val="1"/>
            </c:dLbl>
            <c:dLbl>
              <c:idx val="3"/>
              <c:layout>
                <c:manualLayout>
                  <c:x val="1.666666666666667E-2"/>
                  <c:y val="-2.3148148148148147E-2"/>
                </c:manualLayout>
              </c:layout>
              <c:showVal val="1"/>
            </c:dLbl>
            <c:dLbl>
              <c:idx val="4"/>
              <c:layout>
                <c:manualLayout>
                  <c:x val="1.666666666666667E-2"/>
                  <c:y val="-2.3148148148148147E-2"/>
                </c:manualLayout>
              </c:layout>
              <c:showVal val="1"/>
            </c:dLbl>
            <c:dLbl>
              <c:idx val="5"/>
              <c:layout>
                <c:manualLayout>
                  <c:x val="1.666666666666667E-2"/>
                  <c:y val="-2.7777777777777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Лист5!$B$6:$G$6</c:f>
              <c:strCache>
                <c:ptCount val="6"/>
                <c:pt idx="0">
                  <c:v>Могилевская область</c:v>
                </c:pt>
                <c:pt idx="1">
                  <c:v>Республика Беларусь</c:v>
                </c:pt>
                <c:pt idx="2">
                  <c:v>Россия</c:v>
                </c:pt>
                <c:pt idx="3">
                  <c:v>Казахстан</c:v>
                </c:pt>
                <c:pt idx="4">
                  <c:v>Армения</c:v>
                </c:pt>
                <c:pt idx="5">
                  <c:v>Кыргыстан</c:v>
                </c:pt>
              </c:strCache>
            </c:strRef>
          </c:cat>
          <c:val>
            <c:numRef>
              <c:f>Лист5!$B$7:$G$7</c:f>
              <c:numCache>
                <c:formatCode>General</c:formatCode>
                <c:ptCount val="6"/>
                <c:pt idx="0">
                  <c:v>127</c:v>
                </c:pt>
                <c:pt idx="1">
                  <c:v>123</c:v>
                </c:pt>
                <c:pt idx="2">
                  <c:v>68</c:v>
                </c:pt>
                <c:pt idx="3">
                  <c:v>54</c:v>
                </c:pt>
                <c:pt idx="4">
                  <c:v>35</c:v>
                </c:pt>
                <c:pt idx="5">
                  <c:v>35</c:v>
                </c:pt>
              </c:numCache>
            </c:numRef>
          </c:val>
        </c:ser>
        <c:dLbls/>
        <c:shape val="box"/>
        <c:axId val="114306048"/>
        <c:axId val="114348800"/>
        <c:axId val="0"/>
      </c:bar3DChart>
      <c:catAx>
        <c:axId val="1143060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48800"/>
        <c:crosses val="autoZero"/>
        <c:auto val="1"/>
        <c:lblAlgn val="ctr"/>
        <c:lblOffset val="100"/>
      </c:catAx>
      <c:valAx>
        <c:axId val="114348800"/>
        <c:scaling>
          <c:orientation val="minMax"/>
        </c:scaling>
        <c:delete val="1"/>
        <c:axPos val="l"/>
        <c:numFmt formatCode="General" sourceLinked="1"/>
        <c:tickLblPos val="none"/>
        <c:crossAx val="11430604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Яиц, шт.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Лист5!$A$9</c:f>
              <c:strCache>
                <c:ptCount val="1"/>
                <c:pt idx="0">
                  <c:v>Яиц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1.3888888888888892E-2"/>
                  <c:y val="-3.0878211592337102E-2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1.5439105796168553E-2"/>
                </c:manualLayout>
              </c:layout>
              <c:showVal val="1"/>
            </c:dLbl>
            <c:dLbl>
              <c:idx val="3"/>
              <c:layout>
                <c:manualLayout>
                  <c:x val="1.3888888888888892E-2"/>
                  <c:y val="-1.1579329347126415E-2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-2.3158658694252817E-2"/>
                </c:manualLayout>
              </c:layout>
              <c:showVal val="1"/>
            </c:dLbl>
            <c:dLbl>
              <c:idx val="5"/>
              <c:layout>
                <c:manualLayout>
                  <c:x val="1.9444444444444348E-2"/>
                  <c:y val="-1.54391057961685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Лист5!$B$8:$G$8</c:f>
              <c:strCache>
                <c:ptCount val="6"/>
                <c:pt idx="0">
                  <c:v>Могилевская область</c:v>
                </c:pt>
                <c:pt idx="1">
                  <c:v>Республика Беларусь</c:v>
                </c:pt>
                <c:pt idx="2">
                  <c:v>Россия</c:v>
                </c:pt>
                <c:pt idx="3">
                  <c:v>Казахстан</c:v>
                </c:pt>
                <c:pt idx="4">
                  <c:v>Армения</c:v>
                </c:pt>
                <c:pt idx="5">
                  <c:v>Кыргыстан</c:v>
                </c:pt>
              </c:strCache>
            </c:strRef>
          </c:cat>
          <c:val>
            <c:numRef>
              <c:f>Лист5!$B$9:$G$9</c:f>
              <c:numCache>
                <c:formatCode>General</c:formatCode>
                <c:ptCount val="6"/>
                <c:pt idx="0">
                  <c:v>377</c:v>
                </c:pt>
                <c:pt idx="1">
                  <c:v>386</c:v>
                </c:pt>
                <c:pt idx="2">
                  <c:v>297</c:v>
                </c:pt>
                <c:pt idx="3">
                  <c:v>267</c:v>
                </c:pt>
                <c:pt idx="4">
                  <c:v>232</c:v>
                </c:pt>
                <c:pt idx="5">
                  <c:v>77</c:v>
                </c:pt>
              </c:numCache>
            </c:numRef>
          </c:val>
        </c:ser>
        <c:dLbls/>
        <c:gapWidth val="80"/>
        <c:gapDepth val="72"/>
        <c:shape val="cone"/>
        <c:axId val="118588544"/>
        <c:axId val="118590080"/>
        <c:axId val="0"/>
      </c:bar3DChart>
      <c:catAx>
        <c:axId val="11858854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90080"/>
        <c:crosses val="autoZero"/>
        <c:auto val="1"/>
        <c:lblAlgn val="ctr"/>
        <c:lblOffset val="100"/>
      </c:catAx>
      <c:valAx>
        <c:axId val="118590080"/>
        <c:scaling>
          <c:orientation val="minMax"/>
        </c:scaling>
        <c:delete val="1"/>
        <c:axPos val="l"/>
        <c:numFmt formatCode="General" sourceLinked="1"/>
        <c:tickLblPos val="none"/>
        <c:crossAx val="11858854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Картофеля, кг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Лист5!$A$11</c:f>
              <c:strCache>
                <c:ptCount val="1"/>
                <c:pt idx="0">
                  <c:v>Картофеля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5.5555555555555558E-3"/>
                  <c:y val="3.8660766688665767E-3"/>
                </c:manualLayout>
              </c:layout>
              <c:showVal val="1"/>
            </c:dLbl>
            <c:dLbl>
              <c:idx val="2"/>
              <c:layout>
                <c:manualLayout>
                  <c:x val="2.222222222222223E-2"/>
                  <c:y val="-1.9330383344332954E-2"/>
                </c:manualLayout>
              </c:layout>
              <c:showVal val="1"/>
            </c:dLbl>
            <c:dLbl>
              <c:idx val="3"/>
              <c:layout>
                <c:manualLayout>
                  <c:x val="1.1111111111111115E-2"/>
                  <c:y val="-3.8660766688666478E-3"/>
                </c:manualLayout>
              </c:layout>
              <c:showVal val="1"/>
            </c:dLbl>
            <c:dLbl>
              <c:idx val="4"/>
              <c:layout>
                <c:manualLayout>
                  <c:x val="1.3888888888888892E-2"/>
                  <c:y val="-7.7321533377331534E-3"/>
                </c:manualLayout>
              </c:layout>
              <c:showVal val="1"/>
            </c:dLbl>
            <c:dLbl>
              <c:idx val="5"/>
              <c:layout>
                <c:manualLayout>
                  <c:x val="1.666666666666667E-2"/>
                  <c:y val="-1.933038334433288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Лист5!$B$10:$G$10</c:f>
              <c:strCache>
                <c:ptCount val="6"/>
                <c:pt idx="0">
                  <c:v>Могилевская 
область</c:v>
                </c:pt>
                <c:pt idx="1">
                  <c:v>Республика 
Беларусь</c:v>
                </c:pt>
                <c:pt idx="2">
                  <c:v>Россия</c:v>
                </c:pt>
                <c:pt idx="3">
                  <c:v>Казахстан</c:v>
                </c:pt>
                <c:pt idx="4">
                  <c:v>Армения</c:v>
                </c:pt>
                <c:pt idx="5">
                  <c:v>Кыргыстан</c:v>
                </c:pt>
              </c:strCache>
            </c:strRef>
          </c:cat>
          <c:val>
            <c:numRef>
              <c:f>Лист5!$B$11:$G$11</c:f>
              <c:numCache>
                <c:formatCode>General</c:formatCode>
                <c:ptCount val="6"/>
                <c:pt idx="0">
                  <c:v>755</c:v>
                </c:pt>
                <c:pt idx="1">
                  <c:v>630</c:v>
                </c:pt>
                <c:pt idx="2">
                  <c:v>212</c:v>
                </c:pt>
                <c:pt idx="3">
                  <c:v>200</c:v>
                </c:pt>
                <c:pt idx="4">
                  <c:v>228</c:v>
                </c:pt>
                <c:pt idx="5">
                  <c:v>245</c:v>
                </c:pt>
              </c:numCache>
            </c:numRef>
          </c:val>
        </c:ser>
        <c:dLbls/>
        <c:shape val="pyramid"/>
        <c:axId val="118648192"/>
        <c:axId val="118649984"/>
        <c:axId val="0"/>
      </c:bar3DChart>
      <c:catAx>
        <c:axId val="1186481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649984"/>
        <c:crosses val="autoZero"/>
        <c:auto val="1"/>
        <c:lblAlgn val="ctr"/>
        <c:lblOffset val="100"/>
      </c:catAx>
      <c:valAx>
        <c:axId val="118649984"/>
        <c:scaling>
          <c:orientation val="minMax"/>
        </c:scaling>
        <c:delete val="1"/>
        <c:axPos val="l"/>
        <c:numFmt formatCode="General" sourceLinked="1"/>
        <c:tickLblPos val="none"/>
        <c:crossAx val="11864819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/>
              <a:t>Производство сельскохозяйственной продукции за</a:t>
            </a:r>
            <a:r>
              <a:rPr lang="ru-RU" sz="2800" baseline="0" dirty="0" smtClean="0"/>
              <a:t> 2017 год</a:t>
            </a:r>
            <a:endParaRPr lang="ru-RU" sz="2800" dirty="0"/>
          </a:p>
        </c:rich>
      </c:tx>
      <c:layout>
        <c:manualLayout>
          <c:xMode val="edge"/>
          <c:yMode val="edge"/>
          <c:x val="0.1560324794031149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кфх!$B$26</c:f>
              <c:strCache>
                <c:ptCount val="1"/>
                <c:pt idx="0">
                  <c:v>Валовая продукция сельского хозяйства</c:v>
                </c:pt>
              </c:strCache>
            </c:strRef>
          </c:tx>
          <c:dPt>
            <c:idx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1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2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-0.35555555555555557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КФХ - </a:t>
                    </a:r>
                    <a:r>
                      <a:rPr lang="ru-RU" sz="2000" b="1" dirty="0" smtClean="0"/>
                      <a:t>1</a:t>
                    </a:r>
                    <a:r>
                      <a:rPr lang="en-US" sz="2000" b="1" dirty="0" smtClean="0"/>
                      <a:t>,8</a:t>
                    </a:r>
                    <a:r>
                      <a:rPr lang="ru-RU" sz="2000" b="1" dirty="0" smtClean="0"/>
                      <a:t>%</a:t>
                    </a:r>
                    <a:endParaRPr lang="en-US" sz="2000" b="1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6.666666666666668E-2"/>
                  <c:y val="-4.6296296296296302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Население</a:t>
                    </a:r>
                    <a:r>
                      <a:rPr lang="ru-RU" sz="1800" baseline="0" dirty="0"/>
                      <a:t> </a:t>
                    </a:r>
                    <a:r>
                      <a:rPr lang="en-US" sz="2000" b="1" dirty="0" smtClean="0"/>
                      <a:t>17,1</a:t>
                    </a:r>
                    <a:r>
                      <a:rPr lang="ru-RU" sz="2000" b="1" dirty="0" smtClean="0"/>
                      <a:t>%</a:t>
                    </a:r>
                    <a:endParaRPr lang="en-US" b="1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25"/>
                  <c:y val="-7.870370370370363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 smtClean="0"/>
                      <a:t>Сельскохо-зяйственные</a:t>
                    </a:r>
                    <a:r>
                      <a:rPr lang="ru-RU" sz="1800" dirty="0" smtClean="0"/>
                      <a:t> организации</a:t>
                    </a:r>
                  </a:p>
                  <a:p>
                    <a:r>
                      <a:rPr lang="en-US" sz="2000" b="1" dirty="0" smtClean="0"/>
                      <a:t>8</a:t>
                    </a:r>
                    <a:r>
                      <a:rPr lang="ru-RU" sz="2000" b="1" dirty="0" smtClean="0"/>
                      <a:t>1</a:t>
                    </a:r>
                    <a:r>
                      <a:rPr lang="en-US" sz="2000" b="1" dirty="0" smtClean="0"/>
                      <a:t>,1</a:t>
                    </a:r>
                    <a:r>
                      <a:rPr lang="ru-RU" sz="2000" b="1" dirty="0" smtClean="0"/>
                      <a:t>%</a:t>
                    </a:r>
                    <a:endParaRPr lang="en-US" sz="2000" b="1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val>
            <c:numRef>
              <c:f>кфх!$B$27:$B$29</c:f>
              <c:numCache>
                <c:formatCode>General</c:formatCode>
                <c:ptCount val="3"/>
                <c:pt idx="0">
                  <c:v>2.8</c:v>
                </c:pt>
                <c:pt idx="1">
                  <c:v>17.100000000000001</c:v>
                </c:pt>
                <c:pt idx="2">
                  <c:v>80.099999999999994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026763386860109"/>
          <c:y val="8.6393088552915755E-3"/>
        </c:manualLayout>
      </c:layout>
      <c:txPr>
        <a:bodyPr/>
        <a:lstStyle/>
        <a:p>
          <a:pPr>
            <a:defRPr sz="2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rotY val="7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Лист6!$A$5</c:f>
              <c:strCache>
                <c:ptCount val="1"/>
                <c:pt idx="0">
                  <c:v>Количество крестьянских (фермерских) хозяйств по Могилевской области на 1 января 2017 г.</c:v>
                </c:pt>
              </c:strCache>
            </c:strRef>
          </c:tx>
          <c:explosion val="25"/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3.1496062992125991E-2"/>
                  <c:y val="0.248924338021462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 smtClean="0"/>
                      <a:t>Прочая деятельность </a:t>
                    </a:r>
                  </a:p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 smtClean="0"/>
                      <a:t>76</a:t>
                    </a:r>
                    <a:endParaRPr lang="ru-RU" sz="2000" dirty="0"/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2.9396325459317588E-2"/>
                  <c:y val="-0.1936039636514118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/>
                      <a:t>Сельскохозяйственная </a:t>
                    </a:r>
                    <a:r>
                      <a:rPr lang="ru-RU" sz="1200" b="1" dirty="0" smtClean="0"/>
                      <a:t>деятельность </a:t>
                    </a:r>
                  </a:p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/>
                      <a:t>315</a:t>
                    </a:r>
                    <a:endParaRPr lang="ru-RU" sz="2000" b="1" dirty="0"/>
                  </a:p>
                </c:rich>
              </c:tx>
              <c:spPr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Лист6!$B$4:$C$4</c:f>
              <c:strCache>
                <c:ptCount val="2"/>
                <c:pt idx="0">
                  <c:v>Прочая деятельность</c:v>
                </c:pt>
                <c:pt idx="1">
                  <c:v>Сельскохозяйственная деятельность</c:v>
                </c:pt>
              </c:strCache>
            </c:strRef>
          </c:cat>
          <c:val>
            <c:numRef>
              <c:f>Лист6!$B$5:$C$5</c:f>
              <c:numCache>
                <c:formatCode>General</c:formatCode>
                <c:ptCount val="2"/>
                <c:pt idx="0">
                  <c:v>76</c:v>
                </c:pt>
                <c:pt idx="1">
                  <c:v>315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0.11667</cdr:x>
      <cdr:y>0.26389</cdr:y>
    </cdr:from>
    <cdr:to>
      <cdr:x>0.92083</cdr:x>
      <cdr:y>0.26389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533400" y="723900"/>
          <a:ext cx="3676650" cy="0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0.12778</cdr:x>
      <cdr:y>0.26852</cdr:y>
    </cdr:from>
    <cdr:to>
      <cdr:x>0.93194</cdr:x>
      <cdr:y>0.26852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84200" y="736600"/>
          <a:ext cx="3676650" cy="0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0.12384</cdr:x>
      <cdr:y>0.21885</cdr:y>
    </cdr:from>
    <cdr:to>
      <cdr:x>0.928</cdr:x>
      <cdr:y>0.21885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66192" y="720080"/>
          <a:ext cx="3676620" cy="0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0.14175</cdr:x>
      <cdr:y>0.2192</cdr:y>
    </cdr:from>
    <cdr:to>
      <cdr:x>0.94591</cdr:x>
      <cdr:y>0.2192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48072" y="720080"/>
          <a:ext cx="3676620" cy="0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0.19978</cdr:x>
      <cdr:y>0.76724</cdr:y>
    </cdr:from>
    <cdr:to>
      <cdr:x>0.31003</cdr:x>
      <cdr:y>0.85492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13408" y="2520280"/>
          <a:ext cx="50405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0.69299</cdr:x>
      <cdr:y>0.76984</cdr:y>
    </cdr:from>
    <cdr:to>
      <cdr:x>0.78749</cdr:x>
      <cdr:y>0.81383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3168352" y="2520280"/>
          <a:ext cx="432048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0.20833</cdr:x>
      <cdr:y>0.43536</cdr:y>
    </cdr:from>
    <cdr:to>
      <cdr:x>0.50417</cdr:x>
      <cdr:y>0.53034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00" y="1571625"/>
          <a:ext cx="13525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0.22427</cdr:y>
    </cdr:from>
    <cdr:to>
      <cdr:x>0.3125</cdr:x>
      <cdr:y>0.31926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200" y="809625"/>
          <a:ext cx="13525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0.3125</cdr:x>
      <cdr:y>0.2058</cdr:y>
    </cdr:from>
    <cdr:to>
      <cdr:x>0.60833</cdr:x>
      <cdr:y>0.30079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750" y="742950"/>
          <a:ext cx="13525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0.63021</cdr:x>
      <cdr:y>0.05333</cdr:y>
    </cdr:from>
    <cdr:to>
      <cdr:x>0.97743</cdr:x>
      <cdr:y>0.28413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50085" y="275318"/>
          <a:ext cx="2506911" cy="1191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0.53333</cdr:x>
      <cdr:y>0.47613</cdr:y>
    </cdr:from>
    <cdr:to>
      <cdr:x>1</cdr:x>
      <cdr:y>0.94205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572003" y="2574618"/>
          <a:ext cx="4000557" cy="251939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solidFill>
            <a:srgbClr val="7030A0"/>
          </a:solidFill>
        </a:ln>
        <a:effectLst xmlns:a="http://schemas.openxmlformats.org/drawingml/2006/main">
          <a:outerShdw blurRad="63500" sx="102000" sy="102000" algn="ctr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ОАО «БКХП»     221,4</a:t>
          </a:r>
          <a:r>
            <a:rPr lang="ru-RU" sz="2000" dirty="0" smtClean="0"/>
            <a:t> </a:t>
          </a:r>
          <a:r>
            <a:rPr lang="ru-RU" sz="1600" b="1" dirty="0" smtClean="0"/>
            <a:t>тыс. дол. США</a:t>
          </a:r>
        </a:p>
        <a:p xmlns:a="http://schemas.openxmlformats.org/drawingml/2006/main">
          <a:r>
            <a:rPr lang="ru-RU" sz="2000" b="1" dirty="0" smtClean="0"/>
            <a:t>ОАО «</a:t>
          </a:r>
          <a:r>
            <a:rPr lang="ru-RU" sz="2000" b="1" dirty="0" err="1" smtClean="0"/>
            <a:t>Можелит</a:t>
          </a:r>
          <a:r>
            <a:rPr lang="ru-RU" sz="2000" b="1" dirty="0" smtClean="0"/>
            <a:t>» 313,8 </a:t>
          </a:r>
          <a:r>
            <a:rPr lang="ru-RU" sz="1400" b="1" dirty="0" smtClean="0"/>
            <a:t>тыс. дол. США</a:t>
          </a:r>
        </a:p>
        <a:p xmlns:a="http://schemas.openxmlformats.org/drawingml/2006/main">
          <a:r>
            <a:rPr lang="ru-RU" sz="2000" b="1" dirty="0" smtClean="0"/>
            <a:t>ОАО «</a:t>
          </a:r>
          <a:r>
            <a:rPr lang="ru-RU" sz="2000" b="1" dirty="0" err="1" smtClean="0"/>
            <a:t>Пищепром</a:t>
          </a:r>
          <a:r>
            <a:rPr lang="ru-RU" sz="2000" b="1" dirty="0" smtClean="0"/>
            <a:t>» 14,8 </a:t>
          </a:r>
          <a:r>
            <a:rPr lang="ru-RU" sz="1600" b="1" dirty="0" smtClean="0"/>
            <a:t>тыс. дол. США</a:t>
          </a:r>
        </a:p>
        <a:p xmlns:a="http://schemas.openxmlformats.org/drawingml/2006/main">
          <a:r>
            <a:rPr lang="ru-RU" sz="2000" b="1" dirty="0" smtClean="0"/>
            <a:t>ОАО «ММК»</a:t>
          </a:r>
          <a:r>
            <a:rPr lang="ru-RU" sz="2000" dirty="0" smtClean="0"/>
            <a:t> </a:t>
          </a:r>
          <a:r>
            <a:rPr lang="ru-RU" sz="2000" b="1" dirty="0" smtClean="0"/>
            <a:t>33,3</a:t>
          </a:r>
          <a:r>
            <a:rPr lang="ru-RU" sz="2000" dirty="0" smtClean="0"/>
            <a:t> </a:t>
          </a:r>
          <a:r>
            <a:rPr lang="ru-RU" sz="1600" b="1" dirty="0" smtClean="0"/>
            <a:t>тыс. дол. США</a:t>
          </a:r>
        </a:p>
        <a:p xmlns:a="http://schemas.openxmlformats.org/drawingml/2006/main">
          <a:r>
            <a:rPr lang="ru-RU" sz="2400" b="1" dirty="0" smtClean="0">
              <a:solidFill>
                <a:srgbClr val="FF0000"/>
              </a:solidFill>
            </a:rPr>
            <a:t>Всего           581,4</a:t>
          </a:r>
          <a:r>
            <a:rPr lang="ru-RU" sz="1600" b="1" dirty="0" smtClean="0">
              <a:solidFill>
                <a:srgbClr val="FF0000"/>
              </a:solidFill>
            </a:rPr>
            <a:t> тыс. дол. США </a:t>
          </a:r>
        </a:p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или </a:t>
          </a:r>
          <a:r>
            <a:rPr lang="ru-RU" sz="2400" b="1" dirty="0" smtClean="0">
              <a:solidFill>
                <a:srgbClr val="FF0000"/>
              </a:solidFill>
            </a:rPr>
            <a:t>0,21</a:t>
          </a:r>
          <a:r>
            <a:rPr lang="ru-RU" sz="2000" b="1" dirty="0" smtClean="0">
              <a:solidFill>
                <a:srgbClr val="FF0000"/>
              </a:solidFill>
            </a:rPr>
            <a:t>% при задании 0,16%, </a:t>
          </a:r>
        </a:p>
        <a:p xmlns:a="http://schemas.openxmlformats.org/drawingml/2006/main">
          <a:endParaRPr lang="ru-RU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5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8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18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28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60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86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8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90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468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01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8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74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36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711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0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1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93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8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9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04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18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6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5B71-0877-46EF-A593-B74A608DFD9B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214F-A19E-4589-B447-8A699C3E9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2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04B5-6600-45A6-A2AA-DB4FC7EA6F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BF8F-39E6-4602-8E7D-739300629C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176" y="1670463"/>
            <a:ext cx="2328441" cy="147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130" y="5085184"/>
            <a:ext cx="2201504" cy="153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634" y="160443"/>
            <a:ext cx="2330895" cy="1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977728"/>
            <a:ext cx="2168040" cy="161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429000"/>
            <a:ext cx="2215385" cy="141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114" y="160443"/>
            <a:ext cx="2345520" cy="1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988" y="220328"/>
            <a:ext cx="2277942" cy="135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110011"/>
            <a:ext cx="2232248" cy="148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051720" y="1749883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 Могилевской области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23"/>
            <a:ext cx="1721944" cy="685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142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598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Указы Президента Республики Беларусь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764704"/>
            <a:ext cx="88209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17 июля 2014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347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государственной аграрной политике»</a:t>
            </a:r>
          </a:p>
          <a:p>
            <a:pPr marL="342900" indent="-342900" algn="just"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17 июля 2014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 348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мерах по повышению эффективности работы организаций агропромышленного комплекса»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17 июля 2014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349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 реорганизации колхозов (СПК)» 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17 июля 2014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350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 особенностях поставки сельскохозяйственной продукции для республиканских государственных нужд»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23 марта 2016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106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государственных программах и оказании государственной финансовой поддержки» 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4 июля 2016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253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мерах по финансовому оздоровлению сельскохозяйственных организаций»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14 июля 2016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268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создании и деятельности открытого акционерного общества «Агентство по управлению активами» 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5 мая 2017 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147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организациях агропромышленного комплекса Могилевской области»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8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0883171"/>
              </p:ext>
            </p:extLst>
          </p:nvPr>
        </p:nvGraphicFramePr>
        <p:xfrm>
          <a:off x="251520" y="188640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8578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6010985"/>
              </p:ext>
            </p:extLst>
          </p:nvPr>
        </p:nvGraphicFramePr>
        <p:xfrm>
          <a:off x="0" y="14497"/>
          <a:ext cx="9108504" cy="684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231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4186823"/>
              </p:ext>
            </p:extLst>
          </p:nvPr>
        </p:nvGraphicFramePr>
        <p:xfrm>
          <a:off x="0" y="650305"/>
          <a:ext cx="4932040" cy="306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9257229"/>
              </p:ext>
            </p:extLst>
          </p:nvPr>
        </p:nvGraphicFramePr>
        <p:xfrm>
          <a:off x="4353915" y="476672"/>
          <a:ext cx="47880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4391105"/>
              </p:ext>
            </p:extLst>
          </p:nvPr>
        </p:nvGraphicFramePr>
        <p:xfrm>
          <a:off x="-72008" y="620688"/>
          <a:ext cx="4572000" cy="328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4631724"/>
              </p:ext>
            </p:extLst>
          </p:nvPr>
        </p:nvGraphicFramePr>
        <p:xfrm>
          <a:off x="2123728" y="3584244"/>
          <a:ext cx="4572000" cy="327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производства сельскохозяйственной продукции,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8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69014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160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7465093"/>
              </p:ext>
            </p:extLst>
          </p:nvPr>
        </p:nvGraphicFramePr>
        <p:xfrm>
          <a:off x="-15164" y="0"/>
          <a:ext cx="9159164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6007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02783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072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14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Размеры надбавок, выплачиваемые производителям сельскохозяйственной продукции в 2017 году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9096164"/>
              </p:ext>
            </p:extLst>
          </p:nvPr>
        </p:nvGraphicFramePr>
        <p:xfrm>
          <a:off x="611560" y="1397001"/>
          <a:ext cx="8064896" cy="49843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/>
                <a:gridCol w="4032448"/>
              </a:tblGrid>
              <a:tr h="6930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продукции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надбавки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0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рублей за 1 тонну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62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Крупный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рогатый скот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 рублей за 1 тонну живого веса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0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Гречиха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 рубля за 1 тонну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89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Треста льна-долгунца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 73,5 рублей за 1 тонну до 173 рублей в зависимости от номера льнотресты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92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72560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Экспорт основных видов в % от производства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1571612"/>
            <a:ext cx="2857520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Мясо говядины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2857496"/>
            <a:ext cx="2857520" cy="857256"/>
          </a:xfrm>
          <a:prstGeom prst="roundRect">
            <a:avLst>
              <a:gd name="adj" fmla="val 934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Сыры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4143380"/>
            <a:ext cx="2857520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Масло животное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1538" y="5429264"/>
            <a:ext cx="2857520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Сухие молочные продукты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0694" y="2786058"/>
            <a:ext cx="1428760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500694" y="5429264"/>
            <a:ext cx="1428760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00694" y="4143380"/>
            <a:ext cx="1428760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00694" y="1428736"/>
            <a:ext cx="1357322" cy="107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flipV="1">
            <a:off x="3931864" y="1972010"/>
            <a:ext cx="1543423" cy="9966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3929057" y="3199391"/>
            <a:ext cx="1543423" cy="9966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3957271" y="4543779"/>
            <a:ext cx="1543423" cy="9966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3929058" y="5829663"/>
            <a:ext cx="1543423" cy="9966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6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национальной безопасности Республики Беларусь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утверждена Указом Президента Республики Беларусь от 09.11.2010 № 575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ДОКТРИНА</a:t>
            </a:r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национальной продовольственной безопасности Республики Беларусь </a:t>
            </a:r>
          </a:p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Совета Министров Республики Беларусь от 15.12.2017 № 962 «О Доктрине национальной продовольственной безопасности Республики Беларусь до 2030 года»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13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Удельный вес экспорт товаров на новые перспективные рынки за 2017 г., 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2385372"/>
              </p:ext>
            </p:extLst>
          </p:nvPr>
        </p:nvGraphicFramePr>
        <p:xfrm>
          <a:off x="285720" y="1214422"/>
          <a:ext cx="8572560" cy="540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954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5603793"/>
              </p:ext>
            </p:extLst>
          </p:nvPr>
        </p:nvGraphicFramePr>
        <p:xfrm>
          <a:off x="-7634" y="0"/>
          <a:ext cx="9151633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3244643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Среднегодовая 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продуктивность более 7,0 тыс. кг молока на одну корову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85218"/>
              </p:ext>
            </p:extLst>
          </p:nvPr>
        </p:nvGraphicFramePr>
        <p:xfrm>
          <a:off x="133330" y="3660046"/>
          <a:ext cx="8712968" cy="2858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2246"/>
                <a:gridCol w="5904656"/>
                <a:gridCol w="2186066"/>
              </a:tblGrid>
              <a:tr h="633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сельскохозяйственной организации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удой на 1 корову за 2017 год,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ЗАО «Агрокомбинат «Заря», Могилевский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8 134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КСУП «Красный боец»,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Кировский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7 860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6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Белыничский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СПК «Колхоз «Родина»,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Белыничский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7 839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ОАО «Александрийское», Шкловский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7 415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ОАО «Бабушкино подворье»,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Хотимский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7 074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79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19672" y="100082"/>
            <a:ext cx="5760640" cy="17447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59159" y="40466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0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be-BY" sz="3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сельского хозяйства к 2020 году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420888"/>
            <a:ext cx="2448272" cy="19442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4221088"/>
            <a:ext cx="2808312" cy="22473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2420888"/>
            <a:ext cx="2520280" cy="19442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7883" y="2854387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Производительность труда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140,0%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2015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282933"/>
            <a:ext cx="2808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Отношение кредиторской задолженности и задолженности по кредитам и займам к выручке от реализации продукции, товаров (работ, услуг) в сельском хозяйстве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0212" y="262298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Рентабельность продаж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 менее 10%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>
            <a:off x="4499992" y="1844824"/>
            <a:ext cx="0" cy="2376264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7" idx="0"/>
          </p:cNvCxnSpPr>
          <p:nvPr/>
        </p:nvCxnSpPr>
        <p:spPr>
          <a:xfrm flipH="1">
            <a:off x="1475656" y="1589312"/>
            <a:ext cx="987642" cy="831576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5"/>
            <a:endCxn id="9" idx="0"/>
          </p:cNvCxnSpPr>
          <p:nvPr/>
        </p:nvCxnSpPr>
        <p:spPr>
          <a:xfrm>
            <a:off x="6536686" y="1589312"/>
            <a:ext cx="1095654" cy="831576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87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32656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4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484784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1.Технологическое развитие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2.Человеческий капитал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3.Финансовое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8476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88640"/>
            <a:ext cx="5760640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708920"/>
            <a:ext cx="3960440" cy="37444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709524"/>
            <a:ext cx="3960440" cy="37444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396044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412776"/>
            <a:ext cx="396044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35696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2020 года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412776"/>
            <a:ext cx="3816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Растениеводство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131,1% к 2015 г.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1412776"/>
            <a:ext cx="3816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Животноводство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116,5% к 2015 г.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85293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Зерно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 менее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тонн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Сахарная свекла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Плоды и ягоды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Льноволокно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8,6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Маслосемена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рапса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2852936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1 014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Свиньи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Крупный рогатый скот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Птица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8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9036496" cy="655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3848" y="56612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6063822"/>
              </p:ext>
            </p:extLst>
          </p:nvPr>
        </p:nvGraphicFramePr>
        <p:xfrm>
          <a:off x="323528" y="188640"/>
          <a:ext cx="882047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16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811764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5677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523000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497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0451"/>
            <a:ext cx="84969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Продовольственная безопасность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достигнутой при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наличии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всех людей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постоянного физического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социального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доступа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достаточному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количеству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безопасной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питательной пищи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позволяющей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удовлетворять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пищевые потребности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вкусовые предпочтения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ведения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активного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здорового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227324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Параметры продовольственной безопасности: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227" y="1916832"/>
            <a:ext cx="84931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Производство сельскохозяйственного сырья</a:t>
            </a:r>
          </a:p>
          <a:p>
            <a:pPr marL="342900" indent="-342900"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Энергетическая ценность рациона питания</a:t>
            </a:r>
          </a:p>
          <a:p>
            <a:pPr marL="342900" indent="-342900"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потребления основных продуктов</a:t>
            </a:r>
          </a:p>
          <a:p>
            <a:pPr marL="342900" indent="-342900"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Качество рациона питания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22920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интегральный показатель продовольственной безопасности в Республике Беларусь составил 1,09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4624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Произведено в расчете на душу населения в 2016 году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5076859"/>
              </p:ext>
            </p:extLst>
          </p:nvPr>
        </p:nvGraphicFramePr>
        <p:xfrm>
          <a:off x="0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5592248"/>
              </p:ext>
            </p:extLst>
          </p:nvPr>
        </p:nvGraphicFramePr>
        <p:xfrm>
          <a:off x="4572000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1789911"/>
              </p:ext>
            </p:extLst>
          </p:nvPr>
        </p:nvGraphicFramePr>
        <p:xfrm>
          <a:off x="-26640" y="3573016"/>
          <a:ext cx="4572000" cy="329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8097906"/>
              </p:ext>
            </p:extLst>
          </p:nvPr>
        </p:nvGraphicFramePr>
        <p:xfrm>
          <a:off x="4572000" y="3573016"/>
          <a:ext cx="457200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452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770BF-5B74-43B9-A107-EF26DF4FA3E4}" type="slidenum">
              <a:rPr lang="ru-RU" smtClean="0">
                <a:solidFill>
                  <a:srgbClr val="7F7F7F"/>
                </a:solidFill>
              </a:rPr>
              <a:pPr eaLnBrk="1" hangingPunct="1"/>
              <a:t>9</a:t>
            </a:fld>
            <a:endParaRPr lang="ru-RU" smtClean="0">
              <a:solidFill>
                <a:srgbClr val="7F7F7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151615"/>
            <a:ext cx="3743325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13388" y="2133600"/>
            <a:ext cx="3313112" cy="338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4292600"/>
            <a:ext cx="4319587" cy="237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211638" y="1196751"/>
            <a:ext cx="3240087" cy="93684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16200000" flipH="1">
            <a:off x="5653881" y="4655344"/>
            <a:ext cx="931863" cy="26638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839" y="329414"/>
            <a:ext cx="32400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A7EA52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возрождения и развития села Могилевской области на 2005-2010 годы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2475" y="2781300"/>
            <a:ext cx="270033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A7EA52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устойчивого развития села на 2011-2015 годы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088" y="4481803"/>
            <a:ext cx="34575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A7EA52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развития аграрного бизнеса в Республике Беларусь на 2016-2020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5976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788</Words>
  <Application>Microsoft Office PowerPoint</Application>
  <PresentationFormat>Экран (4:3)</PresentationFormat>
  <Paragraphs>218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Удельный вес экспорт товаров на новые перспективные рынки за 2017 г., %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Рыжкович С.И.</dc:creator>
  <cp:lastModifiedBy>Paxomenko_TE</cp:lastModifiedBy>
  <cp:revision>64</cp:revision>
  <cp:lastPrinted>2018-01-15T10:18:25Z</cp:lastPrinted>
  <dcterms:created xsi:type="dcterms:W3CDTF">2018-01-12T07:09:51Z</dcterms:created>
  <dcterms:modified xsi:type="dcterms:W3CDTF">2018-01-16T11:03:50Z</dcterms:modified>
</cp:coreProperties>
</file>