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8" r:id="rId3"/>
    <p:sldId id="259" r:id="rId4"/>
    <p:sldId id="268" r:id="rId5"/>
    <p:sldId id="261" r:id="rId6"/>
    <p:sldId id="260" r:id="rId7"/>
    <p:sldId id="262" r:id="rId8"/>
    <p:sldId id="266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07" d="100"/>
          <a:sy n="107" d="100"/>
        </p:scale>
        <p:origin x="-16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74920437838204"/>
          <c:y val="4.7889504128522324E-2"/>
          <c:w val="0.91987298751015156"/>
          <c:h val="0.849570211976821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_-* #,##0.0_р_._-;\-* #,##0.0_р_._-;_-* "-"??_р_._-;_-@_-</c:formatCode>
                <c:ptCount val="8"/>
                <c:pt idx="0">
                  <c:v>46.7</c:v>
                </c:pt>
                <c:pt idx="1">
                  <c:v>39.700000000000003</c:v>
                </c:pt>
                <c:pt idx="2">
                  <c:v>40.799999999999997</c:v>
                </c:pt>
                <c:pt idx="3">
                  <c:v>40</c:v>
                </c:pt>
                <c:pt idx="4">
                  <c:v>39.700000000000003</c:v>
                </c:pt>
                <c:pt idx="5">
                  <c:v>33.200000000000003</c:v>
                </c:pt>
                <c:pt idx="6">
                  <c:v>29</c:v>
                </c:pt>
                <c:pt idx="7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184248461606892E-3"/>
                  <c:y val="8.60321221138237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741077415633499E-2"/>
                  <c:y val="-8.6033815692872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629810916110346E-2"/>
                  <c:y val="-6.45253617696546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296710665395075E-2"/>
                  <c:y val="-2.15084539232182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815255081982267E-2"/>
                  <c:y val="-8.6033815692872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4296710665395075E-2"/>
                  <c:y val="4.3016907846436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1259621832220691E-2"/>
                  <c:y val="-2.15084539232182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1889432748331149E-2"/>
                  <c:y val="-8.6033815692872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_-* #,##0.0_р_._-;\-* #,##0.0_р_._-;_-* "-"??_р_._-;_-@_-</c:formatCode>
                <c:ptCount val="8"/>
                <c:pt idx="0">
                  <c:v>4.0999999999999996</c:v>
                </c:pt>
                <c:pt idx="1">
                  <c:v>5</c:v>
                </c:pt>
                <c:pt idx="2">
                  <c:v>5.7</c:v>
                </c:pt>
                <c:pt idx="3">
                  <c:v>6.6</c:v>
                </c:pt>
                <c:pt idx="4">
                  <c:v>5.9</c:v>
                </c:pt>
                <c:pt idx="5">
                  <c:v>6.7</c:v>
                </c:pt>
                <c:pt idx="6">
                  <c:v>6.1</c:v>
                </c:pt>
                <c:pt idx="7">
                  <c:v>5.7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Лист1!$D$2:$D$9</c:f>
              <c:numCache>
                <c:formatCode>_-* #,##0.0_р_._-;\-* #,##0.0_р_._-;_-* "-"??_р_._-;_-@_-</c:formatCode>
                <c:ptCount val="8"/>
                <c:pt idx="0">
                  <c:v>49.2</c:v>
                </c:pt>
                <c:pt idx="1">
                  <c:v>55.3</c:v>
                </c:pt>
                <c:pt idx="2">
                  <c:v>53.5</c:v>
                </c:pt>
                <c:pt idx="3">
                  <c:v>53.4</c:v>
                </c:pt>
                <c:pt idx="4">
                  <c:v>54.4</c:v>
                </c:pt>
                <c:pt idx="5">
                  <c:v>60.1</c:v>
                </c:pt>
                <c:pt idx="6">
                  <c:v>64.900000000000006</c:v>
                </c:pt>
                <c:pt idx="7">
                  <c:v>64.3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1330048"/>
        <c:axId val="131331584"/>
        <c:axId val="117322624"/>
      </c:bar3DChart>
      <c:catAx>
        <c:axId val="13133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1331584"/>
        <c:crosses val="autoZero"/>
        <c:auto val="1"/>
        <c:lblAlgn val="ctr"/>
        <c:lblOffset val="100"/>
        <c:noMultiLvlLbl val="0"/>
      </c:catAx>
      <c:valAx>
        <c:axId val="131331584"/>
        <c:scaling>
          <c:orientation val="minMax"/>
        </c:scaling>
        <c:delete val="0"/>
        <c:axPos val="l"/>
        <c:majorGridlines/>
        <c:numFmt formatCode="_-* #,##0.0_р_._-;\-* #,##0.0_р_._-;_-* &quot;-&quot;??_р_._-;_-@_-" sourceLinked="1"/>
        <c:majorTickMark val="out"/>
        <c:minorTickMark val="none"/>
        <c:tickLblPos val="nextTo"/>
        <c:crossAx val="131330048"/>
        <c:crosses val="autoZero"/>
        <c:crossBetween val="between"/>
      </c:valAx>
      <c:serAx>
        <c:axId val="117322624"/>
        <c:scaling>
          <c:orientation val="minMax"/>
        </c:scaling>
        <c:delete val="1"/>
        <c:axPos val="b"/>
        <c:majorTickMark val="out"/>
        <c:minorTickMark val="none"/>
        <c:tickLblPos val="nextTo"/>
        <c:crossAx val="131331584"/>
        <c:crosses val="autoZero"/>
      </c:serAx>
    </c:plotArea>
    <c:legend>
      <c:legendPos val="r"/>
      <c:layout>
        <c:manualLayout>
          <c:xMode val="edge"/>
          <c:yMode val="edge"/>
          <c:x val="3.4042537418369267E-2"/>
          <c:y val="0.91505142976177267"/>
          <c:w val="0.90521568591814305"/>
          <c:h val="7.031892633862606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098984041455715E-2"/>
          <c:y val="4.7512081990889903E-2"/>
          <c:w val="0.91106451135059063"/>
          <c:h val="0.6890747952451408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 утвержденном бюджете</c:v>
                </c:pt>
              </c:strCache>
            </c:strRef>
          </c:tx>
          <c:dLbls>
            <c:dLbl>
              <c:idx val="0"/>
              <c:layout>
                <c:manualLayout>
                  <c:x val="-4.7766642000095227E-2"/>
                  <c:y val="-7.5280697978002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942871426984301E-2"/>
                  <c:y val="-5.32345364403955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174265359404508E-2"/>
                  <c:y val="-6.4257617209198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3252510633739111E-2"/>
                  <c:y val="-5.1668738195756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925220610408252E-2"/>
                  <c:y val="-7.43096687173647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172532417033028E-2"/>
                  <c:y val="-6.8894254805021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0471559707651531E-2"/>
                  <c:y val="-9.09404163426286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7.9917335573825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0.45600000000000002</c:v>
                </c:pt>
                <c:pt idx="1">
                  <c:v>0.48199999999999998</c:v>
                </c:pt>
                <c:pt idx="2">
                  <c:v>0.42099999999999999</c:v>
                </c:pt>
                <c:pt idx="3">
                  <c:v>0.41499999999999998</c:v>
                </c:pt>
                <c:pt idx="4">
                  <c:v>0.39600000000000002</c:v>
                </c:pt>
                <c:pt idx="5">
                  <c:v>0.33300000000000002</c:v>
                </c:pt>
                <c:pt idx="6">
                  <c:v>0.246</c:v>
                </c:pt>
                <c:pt idx="7">
                  <c:v>0.27100000000000002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исполнению</c:v>
                </c:pt>
              </c:strCache>
            </c:strRef>
          </c:tx>
          <c:dLbls>
            <c:dLbl>
              <c:idx val="0"/>
              <c:layout>
                <c:manualLayout>
                  <c:x val="-7.2962255185931704E-2"/>
                  <c:y val="7.8631454143984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8396532329741143E-2"/>
                  <c:y val="5.99360487723586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007628120685003E-2"/>
                  <c:y val="7.5875683951783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008771842811114E-2"/>
                  <c:y val="6.85791856460393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610151451426031E-2"/>
                  <c:y val="8.1982210309965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0942871426984301E-2"/>
                  <c:y val="7.4405795189423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345188828225436E-2"/>
                  <c:y val="8.2673105766026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7.71615653816242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0.0%</c:formatCode>
                <c:ptCount val="8"/>
                <c:pt idx="0">
                  <c:v>0.42699999999999999</c:v>
                </c:pt>
                <c:pt idx="1">
                  <c:v>0.39</c:v>
                </c:pt>
                <c:pt idx="2">
                  <c:v>0.39900000000000002</c:v>
                </c:pt>
                <c:pt idx="3">
                  <c:v>0.38500000000000001</c:v>
                </c:pt>
                <c:pt idx="4">
                  <c:v>0.373</c:v>
                </c:pt>
                <c:pt idx="5">
                  <c:v>0.28299999999999997</c:v>
                </c:pt>
                <c:pt idx="6">
                  <c:v>0.247</c:v>
                </c:pt>
                <c:pt idx="7">
                  <c:v>0.27100000000000002</c:v>
                </c:pt>
              </c:numCache>
            </c:numRef>
          </c:val>
          <c:smooth val="0"/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6786944"/>
        <c:axId val="57287040"/>
      </c:lineChart>
      <c:catAx>
        <c:axId val="14678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7287040"/>
        <c:crosses val="autoZero"/>
        <c:auto val="1"/>
        <c:lblAlgn val="ctr"/>
        <c:lblOffset val="100"/>
        <c:noMultiLvlLbl val="0"/>
      </c:catAx>
      <c:valAx>
        <c:axId val="5728704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46786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774904640225161E-2"/>
          <c:y val="0.83334734210021244"/>
          <c:w val="0.88281649261193196"/>
          <c:h val="0.1199505484857600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>
                <a:latin typeface="Times New Roman" pitchFamily="18" charset="0"/>
                <a:cs typeface="Times New Roman" pitchFamily="18" charset="0"/>
              </a:defRPr>
            </a:pPr>
            <a:r>
              <a:rPr lang="ru-RU" sz="1200" b="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12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1.0964445416545154E-2"/>
          <c:y val="1.3743061737728997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3632</c:v>
                </c:pt>
                <c:pt idx="1">
                  <c:v>7900</c:v>
                </c:pt>
                <c:pt idx="2">
                  <c:v>10924</c:v>
                </c:pt>
                <c:pt idx="3">
                  <c:v>12111</c:v>
                </c:pt>
                <c:pt idx="4">
                  <c:v>12769</c:v>
                </c:pt>
                <c:pt idx="5">
                  <c:v>13114</c:v>
                </c:pt>
                <c:pt idx="6">
                  <c:v>14562</c:v>
                </c:pt>
                <c:pt idx="7">
                  <c:v>16606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 прибыль</c:v>
                </c:pt>
              </c:strCache>
            </c:strRef>
          </c:tx>
          <c:dLbls>
            <c:dLbl>
              <c:idx val="1"/>
              <c:layout>
                <c:manualLayout>
                  <c:x val="-5.1913580246913608E-2"/>
                  <c:y val="-1.6268394420821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828764459998058E-2"/>
                  <c:y val="1.3508239344257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0971614659279259E-3"/>
                  <c:y val="1.1217729054636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7037037037037031E-3"/>
                  <c:y val="2.49607907923650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7962962962962962E-2"/>
                  <c:y val="3.4122831950851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5679012345679011E-2"/>
                  <c:y val="3.6413342240472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148148148147017E-3"/>
                  <c:y val="2.26702805027435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1081</c:v>
                </c:pt>
                <c:pt idx="1">
                  <c:v>3346</c:v>
                </c:pt>
                <c:pt idx="2">
                  <c:v>984</c:v>
                </c:pt>
                <c:pt idx="3">
                  <c:v>631</c:v>
                </c:pt>
                <c:pt idx="4">
                  <c:v>1253</c:v>
                </c:pt>
                <c:pt idx="5">
                  <c:v>2404</c:v>
                </c:pt>
                <c:pt idx="6">
                  <c:v>2444</c:v>
                </c:pt>
                <c:pt idx="7">
                  <c:v>3031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земельный налог</c:v>
                </c:pt>
              </c:strCache>
            </c:strRef>
          </c:tx>
          <c:dLbls>
            <c:dLbl>
              <c:idx val="0"/>
              <c:layout>
                <c:manualLayout>
                  <c:x val="-5.1088023719257303E-2"/>
                  <c:y val="-2.3482239347143247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1088023719257317E-2"/>
                  <c:y val="-2.77209458689294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B05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689</c:v>
                </c:pt>
                <c:pt idx="1">
                  <c:v>970</c:v>
                </c:pt>
                <c:pt idx="2">
                  <c:v>1438</c:v>
                </c:pt>
                <c:pt idx="3">
                  <c:v>1561</c:v>
                </c:pt>
                <c:pt idx="4">
                  <c:v>1977</c:v>
                </c:pt>
                <c:pt idx="5">
                  <c:v>2824</c:v>
                </c:pt>
                <c:pt idx="6">
                  <c:v>2797</c:v>
                </c:pt>
                <c:pt idx="7">
                  <c:v>2653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 на недвижимость</c:v>
                </c:pt>
              </c:strCache>
            </c:strRef>
          </c:tx>
          <c:dLbls>
            <c:dLbl>
              <c:idx val="0"/>
              <c:layout>
                <c:manualLayout>
                  <c:x val="-5.1913580246913595E-2"/>
                  <c:y val="-5.29165590547660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530864197530863E-2"/>
                  <c:y val="-4.14640076066584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1219</c:v>
                </c:pt>
                <c:pt idx="1">
                  <c:v>2728</c:v>
                </c:pt>
                <c:pt idx="2">
                  <c:v>4224</c:v>
                </c:pt>
                <c:pt idx="3">
                  <c:v>4847</c:v>
                </c:pt>
                <c:pt idx="4">
                  <c:v>5269</c:v>
                </c:pt>
                <c:pt idx="5">
                  <c:v>5676</c:v>
                </c:pt>
                <c:pt idx="6">
                  <c:v>6185</c:v>
                </c:pt>
                <c:pt idx="7">
                  <c:v>6582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НДС</c:v>
                </c:pt>
              </c:strCache>
            </c:strRef>
          </c:tx>
          <c:dLbls>
            <c:dLbl>
              <c:idx val="0"/>
              <c:layout>
                <c:manualLayout>
                  <c:x val="-8.7037037037037031E-3"/>
                  <c:y val="-5.0626048765144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8777583357635853E-4"/>
                  <c:y val="8.927218765014566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B0F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Лист1!$F$2:$F$9</c:f>
              <c:numCache>
                <c:formatCode>General</c:formatCode>
                <c:ptCount val="8"/>
                <c:pt idx="0">
                  <c:v>1283</c:v>
                </c:pt>
                <c:pt idx="1">
                  <c:v>2137</c:v>
                </c:pt>
                <c:pt idx="2">
                  <c:v>2692</c:v>
                </c:pt>
                <c:pt idx="3">
                  <c:v>3532</c:v>
                </c:pt>
                <c:pt idx="4">
                  <c:v>4031</c:v>
                </c:pt>
                <c:pt idx="5">
                  <c:v>4531</c:v>
                </c:pt>
                <c:pt idx="6">
                  <c:v>5016</c:v>
                </c:pt>
                <c:pt idx="7">
                  <c:v>5427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7391360"/>
        <c:axId val="57397248"/>
      </c:lineChart>
      <c:catAx>
        <c:axId val="5739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7397248"/>
        <c:crosses val="autoZero"/>
        <c:auto val="1"/>
        <c:lblAlgn val="ctr"/>
        <c:lblOffset val="100"/>
        <c:noMultiLvlLbl val="0"/>
      </c:catAx>
      <c:valAx>
        <c:axId val="57397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7391360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3873456790123453E-2"/>
          <c:y val="0.89623554748929357"/>
          <c:w val="0.90922839506172848"/>
          <c:h val="0.10376445251070648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 за пользование денежными средствами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_-* #,##0.0_р_._-;\-* #,##0.0_р_._-;_-* "-"??_р_._-;_-@_-</c:formatCode>
                <c:ptCount val="8"/>
                <c:pt idx="0">
                  <c:v>21.7</c:v>
                </c:pt>
                <c:pt idx="1">
                  <c:v>31.7</c:v>
                </c:pt>
                <c:pt idx="2">
                  <c:v>25.3</c:v>
                </c:pt>
                <c:pt idx="3">
                  <c:v>11.5</c:v>
                </c:pt>
                <c:pt idx="4">
                  <c:v>6.8</c:v>
                </c:pt>
                <c:pt idx="5">
                  <c:v>2.8</c:v>
                </c:pt>
                <c:pt idx="6">
                  <c:v>0.4</c:v>
                </c:pt>
                <c:pt idx="7">
                  <c:v>0.3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компенсация расходов государства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_-* #,##0.0_р_._-;\-* #,##0.0_р_._-;_-* "-"??_р_._-;_-@_-</c:formatCode>
                <c:ptCount val="8"/>
                <c:pt idx="0">
                  <c:v>25.9</c:v>
                </c:pt>
                <c:pt idx="1">
                  <c:v>23.3</c:v>
                </c:pt>
                <c:pt idx="2">
                  <c:v>26</c:v>
                </c:pt>
                <c:pt idx="3">
                  <c:v>30.2</c:v>
                </c:pt>
                <c:pt idx="4">
                  <c:v>37.200000000000003</c:v>
                </c:pt>
                <c:pt idx="5">
                  <c:v>35.1</c:v>
                </c:pt>
                <c:pt idx="6">
                  <c:v>39.700000000000003</c:v>
                </c:pt>
                <c:pt idx="7">
                  <c:v>42.8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приватизации жилья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Лист1!$D$2:$D$9</c:f>
              <c:numCache>
                <c:formatCode>_-* #,##0.0_р_._-;\-* #,##0.0_р_._-;_-* "-"??_р_._-;_-@_-</c:formatCode>
                <c:ptCount val="8"/>
                <c:pt idx="0">
                  <c:v>12.4</c:v>
                </c:pt>
                <c:pt idx="1">
                  <c:v>13.3</c:v>
                </c:pt>
                <c:pt idx="2">
                  <c:v>19.100000000000001</c:v>
                </c:pt>
                <c:pt idx="3">
                  <c:v>32.299999999999997</c:v>
                </c:pt>
                <c:pt idx="4">
                  <c:v>24.1</c:v>
                </c:pt>
                <c:pt idx="5">
                  <c:v>25.9</c:v>
                </c:pt>
                <c:pt idx="6">
                  <c:v>30.8</c:v>
                </c:pt>
                <c:pt idx="7">
                  <c:v>25.6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штрафу, удержания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Лист1!$E$2:$E$9</c:f>
              <c:numCache>
                <c:formatCode>_-* #,##0.0_р_._-;\-* #,##0.0_р_._-;_-* "-"??_р_._-;_-@_-</c:formatCode>
                <c:ptCount val="8"/>
                <c:pt idx="0">
                  <c:v>18.8</c:v>
                </c:pt>
                <c:pt idx="1">
                  <c:v>8.1999999999999993</c:v>
                </c:pt>
                <c:pt idx="2">
                  <c:v>7.1</c:v>
                </c:pt>
                <c:pt idx="3">
                  <c:v>6.7</c:v>
                </c:pt>
                <c:pt idx="4">
                  <c:v>11.8</c:v>
                </c:pt>
                <c:pt idx="5">
                  <c:v>8.6999999999999993</c:v>
                </c:pt>
                <c:pt idx="6">
                  <c:v>9.9</c:v>
                </c:pt>
                <c:pt idx="7">
                  <c:v>11.6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Лист1!$F$2:$F$9</c:f>
              <c:numCache>
                <c:formatCode>_-* #,##0.0_р_._-;\-* #,##0.0_р_._-;_-* "-"??_р_._-;_-@_-</c:formatCode>
                <c:ptCount val="8"/>
                <c:pt idx="0">
                  <c:v>21.2</c:v>
                </c:pt>
                <c:pt idx="1">
                  <c:v>23.5</c:v>
                </c:pt>
                <c:pt idx="2">
                  <c:v>22.5</c:v>
                </c:pt>
                <c:pt idx="3">
                  <c:v>19.3</c:v>
                </c:pt>
                <c:pt idx="4">
                  <c:v>20.100000000000001</c:v>
                </c:pt>
                <c:pt idx="5">
                  <c:v>27.5</c:v>
                </c:pt>
                <c:pt idx="6">
                  <c:v>19.2</c:v>
                </c:pt>
                <c:pt idx="7">
                  <c:v>19.7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896576"/>
        <c:axId val="61898112"/>
      </c:barChart>
      <c:catAx>
        <c:axId val="6189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61898112"/>
        <c:crosses val="autoZero"/>
        <c:auto val="1"/>
        <c:lblAlgn val="ctr"/>
        <c:lblOffset val="100"/>
        <c:noMultiLvlLbl val="0"/>
      </c:catAx>
      <c:valAx>
        <c:axId val="618981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ru-RU" b="0" dirty="0" smtClean="0"/>
                  <a:t>Удельный</a:t>
                </a:r>
                <a:r>
                  <a:rPr lang="ru-RU" b="0" baseline="0" dirty="0" smtClean="0"/>
                  <a:t> вес, %</a:t>
                </a:r>
                <a:endParaRPr lang="ru-RU" b="0" dirty="0"/>
              </a:p>
            </c:rich>
          </c:tx>
          <c:layout/>
          <c:overlay val="0"/>
        </c:title>
        <c:numFmt formatCode="_-* #,##0.0_р_._-;\-* #,##0.0_р_._-;_-* &quot;-&quot;??_р_._-;_-@_-" sourceLinked="1"/>
        <c:majorTickMark val="none"/>
        <c:minorTickMark val="none"/>
        <c:tickLblPos val="nextTo"/>
        <c:txPr>
          <a:bodyPr/>
          <a:lstStyle/>
          <a:p>
            <a:pPr>
              <a:defRPr sz="1400" b="0"/>
            </a:pPr>
            <a:endParaRPr lang="ru-RU"/>
          </a:p>
        </c:txPr>
        <c:crossAx val="618965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515501560114194E-2"/>
          <c:y val="2.8307844486897115E-2"/>
          <c:w val="0.88855291124301305"/>
          <c:h val="0.7398657983870737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2014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4.4000000000000004</c:v>
                </c:pt>
                <c:pt idx="1">
                  <c:v>3.8</c:v>
                </c:pt>
                <c:pt idx="2">
                  <c:v>3.5</c:v>
                </c:pt>
                <c:pt idx="3">
                  <c:v>3.4</c:v>
                </c:pt>
                <c:pt idx="4">
                  <c:v>3.5</c:v>
                </c:pt>
                <c:pt idx="5">
                  <c:v>4.2</c:v>
                </c:pt>
                <c:pt idx="6">
                  <c:v>4.5</c:v>
                </c:pt>
                <c:pt idx="7">
                  <c:v>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2014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_-* #,##0.0_р_._-;\-* #,##0.0_р_._-;_-* "-"??_р_._-;_-@_-</c:formatCode>
                <c:ptCount val="8"/>
                <c:pt idx="0">
                  <c:v>37.4</c:v>
                </c:pt>
                <c:pt idx="1">
                  <c:v>37.6</c:v>
                </c:pt>
                <c:pt idx="2">
                  <c:v>37.299999999999997</c:v>
                </c:pt>
                <c:pt idx="3">
                  <c:v>35.6</c:v>
                </c:pt>
                <c:pt idx="4">
                  <c:v>37.9</c:v>
                </c:pt>
                <c:pt idx="5">
                  <c:v>41.3</c:v>
                </c:pt>
                <c:pt idx="6">
                  <c:v>39.9</c:v>
                </c:pt>
                <c:pt idx="7">
                  <c:v>43.6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2014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Лист1!$D$2:$D$9</c:f>
              <c:numCache>
                <c:formatCode>_-* #,##0.0_р_._-;\-* #,##0.0_р_._-;_-* "-"??_р_._-;_-@_-</c:formatCode>
                <c:ptCount val="8"/>
                <c:pt idx="0">
                  <c:v>5.6</c:v>
                </c:pt>
                <c:pt idx="1">
                  <c:v>7.2</c:v>
                </c:pt>
                <c:pt idx="2">
                  <c:v>6.9</c:v>
                </c:pt>
                <c:pt idx="3">
                  <c:v>5.5</c:v>
                </c:pt>
                <c:pt idx="4">
                  <c:v>5.7</c:v>
                </c:pt>
                <c:pt idx="5">
                  <c:v>6.6</c:v>
                </c:pt>
                <c:pt idx="6">
                  <c:v>6.9</c:v>
                </c:pt>
                <c:pt idx="7">
                  <c:v>6.4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2014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Лист1!$E$2:$E$9</c:f>
              <c:numCache>
                <c:formatCode>_-* #,##0.0_р_._-;\-* #,##0.0_р_._-;_-* "-"??_р_._-;_-@_-</c:formatCode>
                <c:ptCount val="8"/>
                <c:pt idx="0">
                  <c:v>19.600000000000001</c:v>
                </c:pt>
                <c:pt idx="1">
                  <c:v>19.899999999999999</c:v>
                </c:pt>
                <c:pt idx="2">
                  <c:v>18.2</c:v>
                </c:pt>
                <c:pt idx="3">
                  <c:v>17.399999999999999</c:v>
                </c:pt>
                <c:pt idx="4">
                  <c:v>18.7</c:v>
                </c:pt>
                <c:pt idx="5">
                  <c:v>21.1</c:v>
                </c:pt>
                <c:pt idx="6">
                  <c:v>24.4</c:v>
                </c:pt>
                <c:pt idx="7">
                  <c:v>20.8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ЖКХ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2014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Лист1!$F$2:$F$9</c:f>
              <c:numCache>
                <c:formatCode>_-* #,##0.0_р_._-;\-* #,##0.0_р_._-;_-* "-"??_р_._-;_-@_-</c:formatCode>
                <c:ptCount val="8"/>
                <c:pt idx="0">
                  <c:v>24.8</c:v>
                </c:pt>
                <c:pt idx="1">
                  <c:v>24.3</c:v>
                </c:pt>
                <c:pt idx="2">
                  <c:v>24.8</c:v>
                </c:pt>
                <c:pt idx="3">
                  <c:v>25.9</c:v>
                </c:pt>
                <c:pt idx="4">
                  <c:v>25.1</c:v>
                </c:pt>
                <c:pt idx="5">
                  <c:v>17.2</c:v>
                </c:pt>
                <c:pt idx="6">
                  <c:v>14</c:v>
                </c:pt>
                <c:pt idx="7">
                  <c:v>13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3408282504129774E-3"/>
                  <c:y val="-3.153139679636735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2014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Лист1!$G$2:$G$9</c:f>
              <c:numCache>
                <c:formatCode>_-* #,##0.0_р_._-;\-* #,##0.0_р_._-;_-* "-"??_р_._-;_-@_-</c:formatCode>
                <c:ptCount val="8"/>
                <c:pt idx="0">
                  <c:v>3.9</c:v>
                </c:pt>
                <c:pt idx="1">
                  <c:v>2.2999999999999998</c:v>
                </c:pt>
                <c:pt idx="2">
                  <c:v>2.7</c:v>
                </c:pt>
                <c:pt idx="3">
                  <c:v>3</c:v>
                </c:pt>
                <c:pt idx="4">
                  <c:v>3</c:v>
                </c:pt>
                <c:pt idx="5">
                  <c:v>3.2</c:v>
                </c:pt>
                <c:pt idx="6">
                  <c:v>4.2</c:v>
                </c:pt>
                <c:pt idx="7">
                  <c:v>1.6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Прочие 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2014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Лист1!$H$2:$H$9</c:f>
              <c:numCache>
                <c:formatCode>_-* #,##0.0_р_._-;\-* #,##0.0_р_._-;_-* "-"??_р_._-;_-@_-</c:formatCode>
                <c:ptCount val="8"/>
                <c:pt idx="0">
                  <c:v>4.3</c:v>
                </c:pt>
                <c:pt idx="1">
                  <c:v>4.9000000000000004</c:v>
                </c:pt>
                <c:pt idx="2">
                  <c:v>6.6</c:v>
                </c:pt>
                <c:pt idx="3">
                  <c:v>9.1999999999999993</c:v>
                </c:pt>
                <c:pt idx="4">
                  <c:v>6.1</c:v>
                </c:pt>
                <c:pt idx="5">
                  <c:v>6.4</c:v>
                </c:pt>
                <c:pt idx="6">
                  <c:v>6.1</c:v>
                </c:pt>
                <c:pt idx="7">
                  <c:v>9.8000000000000007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949056"/>
        <c:axId val="61950592"/>
      </c:barChart>
      <c:catAx>
        <c:axId val="6194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61950592"/>
        <c:crosses val="autoZero"/>
        <c:auto val="1"/>
        <c:lblAlgn val="ctr"/>
        <c:lblOffset val="100"/>
        <c:noMultiLvlLbl val="0"/>
      </c:catAx>
      <c:valAx>
        <c:axId val="619505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1949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7896122001877826E-2"/>
          <c:y val="0.84717136130173576"/>
          <c:w val="0.89303715798426764"/>
          <c:h val="0.152828638698264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26149509089142E-2"/>
          <c:y val="0"/>
          <c:w val="0.63835362593564693"/>
          <c:h val="0.929618348970988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0.0%</c:formatCode>
                <c:ptCount val="8"/>
                <c:pt idx="0">
                  <c:v>4.9000000000000002E-2</c:v>
                </c:pt>
                <c:pt idx="1">
                  <c:v>9.8000000000000004E-2</c:v>
                </c:pt>
                <c:pt idx="2">
                  <c:v>1.4999999999999999E-2</c:v>
                </c:pt>
                <c:pt idx="3">
                  <c:v>3.5000000000000003E-2</c:v>
                </c:pt>
                <c:pt idx="4">
                  <c:v>5.1999999999999998E-2</c:v>
                </c:pt>
                <c:pt idx="5">
                  <c:v>8.0000000000000002E-3</c:v>
                </c:pt>
                <c:pt idx="6">
                  <c:v>0.01</c:v>
                </c:pt>
                <c:pt idx="7">
                  <c:v>5.0000000000000001E-3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0.0%</c:formatCode>
                <c:ptCount val="8"/>
                <c:pt idx="0">
                  <c:v>0.11700000000000001</c:v>
                </c:pt>
                <c:pt idx="1">
                  <c:v>0.159</c:v>
                </c:pt>
                <c:pt idx="2">
                  <c:v>0.157</c:v>
                </c:pt>
                <c:pt idx="3">
                  <c:v>0.11700000000000001</c:v>
                </c:pt>
                <c:pt idx="4">
                  <c:v>9.4E-2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0.16500000000000001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Автомобильный транспорт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Лист1!$D$2:$D$9</c:f>
              <c:numCache>
                <c:formatCode>0.0%</c:formatCode>
                <c:ptCount val="8"/>
                <c:pt idx="0">
                  <c:v>0.193</c:v>
                </c:pt>
                <c:pt idx="1">
                  <c:v>0.24099999999999999</c:v>
                </c:pt>
                <c:pt idx="2">
                  <c:v>0.317</c:v>
                </c:pt>
                <c:pt idx="3">
                  <c:v>0.186</c:v>
                </c:pt>
                <c:pt idx="4">
                  <c:v>0.151</c:v>
                </c:pt>
                <c:pt idx="5">
                  <c:v>0.27100000000000002</c:v>
                </c:pt>
                <c:pt idx="6">
                  <c:v>0.16200000000000001</c:v>
                </c:pt>
                <c:pt idx="7">
                  <c:v>0.39800000000000002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Строительство и архитектура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Лист1!$E$2:$E$9</c:f>
              <c:numCache>
                <c:formatCode>0.0%</c:formatCode>
                <c:ptCount val="8"/>
                <c:pt idx="0">
                  <c:v>5.1999999999999998E-2</c:v>
                </c:pt>
                <c:pt idx="1">
                  <c:v>7.3999999999999996E-2</c:v>
                </c:pt>
                <c:pt idx="2">
                  <c:v>4.3999999999999997E-2</c:v>
                </c:pt>
                <c:pt idx="3">
                  <c:v>0</c:v>
                </c:pt>
                <c:pt idx="4">
                  <c:v>0</c:v>
                </c:pt>
                <c:pt idx="5">
                  <c:v>7.0000000000000001E-3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Сельское хозяйство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Лист1!$F$2:$F$9</c:f>
              <c:numCache>
                <c:formatCode>0.0%</c:formatCode>
                <c:ptCount val="8"/>
                <c:pt idx="0">
                  <c:v>0.58899999999999997</c:v>
                </c:pt>
                <c:pt idx="1">
                  <c:v>0.42799999999999999</c:v>
                </c:pt>
                <c:pt idx="2">
                  <c:v>0.46700000000000003</c:v>
                </c:pt>
                <c:pt idx="3">
                  <c:v>0.66200000000000003</c:v>
                </c:pt>
                <c:pt idx="4">
                  <c:v>0.70399999999999996</c:v>
                </c:pt>
                <c:pt idx="5">
                  <c:v>0.63500000000000001</c:v>
                </c:pt>
                <c:pt idx="6">
                  <c:v>0.76600000000000001</c:v>
                </c:pt>
                <c:pt idx="7">
                  <c:v>0.432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2526208"/>
        <c:axId val="62527744"/>
      </c:barChart>
      <c:catAx>
        <c:axId val="62526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2527744"/>
        <c:crosses val="autoZero"/>
        <c:auto val="1"/>
        <c:lblAlgn val="ctr"/>
        <c:lblOffset val="100"/>
        <c:noMultiLvlLbl val="0"/>
      </c:catAx>
      <c:valAx>
        <c:axId val="62527744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2526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339360357733064"/>
          <c:y val="8.6072822347509931E-2"/>
          <c:w val="0.25660634545458022"/>
          <c:h val="0.6582620699802123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тыс. руб.</a:t>
            </a:r>
            <a:endParaRPr lang="ru-RU" sz="1600" b="0" dirty="0"/>
          </a:p>
        </c:rich>
      </c:tx>
      <c:layout>
        <c:manualLayout>
          <c:xMode val="edge"/>
          <c:yMode val="edge"/>
          <c:x val="9.6691233367107755E-3"/>
          <c:y val="2.395138537419024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391.9</c:v>
                </c:pt>
                <c:pt idx="1">
                  <c:v>322.89999999999998</c:v>
                </c:pt>
                <c:pt idx="2">
                  <c:v>503.3</c:v>
                </c:pt>
                <c:pt idx="3">
                  <c:v>941.2</c:v>
                </c:pt>
                <c:pt idx="4">
                  <c:v>1079.2</c:v>
                </c:pt>
                <c:pt idx="5">
                  <c:v>1067.2</c:v>
                </c:pt>
                <c:pt idx="6">
                  <c:v>1749.2</c:v>
                </c:pt>
                <c:pt idx="7">
                  <c:v>378.3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строительствоо и архитектура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34.9</c:v>
                </c:pt>
                <c:pt idx="1">
                  <c:v>55.6</c:v>
                </c:pt>
                <c:pt idx="2">
                  <c:v>47.9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автомобильный транспорт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163729883451106E-17"/>
                  <c:y val="-1.959658803342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B05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Лист1!$D$2:$D$9</c:f>
              <c:numCache>
                <c:formatCode>0.0</c:formatCode>
                <c:ptCount val="8"/>
                <c:pt idx="0" formatCode="General">
                  <c:v>128.4</c:v>
                </c:pt>
                <c:pt idx="1">
                  <c:v>182</c:v>
                </c:pt>
                <c:pt idx="2" formatCode="General">
                  <c:v>341.1</c:v>
                </c:pt>
                <c:pt idx="3" formatCode="General">
                  <c:v>265.2</c:v>
                </c:pt>
                <c:pt idx="4" formatCode="General">
                  <c:v>231.6</c:v>
                </c:pt>
                <c:pt idx="5">
                  <c:v>455</c:v>
                </c:pt>
                <c:pt idx="6" formatCode="General">
                  <c:v>370.6</c:v>
                </c:pt>
                <c:pt idx="7" formatCode="General">
                  <c:v>348.5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топливо и энергетика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b="0">
                      <a:solidFill>
                        <a:srgbClr val="7030A0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77.599999999999994</c:v>
                </c:pt>
                <c:pt idx="1">
                  <c:v>119.6</c:v>
                </c:pt>
                <c:pt idx="2">
                  <c:v>169.2</c:v>
                </c:pt>
                <c:pt idx="3">
                  <c:v>166.9</c:v>
                </c:pt>
                <c:pt idx="4">
                  <c:v>143.69999999999999</c:v>
                </c:pt>
                <c:pt idx="5">
                  <c:v>132.4</c:v>
                </c:pt>
                <c:pt idx="6" formatCode="0.0">
                  <c:v>141</c:v>
                </c:pt>
                <c:pt idx="7">
                  <c:v>144.1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869762421318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0869762421318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816064130378712E-2"/>
                  <c:y val="-4.35479734076194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08697624213189E-2"/>
                  <c:y val="4.35479734076186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solidFill>
                      <a:srgbClr val="00B0F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Лист1!$F$2:$F$9</c:f>
              <c:numCache>
                <c:formatCode>General</c:formatCode>
                <c:ptCount val="8"/>
                <c:pt idx="0">
                  <c:v>32.4</c:v>
                </c:pt>
                <c:pt idx="1">
                  <c:v>73.900000000000006</c:v>
                </c:pt>
                <c:pt idx="2">
                  <c:v>15.8</c:v>
                </c:pt>
                <c:pt idx="3">
                  <c:v>49.4</c:v>
                </c:pt>
                <c:pt idx="4">
                  <c:v>79.400000000000006</c:v>
                </c:pt>
                <c:pt idx="5">
                  <c:v>13.6</c:v>
                </c:pt>
                <c:pt idx="6">
                  <c:v>21.8</c:v>
                </c:pt>
                <c:pt idx="7">
                  <c:v>4.8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7106816"/>
        <c:axId val="57108352"/>
      </c:barChart>
      <c:catAx>
        <c:axId val="5710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7108352"/>
        <c:crosses val="autoZero"/>
        <c:auto val="1"/>
        <c:lblAlgn val="ctr"/>
        <c:lblOffset val="100"/>
        <c:noMultiLvlLbl val="0"/>
      </c:catAx>
      <c:valAx>
        <c:axId val="57108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1068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9004325848157963E-3"/>
          <c:y val="0.85682311753720486"/>
          <c:w val="0.98065592495382536"/>
          <c:h val="0.1263407901767528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2131087780694079E-2"/>
          <c:y val="2.7324819933935353E-2"/>
          <c:w val="0.68586905803441234"/>
          <c:h val="0.8735564984172338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Другие вопросы в области ЖКХ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0.10299999999999999</c:v>
                </c:pt>
                <c:pt idx="1">
                  <c:v>0.107</c:v>
                </c:pt>
                <c:pt idx="2">
                  <c:v>0.115</c:v>
                </c:pt>
                <c:pt idx="3">
                  <c:v>9.0999999999999998E-2</c:v>
                </c:pt>
                <c:pt idx="4">
                  <c:v>0.19500000000000001</c:v>
                </c:pt>
                <c:pt idx="5">
                  <c:v>0.113</c:v>
                </c:pt>
                <c:pt idx="6">
                  <c:v>6.9000000000000006E-2</c:v>
                </c:pt>
                <c:pt idx="7">
                  <c:v>0.19700000000000001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Благоустройство населенных пунктов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0.0%</c:formatCode>
                <c:ptCount val="8"/>
                <c:pt idx="0">
                  <c:v>0.14899999999999999</c:v>
                </c:pt>
                <c:pt idx="1">
                  <c:v>0.19400000000000001</c:v>
                </c:pt>
                <c:pt idx="2">
                  <c:v>0.16500000000000001</c:v>
                </c:pt>
                <c:pt idx="3">
                  <c:v>0.14099999999999999</c:v>
                </c:pt>
                <c:pt idx="4">
                  <c:v>0.11799999999999999</c:v>
                </c:pt>
                <c:pt idx="5">
                  <c:v>0.216</c:v>
                </c:pt>
                <c:pt idx="6">
                  <c:v>0.27800000000000002</c:v>
                </c:pt>
                <c:pt idx="7">
                  <c:v>0.27100000000000002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Лист1!$D$2:$D$9</c:f>
              <c:numCache>
                <c:formatCode>0.0%</c:formatCode>
                <c:ptCount val="8"/>
                <c:pt idx="0">
                  <c:v>0.748</c:v>
                </c:pt>
                <c:pt idx="1">
                  <c:v>0.69799999999999995</c:v>
                </c:pt>
                <c:pt idx="2">
                  <c:v>0.70399999999999996</c:v>
                </c:pt>
                <c:pt idx="3">
                  <c:v>0.629</c:v>
                </c:pt>
                <c:pt idx="4">
                  <c:v>0.6</c:v>
                </c:pt>
                <c:pt idx="5">
                  <c:v>0.60599999999999998</c:v>
                </c:pt>
                <c:pt idx="6">
                  <c:v>0.63700000000000001</c:v>
                </c:pt>
                <c:pt idx="7">
                  <c:v>0.52500000000000002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Жилищное строительство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16049382716049E-3"/>
                  <c:y val="-1.4904447236692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16049382716049E-3"/>
                  <c:y val="-1.2420372697243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3"/>
                  <c:y val="-1.4904447236692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716049382716049E-3"/>
                  <c:y val="-1.4904447236692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Лист1!$E$2:$E$9</c:f>
              <c:numCache>
                <c:formatCode>0.0%</c:formatCode>
                <c:ptCount val="8"/>
                <c:pt idx="0">
                  <c:v>0</c:v>
                </c:pt>
                <c:pt idx="1">
                  <c:v>1E-3</c:v>
                </c:pt>
                <c:pt idx="2">
                  <c:v>1.6E-2</c:v>
                </c:pt>
                <c:pt idx="3">
                  <c:v>0.13900000000000001</c:v>
                </c:pt>
                <c:pt idx="4">
                  <c:v>8.6999999999999994E-2</c:v>
                </c:pt>
                <c:pt idx="5">
                  <c:v>6.5000000000000002E-2</c:v>
                </c:pt>
                <c:pt idx="6">
                  <c:v>1.6E-2</c:v>
                </c:pt>
                <c:pt idx="7">
                  <c:v>7.0000000000000001E-3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2492032"/>
        <c:axId val="62711296"/>
        <c:axId val="0"/>
      </c:bar3DChart>
      <c:catAx>
        <c:axId val="624920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2711296"/>
        <c:crosses val="autoZero"/>
        <c:auto val="1"/>
        <c:lblAlgn val="ctr"/>
        <c:lblOffset val="100"/>
        <c:noMultiLvlLbl val="0"/>
      </c:catAx>
      <c:valAx>
        <c:axId val="62711296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2492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553866530572559"/>
          <c:y val="0.18284353381705631"/>
          <c:w val="0.19520207543501505"/>
          <c:h val="0.5920836651952600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1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1.6197628074269372E-4"/>
          <c:y val="1.4697441025071289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Жилищное строительство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5.7825997475690581E-3"/>
                  <c:y val="-4.76673762975285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119549558245806E-2"/>
                  <c:y val="7.15010644462936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9442639342441E-2"/>
                  <c:y val="-1.47635623068908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11954955824580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5902149305814836E-2"/>
                  <c:y val="2.38336881487642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6738996213535473E-3"/>
                  <c:y val="9.53347525950570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#,##0.0</c:formatCode>
                <c:ptCount val="8"/>
                <c:pt idx="1">
                  <c:v>4.3</c:v>
                </c:pt>
                <c:pt idx="2">
                  <c:v>156.80000000000001</c:v>
                </c:pt>
                <c:pt idx="3">
                  <c:v>1742</c:v>
                </c:pt>
                <c:pt idx="4">
                  <c:v>1111.8</c:v>
                </c:pt>
                <c:pt idx="5">
                  <c:v>579.5</c:v>
                </c:pt>
                <c:pt idx="6">
                  <c:v>123.1</c:v>
                </c:pt>
                <c:pt idx="7">
                  <c:v>51.8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#,##0.0</c:formatCode>
                <c:ptCount val="8"/>
                <c:pt idx="0">
                  <c:v>3179.3</c:v>
                </c:pt>
                <c:pt idx="1">
                  <c:v>5623.5</c:v>
                </c:pt>
                <c:pt idx="2">
                  <c:v>7046.2</c:v>
                </c:pt>
                <c:pt idx="3">
                  <c:v>7851.2</c:v>
                </c:pt>
                <c:pt idx="4">
                  <c:v>7700.4</c:v>
                </c:pt>
                <c:pt idx="5">
                  <c:v>5380.3</c:v>
                </c:pt>
                <c:pt idx="6">
                  <c:v>4861.8999999999996</c:v>
                </c:pt>
                <c:pt idx="7">
                  <c:v>3818.5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Благоустройство населенных пунктов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31683182742901E-2"/>
                  <c:y val="-2.38336881487642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576048927168383E-2"/>
                  <c:y val="-1.9066950519011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239099116491611E-2"/>
                  <c:y val="-2.3833688148764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358648674737414E-2"/>
                  <c:y val="-2.860042577851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4673488009529E-2"/>
                  <c:y val="-2.38336881487642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35864867473741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602169886406053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Лист1!$D$2:$D$9</c:f>
              <c:numCache>
                <c:formatCode>#,##0.0</c:formatCode>
                <c:ptCount val="8"/>
                <c:pt idx="0">
                  <c:v>633.4</c:v>
                </c:pt>
                <c:pt idx="1">
                  <c:v>1558.6</c:v>
                </c:pt>
                <c:pt idx="2">
                  <c:v>1652.1</c:v>
                </c:pt>
                <c:pt idx="3">
                  <c:v>1755</c:v>
                </c:pt>
                <c:pt idx="4">
                  <c:v>1516.7</c:v>
                </c:pt>
                <c:pt idx="5">
                  <c:v>1919</c:v>
                </c:pt>
                <c:pt idx="6">
                  <c:v>2119.6</c:v>
                </c:pt>
                <c:pt idx="7">
                  <c:v>1973.9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Другие вопросы в облсти жилищно-коммунальных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22478675208927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1684635222680281E-2"/>
                  <c:y val="-7.1502941114650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7417290610697171E-3"/>
                  <c:y val="-1.876668358170413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Лист1!$E$2:$E$9</c:f>
              <c:numCache>
                <c:formatCode>#,##0.0</c:formatCode>
                <c:ptCount val="8"/>
                <c:pt idx="0">
                  <c:v>438.8</c:v>
                </c:pt>
                <c:pt idx="1">
                  <c:v>860.3</c:v>
                </c:pt>
                <c:pt idx="2">
                  <c:v>1147</c:v>
                </c:pt>
                <c:pt idx="3">
                  <c:v>1140.2</c:v>
                </c:pt>
                <c:pt idx="4">
                  <c:v>2503.3000000000002</c:v>
                </c:pt>
                <c:pt idx="5">
                  <c:v>1004.6</c:v>
                </c:pt>
                <c:pt idx="6">
                  <c:v>522.9</c:v>
                </c:pt>
                <c:pt idx="7">
                  <c:v>1433.5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0898560"/>
        <c:axId val="155931392"/>
      </c:barChart>
      <c:catAx>
        <c:axId val="1108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5931392"/>
        <c:crosses val="autoZero"/>
        <c:auto val="1"/>
        <c:lblAlgn val="ctr"/>
        <c:lblOffset val="100"/>
        <c:noMultiLvlLbl val="0"/>
      </c:catAx>
      <c:valAx>
        <c:axId val="15593139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08985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7650432584815787E-2"/>
          <c:y val="0.89258550851707164"/>
          <c:w val="0.97087197433654127"/>
          <c:h val="8.4966159916165476E-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0.32415</cdr:x>
      <cdr:y>0.02326</cdr:y>
    </cdr:from>
    <cdr:to>
      <cdr:x>0.4354</cdr:x>
      <cdr:y>0.17091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296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216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41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8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39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0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8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95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46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30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66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48638-D09C-4BB2-A747-636842D3CEC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9FCC-4FE6-4A8F-9237-F67F0239F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5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Показатели по исполнению консолидированного бюджета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района за 2011-2017 годы и утвержденные показатели на 2018 год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5733256"/>
            <a:ext cx="4824536" cy="576064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Финансовый отдел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райисполкома</a:t>
            </a:r>
            <a:endParaRPr lang="ru-RU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741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 по разделу «Жилищно-коммунальные услуги и жилищное строительство»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924890"/>
              </p:ext>
            </p:extLst>
          </p:nvPr>
        </p:nvGraphicFramePr>
        <p:xfrm>
          <a:off x="251520" y="1196752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631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280" cy="86409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                                                                                                                                                             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района                      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> </a:t>
            </a:r>
            <a:r>
              <a:rPr lang="ru-RU" sz="2400" b="1" dirty="0" smtClean="0"/>
              <a:t>                                                                                                                </a:t>
            </a:r>
            <a:r>
              <a:rPr lang="ru-RU" sz="1800" b="1" dirty="0" smtClean="0"/>
              <a:t>в процентах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651852"/>
              </p:ext>
            </p:extLst>
          </p:nvPr>
        </p:nvGraphicFramePr>
        <p:xfrm>
          <a:off x="457200" y="836712"/>
          <a:ext cx="8363272" cy="590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052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63272" cy="1008112"/>
          </a:xfrm>
        </p:spPr>
        <p:txBody>
          <a:bodyPr>
            <a:noAutofit/>
          </a:bodyPr>
          <a:lstStyle/>
          <a:p>
            <a:r>
              <a:rPr lang="ru-RU" sz="2100" dirty="0" smtClean="0"/>
              <a:t>                                                                                                                  </a:t>
            </a:r>
            <a:br>
              <a:rPr lang="ru-RU" sz="2100" dirty="0" smtClean="0"/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Удельный вес дотации в общей сумме доходов бюджета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545328"/>
              </p:ext>
            </p:extLst>
          </p:nvPr>
        </p:nvGraphicFramePr>
        <p:xfrm>
          <a:off x="539552" y="1556792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91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основных налоговых доходов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711847"/>
              </p:ext>
            </p:extLst>
          </p:nvPr>
        </p:nvGraphicFramePr>
        <p:xfrm>
          <a:off x="457200" y="908720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894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27" y="188640"/>
            <a:ext cx="8856984" cy="72008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 бюджета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/>
              <a:t>                           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273783"/>
              </p:ext>
            </p:extLst>
          </p:nvPr>
        </p:nvGraphicFramePr>
        <p:xfrm>
          <a:off x="17715" y="856657"/>
          <a:ext cx="880465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945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64807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259852"/>
              </p:ext>
            </p:extLst>
          </p:nvPr>
        </p:nvGraphicFramePr>
        <p:xfrm>
          <a:off x="179512" y="908720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3920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района по разделу «Национальная экономика»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442915"/>
              </p:ext>
            </p:extLst>
          </p:nvPr>
        </p:nvGraphicFramePr>
        <p:xfrm>
          <a:off x="395536" y="1196752"/>
          <a:ext cx="837361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917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63408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 по разделу  «Национальная экономика»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125925"/>
              </p:ext>
            </p:extLst>
          </p:nvPr>
        </p:nvGraphicFramePr>
        <p:xfrm>
          <a:off x="611560" y="836712"/>
          <a:ext cx="821925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7302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района по разделу «Жилищно-коммунальные услуги и жилищное строительство»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429768"/>
              </p:ext>
            </p:extLst>
          </p:nvPr>
        </p:nvGraphicFramePr>
        <p:xfrm>
          <a:off x="395536" y="1340768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4907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200</Words>
  <Application>Microsoft Office PowerPoint</Application>
  <PresentationFormat>Экран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Показатели по исполнению консолидированного бюджета Осиповичского района за 2011-2017 годы и утвержденные показатели на 2018 год</vt:lpstr>
      <vt:lpstr>                                                                                                                                                                Структура доходов бюджета Осиповичского района                                                                                                                                         в процентах</vt:lpstr>
      <vt:lpstr>                                                                                                                   Удельный вес дотации в общей сумме доходов бюджета Осиповичского района</vt:lpstr>
      <vt:lpstr>Динамика поступления основных налоговых доходов </vt:lpstr>
      <vt:lpstr>Структура неналоговых доходов бюджета Осиповичского района                            </vt:lpstr>
      <vt:lpstr>Структура расходов бюджета Осиповичского района</vt:lpstr>
      <vt:lpstr>Структура расходов бюджета Осиповичского района по разделу «Национальная экономика»</vt:lpstr>
      <vt:lpstr>Расходы по разделу  «Национальная экономика»</vt:lpstr>
      <vt:lpstr>Структура расходов бюджета Осиповичского района по разделу «Жилищно-коммунальные услуги и жилищное строительство»</vt:lpstr>
      <vt:lpstr>Расходы по разделу «Жилищно-коммунальные услуги и жилищное строительство»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Егорова Татьяна</dc:creator>
  <cp:lastModifiedBy>Козенкова Наталия</cp:lastModifiedBy>
  <cp:revision>166</cp:revision>
  <cp:lastPrinted>2018-04-25T09:15:13Z</cp:lastPrinted>
  <dcterms:created xsi:type="dcterms:W3CDTF">2014-04-16T07:00:33Z</dcterms:created>
  <dcterms:modified xsi:type="dcterms:W3CDTF">2018-04-28T07:13:11Z</dcterms:modified>
</cp:coreProperties>
</file>