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1" r:id="rId4"/>
    <p:sldId id="280" r:id="rId5"/>
    <p:sldId id="265" r:id="rId6"/>
    <p:sldId id="268" r:id="rId7"/>
    <p:sldId id="269" r:id="rId8"/>
    <p:sldId id="281" r:id="rId9"/>
    <p:sldId id="271" r:id="rId10"/>
    <p:sldId id="274" r:id="rId11"/>
    <p:sldId id="276" r:id="rId12"/>
    <p:sldId id="27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BA5"/>
    <a:srgbClr val="A1731F"/>
    <a:srgbClr val="3F91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4992918338037934"/>
          <c:y val="9.5405131549933478E-2"/>
        </c:manualLayout>
      </c:layout>
      <c:overlay val="0"/>
      <c:txPr>
        <a:bodyPr/>
        <a:lstStyle/>
        <a:p>
          <a:pPr>
            <a:defRPr sz="1800">
              <a:solidFill>
                <a:srgbClr val="221BA5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591194968553458E-2"/>
          <c:y val="9.5405131549933433E-3"/>
          <c:w val="0.96540880503144655"/>
          <c:h val="0.95959312075532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январь-март 2018 года</c:v>
                </c:pt>
              </c:strCache>
            </c:strRef>
          </c:tx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0.70899999999999996</c:v>
                </c:pt>
                <c:pt idx="1">
                  <c:v>6.2E-2</c:v>
                </c:pt>
                <c:pt idx="2">
                  <c:v>0.22900000000000001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0490389817263766"/>
          <c:y val="5.4649639867870706E-2"/>
        </c:manualLayout>
      </c:layout>
      <c:overlay val="0"/>
      <c:txPr>
        <a:bodyPr/>
        <a:lstStyle/>
        <a:p>
          <a:pPr>
            <a:defRPr sz="1800">
              <a:solidFill>
                <a:srgbClr val="221BA5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280254418129358E-2"/>
          <c:y val="3.3286598828612152E-2"/>
          <c:w val="0.96719745581870642"/>
          <c:h val="0.769105858347507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январь-март  2017 года</c:v>
                </c:pt>
              </c:strCache>
            </c:strRef>
          </c:tx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0.63100000000000001</c:v>
                </c:pt>
                <c:pt idx="1">
                  <c:v>9.2999999999999999E-2</c:v>
                </c:pt>
                <c:pt idx="2">
                  <c:v>0.27600000000000002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"/>
          <c:y val="0.76016319000549237"/>
          <c:w val="0.99603293497535461"/>
          <c:h val="0.15537827565325291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rgbClr val="3F9158"/>
                </a:solidFill>
              </a:defRPr>
            </a:pPr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консолидированного бюджета </a:t>
            </a:r>
            <a:r>
              <a:rPr lang="ru-RU" sz="2000" dirty="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за январь-март</a:t>
            </a:r>
            <a:r>
              <a:rPr lang="ru-RU" sz="2000" baseline="0" dirty="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2018 года</a:t>
            </a:r>
            <a:endParaRPr lang="ru-RU" sz="2000" dirty="0">
              <a:solidFill>
                <a:srgbClr val="221B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 консолидированного бюджета района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8.5090448039886413E-2"/>
                  <c:y val="-0.1175795282005703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rgbClr val="221BA5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Подоходный налог            (4 019,5 тыс. руб)</c:v>
                </c:pt>
                <c:pt idx="1">
                  <c:v>Налог на прибыль              (-510,3 тыс. руб)</c:v>
                </c:pt>
                <c:pt idx="2">
                  <c:v>НДС (1350,8 тыс. руб)</c:v>
                </c:pt>
                <c:pt idx="3">
                  <c:v>Земельный налог                (2 775,4 тыс. руб.)</c:v>
                </c:pt>
                <c:pt idx="4">
                  <c:v>Налог на недвижимость   (1 715,5 тыс. руб.)</c:v>
                </c:pt>
                <c:pt idx="5">
                  <c:v>Другие налоги от выручки  (625,3 тыс. руб)</c:v>
                </c:pt>
                <c:pt idx="6">
                  <c:v>Другие налоговые доходы (75,1 тыс. руб.)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0.4</c:v>
                </c:pt>
                <c:pt idx="1">
                  <c:v>-5.0999999999999997E-2</c:v>
                </c:pt>
                <c:pt idx="2">
                  <c:v>0.13400000000000001</c:v>
                </c:pt>
                <c:pt idx="3">
                  <c:v>0.27600000000000002</c:v>
                </c:pt>
                <c:pt idx="4">
                  <c:v>0.17100000000000001</c:v>
                </c:pt>
                <c:pt idx="5">
                  <c:v>6.2E-2</c:v>
                </c:pt>
                <c:pt idx="6">
                  <c:v>8.0000000000000002E-3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991659308809745"/>
          <c:y val="0.17327148835314596"/>
          <c:w val="0.34758345563943194"/>
          <c:h val="0.81418971966077847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Компенсации расходов государства                                        (366,6 тыс. руб.)</c:v>
                </c:pt>
                <c:pt idx="1">
                  <c:v>Доходы от приватизации (продажи) жилых помещений  (155,8 тыс. руб.)</c:v>
                </c:pt>
                <c:pt idx="2">
                  <c:v>Штрафы (43,3 тыс. руб.)</c:v>
                </c:pt>
                <c:pt idx="3">
                  <c:v>Доходы от сдачи в аренду земельных участков и иного имущества (50,7 тыс. руб)</c:v>
                </c:pt>
                <c:pt idx="4">
                  <c:v>Прочие неналоговые доходы (262,5 тыс. руб)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0.41699999999999998</c:v>
                </c:pt>
                <c:pt idx="1">
                  <c:v>0.17699999999999999</c:v>
                </c:pt>
                <c:pt idx="2">
                  <c:v>4.9000000000000002E-2</c:v>
                </c:pt>
                <c:pt idx="3">
                  <c:v>5.8000000000000003E-2</c:v>
                </c:pt>
                <c:pt idx="4">
                  <c:v>0.29899999999999999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6.5844535792319372E-2"/>
          <c:w val="0.54768272712929189"/>
          <c:h val="0.8689899270451431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Общегосударственная деятельность                  (1 053,8 тыс. руб.)</c:v>
                </c:pt>
                <c:pt idx="1">
                  <c:v>Национальная экономика (271,7 тыс. руб)</c:v>
                </c:pt>
                <c:pt idx="2">
                  <c:v>Жилищно-коммунальные услуги и жилищное строительство (1 116,1 тыс. руб.)</c:v>
                </c:pt>
                <c:pt idx="3">
                  <c:v>Здравоохранение (3 272,0 тыс. руб.)</c:v>
                </c:pt>
                <c:pt idx="4">
                  <c:v>Физическия культура, спорт, культура и средства массовой информации                          (1 115,9 тыс. руб.)</c:v>
                </c:pt>
                <c:pt idx="5">
                  <c:v>Образование 6 897,6 тыс. руб)</c:v>
                </c:pt>
                <c:pt idx="6">
                  <c:v>Социальная политика (551,4 тыс. руб)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7.3999999999999996E-2</c:v>
                </c:pt>
                <c:pt idx="1">
                  <c:v>1.9E-2</c:v>
                </c:pt>
                <c:pt idx="2">
                  <c:v>7.8E-2</c:v>
                </c:pt>
                <c:pt idx="3">
                  <c:v>0.22900000000000001</c:v>
                </c:pt>
                <c:pt idx="4">
                  <c:v>7.8E-2</c:v>
                </c:pt>
                <c:pt idx="5">
                  <c:v>0.48299999999999998</c:v>
                </c:pt>
                <c:pt idx="6">
                  <c:v>3.9E-2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4616142090654729"/>
          <c:y val="4.9016462959514768E-4"/>
          <c:w val="0.45383857909345271"/>
          <c:h val="0.99950983537040483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67405463205978E-2"/>
          <c:y val="0.1050225208691927"/>
          <c:w val="0.46723705534813115"/>
          <c:h val="0.731990334999070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8.2897244715650326E-2"/>
                  <c:y val="-0.3548228405767884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4047082651070669E-2"/>
                  <c:y val="-1.39146211990897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283387354859884E-2"/>
                  <c:y val="-1.623372473227136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3.246744946454273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1.623372473227136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2.319103533181623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9604993230213763E-3"/>
                  <c:y val="9.276414132726505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2.55101388649978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7763695296210785E-2"/>
                  <c:y val="-1.391462119908974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Заработная  плата  с отчислениями (7 970,5 тыс. руб.)</c:v>
                </c:pt>
                <c:pt idx="1">
                  <c:v>Медикаменты (341,8 тыс. руб.)</c:v>
                </c:pt>
                <c:pt idx="2">
                  <c:v>Питание (519,8 тыс. руб.)</c:v>
                </c:pt>
                <c:pt idx="3">
                  <c:v>Оплата коммунальных услуг  (2 742,8 тыс. руб)</c:v>
                </c:pt>
                <c:pt idx="4">
                  <c:v>Текущие  трансферты населению (623,1 тыс. руб.)</c:v>
                </c:pt>
                <c:pt idx="5">
                  <c:v>Субсидии (890,8 тыс. рублей)</c:v>
                </c:pt>
                <c:pt idx="6">
                  <c:v>Капитальные расходы (539,9тыс. руб.)</c:v>
                </c:pt>
                <c:pt idx="7">
                  <c:v>Обслуживание ценных бумаг (42,2 тыс. руб.)</c:v>
                </c:pt>
                <c:pt idx="8">
                  <c:v>Прочие расходы  (607,6 тыс. руб)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0.55800000000000005</c:v>
                </c:pt>
                <c:pt idx="1">
                  <c:v>2.4E-2</c:v>
                </c:pt>
                <c:pt idx="2">
                  <c:v>3.5999999999999997E-2</c:v>
                </c:pt>
                <c:pt idx="3">
                  <c:v>0.192</c:v>
                </c:pt>
                <c:pt idx="4">
                  <c:v>4.3999999999999997E-2</c:v>
                </c:pt>
                <c:pt idx="5">
                  <c:v>6.2E-2</c:v>
                </c:pt>
                <c:pt idx="6">
                  <c:v>3.7999999999999999E-2</c:v>
                </c:pt>
                <c:pt idx="7">
                  <c:v>3.0000000000000001E-3</c:v>
                </c:pt>
                <c:pt idx="8">
                  <c:v>4.2999999999999997E-2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623456790123457"/>
          <c:y val="3.3038059091083843E-2"/>
          <c:w val="0.46450617283950618"/>
          <c:h val="0.83290668370613818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CD4298C-5431-4E4E-9873-F3161566FE5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412777"/>
            <a:ext cx="6192688" cy="2169586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</a:t>
            </a:r>
            <a:r>
              <a:rPr lang="ru-RU" sz="4000" dirty="0" smtClean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январь-март 2018 года</a:t>
            </a:r>
            <a:endParaRPr lang="ru-RU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8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500275"/>
              </p:ext>
            </p:extLst>
          </p:nvPr>
        </p:nvGraphicFramePr>
        <p:xfrm>
          <a:off x="457200" y="1481138"/>
          <a:ext cx="8579296" cy="5476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по экономической классификации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10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6617267"/>
              </p:ext>
            </p:extLst>
          </p:nvPr>
        </p:nvGraphicFramePr>
        <p:xfrm>
          <a:off x="864241" y="1481138"/>
          <a:ext cx="7415518" cy="4562277"/>
        </p:xfrm>
        <a:graphic>
          <a:graphicData uri="http://schemas.openxmlformats.org/drawingml/2006/table">
            <a:tbl>
              <a:tblPr/>
              <a:tblGrid>
                <a:gridCol w="5751780"/>
                <a:gridCol w="1663738"/>
              </a:tblGrid>
              <a:tr h="238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сумма, тыс. руб.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9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14 278,5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25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аграрного бизнеса в Республике Беларусь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5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о социальной защите и содействии занятости населения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99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"Здоровье народа и демографическая безопасность Республики Беларусь"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3 273,7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73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"Охрана окружающей среды и устойчивое использование природных ресурсов"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3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"Энергосбережение"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3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"Образование и молодежная политика"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7 055,4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7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"Культура Беларуси"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676,6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90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физической культуры и спорта в Республике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251,3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5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"Комфортное жилье и благоприятная среда"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959,6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12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"Строительство жилья"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99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транспортного комплекса Республики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82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расходы консолидированного бюджета района за январь-март 2018 год 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67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455849"/>
              </p:ext>
            </p:extLst>
          </p:nvPr>
        </p:nvGraphicFramePr>
        <p:xfrm>
          <a:off x="577850" y="3472656"/>
          <a:ext cx="7988300" cy="542925"/>
        </p:xfrm>
        <a:graphic>
          <a:graphicData uri="http://schemas.openxmlformats.org/drawingml/2006/table">
            <a:tbl>
              <a:tblPr/>
              <a:tblGrid>
                <a:gridCol w="7988300"/>
              </a:tblGrid>
              <a:tr h="542925"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долговых обязательств органов местного управления и самоуправления</a:t>
            </a:r>
            <a:endParaRPr lang="ru-RU" sz="1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280523"/>
              </p:ext>
            </p:extLst>
          </p:nvPr>
        </p:nvGraphicFramePr>
        <p:xfrm>
          <a:off x="467544" y="1268760"/>
          <a:ext cx="8147249" cy="5377467"/>
        </p:xfrm>
        <a:graphic>
          <a:graphicData uri="http://schemas.openxmlformats.org/drawingml/2006/table">
            <a:tbl>
              <a:tblPr/>
              <a:tblGrid>
                <a:gridCol w="216024"/>
                <a:gridCol w="4367697"/>
                <a:gridCol w="1743854"/>
                <a:gridCol w="1819674"/>
              </a:tblGrid>
              <a:tr h="231961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тыс. рублей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января 2018 г.              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апреля 2018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г.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75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3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133,4   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2 133,0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2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Гарантии местных исполнительных и распорядительных органов, предъявленные к исполнению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3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400" b="0" i="0" u="none" strike="noStrike" smtClean="0">
                          <a:effectLst/>
                          <a:latin typeface="Times New Roman"/>
                        </a:rPr>
                        <a:t>              550,0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32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24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effectLst/>
                          <a:latin typeface="Times New Roman"/>
                        </a:rPr>
                        <a:t>  I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Долг органов местного управления и самоуправления 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3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133,4   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2 683,0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45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3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213,2   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3 043,6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     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346,6   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         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5 726,6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9216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indent="540385"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На исполнение обязательств райисполкома по погашению первого и второго облигационных займов, выпущенных </a:t>
                      </a:r>
                      <a:r>
                        <a:rPr lang="ru-RU" sz="1400" dirty="0" err="1" smtClean="0">
                          <a:effectLst/>
                          <a:latin typeface="Times New Roman"/>
                          <a:ea typeface="Times New Roman"/>
                        </a:rPr>
                        <a:t>Осиповичским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 райисполкомом направлено  1 000,4 тыс. рублей.</a:t>
                      </a:r>
                      <a:endParaRPr lang="ru-RU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540385"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В первом квартале 2018 года для финансирования  временного кассового разрыва, возникшего при исполнении районного бюджета, привлечены бюджетные кредиты из областного бюджета на сумму 1 002,0 тыс. рублей, из которых возвращено 452,0 тыс. рублей. </a:t>
                      </a:r>
                      <a:endParaRPr lang="ru-RU" sz="11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            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1" i="0" u="none" strike="noStrike" smtClean="0">
                          <a:effectLst/>
                          <a:latin typeface="Times New Roman"/>
                        </a:rPr>
                        <a:t>                                                                                         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Финансовый отдел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райисполкома</a:t>
                      </a: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01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fontScale="70000" lnSpcReduction="20000"/>
          </a:bodyPr>
          <a:lstStyle/>
          <a:p>
            <a:pPr marR="45085" indent="540385" algn="just"/>
            <a:r>
              <a:rPr lang="ru-RU" sz="2800" dirty="0">
                <a:latin typeface="Times New Roman"/>
                <a:ea typeface="Times New Roman"/>
              </a:rPr>
              <a:t>В консолидированный </a:t>
            </a:r>
            <a:r>
              <a:rPr lang="ru-RU" sz="2800" dirty="0" smtClean="0">
                <a:latin typeface="Times New Roman"/>
                <a:ea typeface="Times New Roman"/>
              </a:rPr>
              <a:t>бюджет </a:t>
            </a:r>
            <a:r>
              <a:rPr lang="ru-RU" sz="2800" dirty="0" err="1" smtClean="0">
                <a:latin typeface="Times New Roman"/>
                <a:ea typeface="Times New Roman"/>
              </a:rPr>
              <a:t>Осиповичского</a:t>
            </a:r>
            <a:r>
              <a:rPr lang="ru-RU" sz="2800" dirty="0" smtClean="0">
                <a:latin typeface="Times New Roman"/>
                <a:ea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</a:rPr>
              <a:t>района за </a:t>
            </a:r>
            <a:r>
              <a:rPr lang="ru-RU" sz="2800" dirty="0" smtClean="0">
                <a:latin typeface="Times New Roman"/>
                <a:ea typeface="Times New Roman"/>
              </a:rPr>
              <a:t>январь-март 2018 года </a:t>
            </a:r>
            <a:r>
              <a:rPr lang="ru-RU" sz="2800" dirty="0">
                <a:latin typeface="Times New Roman"/>
                <a:ea typeface="Times New Roman"/>
              </a:rPr>
              <a:t>поступило доходов 14 183,8 тыс. рублей, расходы профинансированы в сумме 14 278,5 тыс. рублей, дефицит на 1 апреля 2018 г.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составил  94,7 тыс. рублей. </a:t>
            </a:r>
            <a:endParaRPr lang="ru-RU" sz="2000" dirty="0">
              <a:latin typeface="Times New Roman"/>
              <a:ea typeface="Times New Roman"/>
            </a:endParaRPr>
          </a:p>
          <a:p>
            <a:pPr marR="45085" indent="457200" algn="just"/>
            <a:r>
              <a:rPr lang="ru-RU" sz="2800" dirty="0" smtClean="0">
                <a:latin typeface="Times New Roman"/>
                <a:ea typeface="Times New Roman"/>
              </a:rPr>
              <a:t>Бюджет  района  за 1 квартал 2018 года  по доходам исполнен в объеме 24,5% к уточненному плану на год и 102,9 % к уточненному плану 1 квартала.</a:t>
            </a:r>
            <a:endParaRPr lang="ru-RU" sz="2000" dirty="0" smtClean="0">
              <a:latin typeface="Times New Roman"/>
              <a:ea typeface="Times New Roman"/>
            </a:endParaRPr>
          </a:p>
          <a:p>
            <a:pPr marR="45085" indent="449580" algn="just"/>
            <a:r>
              <a:rPr lang="ru-RU" sz="2800" dirty="0" smtClean="0">
                <a:latin typeface="Times New Roman"/>
                <a:ea typeface="Times New Roman"/>
              </a:rPr>
              <a:t>Собственные </a:t>
            </a:r>
            <a:r>
              <a:rPr lang="ru-RU" sz="2800" dirty="0">
                <a:latin typeface="Times New Roman"/>
                <a:ea typeface="Times New Roman"/>
              </a:rPr>
              <a:t>доходы поступили в сумме 10 930,2 тыс. </a:t>
            </a:r>
            <a:r>
              <a:rPr lang="ru-RU" sz="2800" dirty="0" smtClean="0">
                <a:latin typeface="Times New Roman"/>
                <a:ea typeface="Times New Roman"/>
              </a:rPr>
              <a:t>рублей, в том числе налоговые доходы в сумме 10 051,3 тыс. рублей, неналоговые доходы в сумме 878,9 тыс. рублей.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 smtClean="0">
                <a:latin typeface="Times New Roman"/>
                <a:ea typeface="Times New Roman"/>
              </a:rPr>
              <a:t>Безвозмездные поступления из республиканского и областного бюджетов получены в сумме 3 253,6 тыс. рублей, в том числе дотация в сумме 3 075,8 тыс. рублей.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endParaRPr lang="ru-RU" sz="28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Дотация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бюджетам первичного уровня из районного бюджета составила  118,4 тыс.  рублей. </a:t>
            </a:r>
            <a:endParaRPr lang="ru-RU" sz="21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indent="449580" algn="just"/>
            <a:r>
              <a:rPr lang="ru-RU" sz="2800" dirty="0" smtClean="0">
                <a:latin typeface="Times New Roman"/>
                <a:ea typeface="Times New Roman"/>
              </a:rPr>
              <a:t>В </a:t>
            </a:r>
            <a:r>
              <a:rPr lang="ru-RU" sz="2800" dirty="0">
                <a:latin typeface="Times New Roman"/>
                <a:ea typeface="Times New Roman"/>
              </a:rPr>
              <a:t>состав бюджета района входят бюджеты 12 сельсоветов, с 01.03.2018 – 11 </a:t>
            </a:r>
            <a:r>
              <a:rPr lang="ru-RU" sz="2800" dirty="0" smtClean="0">
                <a:latin typeface="Times New Roman"/>
                <a:ea typeface="Times New Roman"/>
              </a:rPr>
              <a:t>сельсоветов (с 1 марта 2018 г. ликвидирован </a:t>
            </a:r>
            <a:r>
              <a:rPr lang="ru-RU" sz="2800" dirty="0" err="1" smtClean="0">
                <a:latin typeface="Times New Roman"/>
                <a:ea typeface="Times New Roman"/>
              </a:rPr>
              <a:t>Корытненский</a:t>
            </a:r>
            <a:r>
              <a:rPr lang="ru-RU" sz="2800" dirty="0" smtClean="0">
                <a:latin typeface="Times New Roman"/>
                <a:ea typeface="Times New Roman"/>
              </a:rPr>
              <a:t> сельсовет). 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59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6456267"/>
              </p:ext>
            </p:extLst>
          </p:nvPr>
        </p:nvGraphicFramePr>
        <p:xfrm>
          <a:off x="755576" y="1340768"/>
          <a:ext cx="7848875" cy="5024541"/>
        </p:xfrm>
        <a:graphic>
          <a:graphicData uri="http://schemas.openxmlformats.org/drawingml/2006/table">
            <a:tbl>
              <a:tblPr/>
              <a:tblGrid>
                <a:gridCol w="1071978"/>
                <a:gridCol w="1188034"/>
                <a:gridCol w="260189"/>
                <a:gridCol w="145706"/>
                <a:gridCol w="135299"/>
                <a:gridCol w="124891"/>
                <a:gridCol w="156113"/>
                <a:gridCol w="156113"/>
                <a:gridCol w="124891"/>
                <a:gridCol w="145706"/>
                <a:gridCol w="166521"/>
                <a:gridCol w="145706"/>
                <a:gridCol w="176929"/>
                <a:gridCol w="135299"/>
                <a:gridCol w="156113"/>
                <a:gridCol w="156113"/>
                <a:gridCol w="156113"/>
                <a:gridCol w="114483"/>
                <a:gridCol w="156113"/>
                <a:gridCol w="166521"/>
                <a:gridCol w="124891"/>
                <a:gridCol w="135299"/>
                <a:gridCol w="176929"/>
                <a:gridCol w="124891"/>
                <a:gridCol w="166521"/>
                <a:gridCol w="187336"/>
                <a:gridCol w="114483"/>
                <a:gridCol w="176929"/>
                <a:gridCol w="166521"/>
                <a:gridCol w="145706"/>
                <a:gridCol w="156113"/>
                <a:gridCol w="187336"/>
                <a:gridCol w="114483"/>
                <a:gridCol w="166521"/>
                <a:gridCol w="176929"/>
                <a:gridCol w="124891"/>
                <a:gridCol w="197744"/>
                <a:gridCol w="166521"/>
              </a:tblGrid>
              <a:tr h="853323">
                <a:tc gridSpan="38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района</a:t>
                      </a:r>
                    </a:p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(14 183,8 тыс. рублей)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039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1790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0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</a:t>
                      </a:r>
                    </a:p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(13 905,0 тыс.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рублей 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учетом консолидации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5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Бюджеты сельских советов (12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(278,8 тыс. рублей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455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298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Вязьевский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36,6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Гродзянский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23,2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Дарагановский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15,3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Дричинский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14,5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Елизовский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26,2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Корытненский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37,5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Лапичский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31,9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Липенский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19,9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Протасевичский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21,6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24,9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Татарковский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13,8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Ясенский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13,4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416824" cy="92211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поступившие за январь-март 2018 г. по уровням бюджета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04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73459256"/>
              </p:ext>
            </p:extLst>
          </p:nvPr>
        </p:nvGraphicFramePr>
        <p:xfrm>
          <a:off x="457200" y="1481138"/>
          <a:ext cx="4038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83578799"/>
              </p:ext>
            </p:extLst>
          </p:nvPr>
        </p:nvGraphicFramePr>
        <p:xfrm>
          <a:off x="4427984" y="1556792"/>
          <a:ext cx="425881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В структуре доходов консолидированного бюджета 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района за январь-март 2018 года 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налоговые доходы составили 70,9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%, 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неналоговые доходы – 6,2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%, 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безвозмездные поступления – 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22,9%. По сравнению с аналогичным периодом 2017 года увеличилась доля налоговых доходов.</a:t>
            </a: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11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615251270"/>
              </p:ext>
            </p:extLst>
          </p:nvPr>
        </p:nvGraphicFramePr>
        <p:xfrm>
          <a:off x="611560" y="476672"/>
          <a:ext cx="820891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421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7292391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22114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консолидированного бюджета района за январь-март 2018 года</a:t>
            </a:r>
            <a:endParaRPr lang="ru-RU" sz="2000" dirty="0">
              <a:solidFill>
                <a:srgbClr val="221B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60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sz="1600" dirty="0" smtClean="0">
                <a:latin typeface="Times New Roman"/>
                <a:ea typeface="Times New Roman"/>
              </a:rPr>
              <a:t>	</a:t>
            </a:r>
            <a:r>
              <a:rPr lang="ru-RU" sz="1800" dirty="0" smtClean="0">
                <a:latin typeface="Times New Roman"/>
                <a:ea typeface="Times New Roman"/>
              </a:rPr>
              <a:t>Расходы </a:t>
            </a:r>
            <a:r>
              <a:rPr lang="ru-RU" sz="1800" dirty="0">
                <a:latin typeface="Times New Roman"/>
                <a:ea typeface="Times New Roman"/>
              </a:rPr>
              <a:t>консолидированного бюджета </a:t>
            </a:r>
            <a:r>
              <a:rPr lang="ru-RU" sz="1800" dirty="0" err="1" smtClean="0">
                <a:latin typeface="Times New Roman"/>
                <a:ea typeface="Times New Roman"/>
              </a:rPr>
              <a:t>Осиповичского</a:t>
            </a:r>
            <a:r>
              <a:rPr lang="ru-RU" sz="1800" dirty="0" smtClean="0">
                <a:latin typeface="Times New Roman"/>
                <a:ea typeface="Times New Roman"/>
              </a:rPr>
              <a:t> района </a:t>
            </a:r>
            <a:r>
              <a:rPr lang="ru-RU" sz="1800" dirty="0">
                <a:latin typeface="Times New Roman"/>
                <a:ea typeface="Times New Roman"/>
              </a:rPr>
              <a:t>за 1 квартал 2018 года составили </a:t>
            </a:r>
            <a:r>
              <a:rPr lang="ru-RU" sz="1800" dirty="0" smtClean="0">
                <a:latin typeface="Times New Roman"/>
                <a:ea typeface="Times New Roman"/>
              </a:rPr>
              <a:t>14</a:t>
            </a:r>
            <a:r>
              <a:rPr lang="ru-RU" sz="1800" dirty="0">
                <a:latin typeface="Times New Roman"/>
                <a:ea typeface="Times New Roman"/>
              </a:rPr>
              <a:t> 278,5 тыс. рублей или 98,5 % к уточнённому плану на </a:t>
            </a:r>
            <a:r>
              <a:rPr lang="ru-RU" sz="1800" dirty="0" smtClean="0">
                <a:latin typeface="Times New Roman"/>
                <a:ea typeface="Times New Roman"/>
              </a:rPr>
              <a:t>квартал и    25,4 % от годового плана.</a:t>
            </a:r>
          </a:p>
          <a:p>
            <a:pPr marR="45085" indent="0" algn="just">
              <a:buNone/>
            </a:pPr>
            <a:r>
              <a:rPr lang="ru-RU" sz="1800" dirty="0" smtClean="0">
                <a:latin typeface="Times New Roman"/>
                <a:ea typeface="Times New Roman"/>
              </a:rPr>
              <a:t>	Бюджет </a:t>
            </a:r>
            <a:r>
              <a:rPr lang="ru-RU" sz="1800" dirty="0">
                <a:latin typeface="Times New Roman"/>
                <a:ea typeface="Times New Roman"/>
              </a:rPr>
              <a:t>района в отчетном периоде сохранил социальную направленность: на социальную сферу (без учета расходов на молодежную политику, помощь в  обеспечении жильем и капитальные вложения) направлено 11 664,4 тыс. рублей, или 83,8 % от всех расходов</a:t>
            </a:r>
            <a:r>
              <a:rPr lang="ru-RU" sz="1800" dirty="0" smtClean="0">
                <a:latin typeface="Times New Roman"/>
                <a:ea typeface="Times New Roman"/>
              </a:rPr>
              <a:t>.</a:t>
            </a:r>
            <a:r>
              <a:rPr lang="ru-RU" sz="1800" b="1" dirty="0">
                <a:latin typeface="Times New Roman"/>
                <a:ea typeface="Times New Roman"/>
              </a:rPr>
              <a:t> </a:t>
            </a:r>
            <a:endParaRPr lang="ru-RU" sz="1800" b="1" dirty="0" smtClean="0">
              <a:latin typeface="Times New Roman"/>
              <a:ea typeface="Times New Roman"/>
            </a:endParaRPr>
          </a:p>
          <a:p>
            <a:pPr marR="45085" indent="0" algn="just">
              <a:buNone/>
            </a:pP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	Расходы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на  национальную экономику определились в сумме 271,7 тыс. рублей, из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них на содержание </a:t>
            </a:r>
            <a:r>
              <a:rPr lang="ru-RU" sz="1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ветсанучреждений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района – 84,0 тыс. рублей, на возмещение части затрат по автобусным пассажирским перевозкам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102,1 тыс. рублей, субсидии на возмещение разницы в ценах и части оптовой надбавки на твердое топливо, реализуемое населению по фиксированным тарифам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ru-RU" sz="1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82,7 тыс. рублей;</a:t>
            </a:r>
          </a:p>
          <a:p>
            <a:pPr indent="0" algn="just">
              <a:buNone/>
              <a:tabLst>
                <a:tab pos="2969895" algn="ctr"/>
              </a:tabLst>
            </a:pPr>
            <a:r>
              <a:rPr lang="ru-RU" sz="1800" dirty="0" smtClean="0">
                <a:latin typeface="Times New Roman"/>
                <a:ea typeface="Times New Roman"/>
              </a:rPr>
              <a:t>           Расходы на жилищно-коммунальные услуги и жилищное строительство  профинансированы в сумме  1 116,1 тыс. рублей, что составило 7,8%  объема расходов  бюджета.</a:t>
            </a:r>
          </a:p>
          <a:p>
            <a:pPr marR="45085" indent="449580" algn="just"/>
            <a:endParaRPr lang="ru-RU" sz="1400" dirty="0" smtClean="0">
              <a:latin typeface="Times New Roman"/>
              <a:ea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консолидированного бюджета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4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806489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085" indent="457200" algn="just"/>
            <a:r>
              <a:rPr lang="ru-RU" dirty="0">
                <a:latin typeface="Times New Roman"/>
                <a:ea typeface="Times New Roman"/>
              </a:rPr>
              <a:t>Расходы по жилищному строительству составили 13,0 тыс. рублей, которые направлены на погашение процентов банку по кредитам, выданным на строительство жилья сельскохозяйственным организациям, которое передано в коммунальную собственность по Указу №268.</a:t>
            </a:r>
          </a:p>
          <a:p>
            <a:pPr marR="45085" indent="45720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На жилищно-коммунальное хозяйство израсходовано 705,9 тыс. рублей, из них на субсидии по жилищно-коммунальным услугам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 –</a:t>
            </a:r>
            <a:r>
              <a:rPr lang="ru-RU" dirty="0" smtClean="0">
                <a:latin typeface="Times New Roman"/>
                <a:ea typeface="Times New Roman"/>
              </a:rPr>
              <a:t> 664,3 тыс. рублей, на компенсацию потерь от оказания услуг льготной категории граждан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– </a:t>
            </a:r>
            <a:r>
              <a:rPr lang="ru-RU" dirty="0" smtClean="0">
                <a:latin typeface="Times New Roman"/>
                <a:ea typeface="Times New Roman"/>
              </a:rPr>
              <a:t>11,6 тыс. рублей, на текущий ремонт жилищного фонда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– </a:t>
            </a:r>
            <a:r>
              <a:rPr lang="ru-RU" dirty="0" smtClean="0">
                <a:latin typeface="Times New Roman"/>
                <a:ea typeface="Times New Roman"/>
              </a:rPr>
              <a:t>30,0 тыс. рублей.</a:t>
            </a:r>
          </a:p>
          <a:p>
            <a:pPr marR="45085" indent="45720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На </a:t>
            </a:r>
            <a:r>
              <a:rPr lang="ru-RU" dirty="0">
                <a:latin typeface="Times New Roman"/>
                <a:ea typeface="Times New Roman"/>
              </a:rPr>
              <a:t>благоустройство населенных пунктов направлено 347,2 тыс. рублей, в том числе на содержание и текущий ремонт  объектов благоустройства населенных пунктов – 197,3 тыс. рублей, из них за счет средств  бюджетов сельсоветов 32,3 тыс. рублей, на капитальный ремонт дороги по ул. Рабоче-Крестьянской, за счет средств, поступающих из республиканского дорожного фонда – 149,9 тыс. рублей. </a:t>
            </a:r>
          </a:p>
          <a:p>
            <a:pPr marR="45085" indent="4572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Прочие расходы в области жилищно-коммунальных услуг  профинансированы в сумме 50,0 тыс. </a:t>
            </a:r>
            <a:r>
              <a:rPr lang="ru-RU" dirty="0" smtClean="0">
                <a:latin typeface="Times New Roman"/>
                <a:ea typeface="Times New Roman"/>
              </a:rPr>
              <a:t>рублей.</a:t>
            </a:r>
          </a:p>
          <a:p>
            <a:pPr marR="45085" indent="457200" algn="just"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indent="457200" algn="just">
              <a:spcAft>
                <a:spcPts val="0"/>
              </a:spcAft>
            </a:pPr>
            <a:endParaRPr lang="ru-RU" sz="14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indent="457200" algn="just"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7706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6156876"/>
              </p:ext>
            </p:extLst>
          </p:nvPr>
        </p:nvGraphicFramePr>
        <p:xfrm>
          <a:off x="323528" y="1196752"/>
          <a:ext cx="864096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778098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за январь-март 2018 года по функциональной классификации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90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922</TotalTime>
  <Words>748</Words>
  <Application>Microsoft Office PowerPoint</Application>
  <PresentationFormat>Экран (4:3)</PresentationFormat>
  <Paragraphs>155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Исполнение бюджета Осиповичского района за январь-март 2018 года</vt:lpstr>
      <vt:lpstr>Доходы консолидированного бюджета Осиповичского района</vt:lpstr>
      <vt:lpstr>Доходы консолидированного бюджета Осиповичского района поступившие за январь-март 2018 г. по уровням бюджета</vt:lpstr>
      <vt:lpstr>В структуре доходов консолидированного бюджета района за январь-март 2018 года налоговые доходы составили 70,9%, неналоговые доходы – 6,2%, безвозмездные поступления – 22,9%. По сравнению с аналогичным периодом 2017 года увеличилась доля налоговых доходов.</vt:lpstr>
      <vt:lpstr>Презентация PowerPoint</vt:lpstr>
      <vt:lpstr>Структура неналоговых доходов консолидированного бюджета района за январь-март 2018 года</vt:lpstr>
      <vt:lpstr>Расходы консолидированного бюджета Осиповичского района</vt:lpstr>
      <vt:lpstr>Презентация PowerPoint</vt:lpstr>
      <vt:lpstr>Структура расходов консолидированного бюджета района за январь-март 2018 года по функциональной классификации</vt:lpstr>
      <vt:lpstr>Структура расходов консолидированного бюджета района по экономической классификации</vt:lpstr>
      <vt:lpstr>Программные расходы консолидированного бюджета района за январь-март 2018 год </vt:lpstr>
      <vt:lpstr>Объем долговых обязательств органов местного управления и самоуправления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Козенкова Наталия</cp:lastModifiedBy>
  <cp:revision>197</cp:revision>
  <cp:lastPrinted>2018-04-18T14:04:13Z</cp:lastPrinted>
  <dcterms:created xsi:type="dcterms:W3CDTF">2018-04-13T18:16:16Z</dcterms:created>
  <dcterms:modified xsi:type="dcterms:W3CDTF">2018-04-28T08:35:01Z</dcterms:modified>
</cp:coreProperties>
</file>