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8" r:id="rId13"/>
    <p:sldId id="269" r:id="rId14"/>
    <p:sldId id="271" r:id="rId15"/>
    <p:sldId id="274" r:id="rId16"/>
    <p:sldId id="276" r:id="rId17"/>
    <p:sldId id="275" r:id="rId18"/>
    <p:sldId id="277" r:id="rId1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консолидированного бюджета Осиповичского района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консолидированного бюджета Осиповичского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645726550903753"/>
                  <c:y val="-0.308646261526496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0.64300000000000002</c:v>
                </c:pt>
                <c:pt idx="1">
                  <c:v>5.7000000000000002E-2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бюджет </a:t>
            </a:r>
          </a:p>
          <a:p>
            <a:pPr algn="l">
              <a:defRPr sz="1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тыс. руб.</a:t>
            </a:r>
            <a:endParaRPr lang="ru-RU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9804821523098741"/>
          <c:y val="0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83018867924528"/>
          <c:y val="3.8807440274575881E-2"/>
          <c:w val="0.37661962066062499"/>
          <c:h val="0.8424412312785657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районный бюджет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15661.5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районный бюджет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39615.300000000003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и межбюджетные трансферты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районный бюджет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600000"/>
        <c:axId val="49601536"/>
        <c:axId val="52071488"/>
      </c:bar3DChart>
      <c:catAx>
        <c:axId val="49600000"/>
        <c:scaling>
          <c:orientation val="minMax"/>
        </c:scaling>
        <c:delete val="1"/>
        <c:axPos val="b"/>
        <c:majorTickMark val="out"/>
        <c:minorTickMark val="none"/>
        <c:tickLblPos val="nextTo"/>
        <c:crossAx val="49601536"/>
        <c:crosses val="autoZero"/>
        <c:auto val="1"/>
        <c:lblAlgn val="ctr"/>
        <c:lblOffset val="100"/>
        <c:noMultiLvlLbl val="0"/>
      </c:catAx>
      <c:valAx>
        <c:axId val="4960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600000"/>
        <c:crosses val="autoZero"/>
        <c:crossBetween val="between"/>
      </c:valAx>
      <c:serAx>
        <c:axId val="52071488"/>
        <c:scaling>
          <c:orientation val="minMax"/>
        </c:scaling>
        <c:delete val="1"/>
        <c:axPos val="b"/>
        <c:minorGridlines/>
        <c:majorTickMark val="out"/>
        <c:minorTickMark val="none"/>
        <c:tickLblPos val="nextTo"/>
        <c:crossAx val="49601536"/>
        <c:crosses val="autoZero"/>
      </c:serAx>
    </c:plotArea>
    <c:legend>
      <c:legendPos val="r"/>
      <c:layout>
        <c:manualLayout>
          <c:xMode val="edge"/>
          <c:yMode val="edge"/>
          <c:x val="0.54915416233348191"/>
          <c:y val="0.70413061100206975"/>
          <c:w val="0.45084583766651809"/>
          <c:h val="0.18482205680850275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сельсоветов</a:t>
            </a:r>
            <a:endParaRPr lang="ru-RU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50466614820576"/>
          <c:y val="9.6160749966421641E-2"/>
          <c:w val="0.82689592297552528"/>
          <c:h val="0.6594203048749144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Вязьевского</c:v>
                </c:pt>
                <c:pt idx="1">
                  <c:v>Гродзянского</c:v>
                </c:pt>
                <c:pt idx="2">
                  <c:v>Дарагановского</c:v>
                </c:pt>
                <c:pt idx="3">
                  <c:v>Дричинского</c:v>
                </c:pt>
                <c:pt idx="4">
                  <c:v>Елизовского</c:v>
                </c:pt>
                <c:pt idx="5">
                  <c:v>Корытненского</c:v>
                </c:pt>
                <c:pt idx="6">
                  <c:v>Лапичского</c:v>
                </c:pt>
                <c:pt idx="7">
                  <c:v>Липенского</c:v>
                </c:pt>
                <c:pt idx="8">
                  <c:v>Протасевиского</c:v>
                </c:pt>
                <c:pt idx="9">
                  <c:v>Свислочского</c:v>
                </c:pt>
                <c:pt idx="10">
                  <c:v>Татарковского</c:v>
                </c:pt>
                <c:pt idx="11">
                  <c:v>Ясенского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44.64</c:v>
                </c:pt>
                <c:pt idx="1">
                  <c:v>39.237000000000002</c:v>
                </c:pt>
                <c:pt idx="2">
                  <c:v>35.813000000000002</c:v>
                </c:pt>
                <c:pt idx="3">
                  <c:v>30.370999999999999</c:v>
                </c:pt>
                <c:pt idx="4">
                  <c:v>14.247999999999999</c:v>
                </c:pt>
                <c:pt idx="5">
                  <c:v>33.838999999999999</c:v>
                </c:pt>
                <c:pt idx="6">
                  <c:v>25.558</c:v>
                </c:pt>
                <c:pt idx="7">
                  <c:v>19.417000000000002</c:v>
                </c:pt>
                <c:pt idx="8">
                  <c:v>47.786999999999999</c:v>
                </c:pt>
                <c:pt idx="9">
                  <c:v>28.931000000000001</c:v>
                </c:pt>
                <c:pt idx="10">
                  <c:v>37.186999999999998</c:v>
                </c:pt>
                <c:pt idx="11">
                  <c:v>31.606999999999999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Лист1!$A$2:$A$13</c:f>
              <c:strCache>
                <c:ptCount val="12"/>
                <c:pt idx="0">
                  <c:v>Вязьевского</c:v>
                </c:pt>
                <c:pt idx="1">
                  <c:v>Гродзянского</c:v>
                </c:pt>
                <c:pt idx="2">
                  <c:v>Дарагановского</c:v>
                </c:pt>
                <c:pt idx="3">
                  <c:v>Дричинского</c:v>
                </c:pt>
                <c:pt idx="4">
                  <c:v>Елизовского</c:v>
                </c:pt>
                <c:pt idx="5">
                  <c:v>Корытненского</c:v>
                </c:pt>
                <c:pt idx="6">
                  <c:v>Лапичского</c:v>
                </c:pt>
                <c:pt idx="7">
                  <c:v>Липенского</c:v>
                </c:pt>
                <c:pt idx="8">
                  <c:v>Протасевиского</c:v>
                </c:pt>
                <c:pt idx="9">
                  <c:v>Свислочского</c:v>
                </c:pt>
                <c:pt idx="10">
                  <c:v>Татарковского</c:v>
                </c:pt>
                <c:pt idx="11">
                  <c:v>Ясенского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93.471999999999994</c:v>
                </c:pt>
                <c:pt idx="1">
                  <c:v>42.805</c:v>
                </c:pt>
                <c:pt idx="2">
                  <c:v>57.194000000000003</c:v>
                </c:pt>
                <c:pt idx="3">
                  <c:v>34.868000000000002</c:v>
                </c:pt>
                <c:pt idx="4">
                  <c:v>107.024</c:v>
                </c:pt>
                <c:pt idx="5">
                  <c:v>24.715</c:v>
                </c:pt>
                <c:pt idx="6">
                  <c:v>122.054</c:v>
                </c:pt>
                <c:pt idx="7">
                  <c:v>63.423000000000002</c:v>
                </c:pt>
                <c:pt idx="8">
                  <c:v>68.234999999999999</c:v>
                </c:pt>
                <c:pt idx="9">
                  <c:v>72.123000000000005</c:v>
                </c:pt>
                <c:pt idx="10">
                  <c:v>28.414999999999999</c:v>
                </c:pt>
                <c:pt idx="11">
                  <c:v>40.847999999999999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766784"/>
        <c:axId val="51768320"/>
        <c:axId val="49608448"/>
      </c:bar3DChart>
      <c:catAx>
        <c:axId val="51766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768320"/>
        <c:crosses val="autoZero"/>
        <c:auto val="1"/>
        <c:lblAlgn val="ctr"/>
        <c:lblOffset val="100"/>
        <c:noMultiLvlLbl val="0"/>
      </c:catAx>
      <c:valAx>
        <c:axId val="5176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766784"/>
        <c:crosses val="autoZero"/>
        <c:crossBetween val="between"/>
      </c:valAx>
      <c:serAx>
        <c:axId val="49608448"/>
        <c:scaling>
          <c:orientation val="minMax"/>
        </c:scaling>
        <c:delete val="1"/>
        <c:axPos val="b"/>
        <c:majorTickMark val="out"/>
        <c:minorTickMark val="none"/>
        <c:tickLblPos val="nextTo"/>
        <c:crossAx val="5176832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3F9158"/>
                </a:solidFill>
              </a:defRPr>
            </a:pPr>
            <a:r>
              <a:rPr lang="ru-RU" sz="28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            (16 605,7 тыс. руб)</c:v>
                </c:pt>
                <c:pt idx="1">
                  <c:v>Налог на прибыль              (3 030,8 тыс. руб)</c:v>
                </c:pt>
                <c:pt idx="2">
                  <c:v>НДС (5 426,6 тыс. руб)</c:v>
                </c:pt>
                <c:pt idx="3">
                  <c:v>Земельный налог                (2 653,0 тыс. руб.)</c:v>
                </c:pt>
                <c:pt idx="4">
                  <c:v>Налог на недвижимость   (6 582,4 тыс. руб.)</c:v>
                </c:pt>
                <c:pt idx="5">
                  <c:v>Другие налоги с выручки  (2 405,2 тыс. руб)</c:v>
                </c:pt>
                <c:pt idx="6">
                  <c:v>Другие налоговые доходы (398,5 тыс. руб.)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0.44800000000000001</c:v>
                </c:pt>
                <c:pt idx="1">
                  <c:v>8.2000000000000003E-2</c:v>
                </c:pt>
                <c:pt idx="2">
                  <c:v>0.14599999999999999</c:v>
                </c:pt>
                <c:pt idx="3">
                  <c:v>7.1999999999999995E-2</c:v>
                </c:pt>
                <c:pt idx="4">
                  <c:v>0.17699999999999999</c:v>
                </c:pt>
                <c:pt idx="5">
                  <c:v>6.5000000000000002E-2</c:v>
                </c:pt>
                <c:pt idx="6">
                  <c:v>0.01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4758345563943194"/>
          <c:h val="0.81418971966077847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Компенсации расходов государства                                        (1 398,3 тыс. руб.)</c:v>
                </c:pt>
                <c:pt idx="1">
                  <c:v>Доходы от приватизации (продажи) жилых помещений  (838,2 тыс. руб.)</c:v>
                </c:pt>
                <c:pt idx="2">
                  <c:v>Штрафы (378,6 тыс. руб.)</c:v>
                </c:pt>
                <c:pt idx="3">
                  <c:v>Доходы от сдачи в аренду земельных участков и иного имущества (233,9 тыс. руб)</c:v>
                </c:pt>
                <c:pt idx="4">
                  <c:v>Прочие неналоговые доходы (419,3 тыс. руб)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0.42799999999999999</c:v>
                </c:pt>
                <c:pt idx="1">
                  <c:v>0.25600000000000001</c:v>
                </c:pt>
                <c:pt idx="2">
                  <c:v>0.11600000000000001</c:v>
                </c:pt>
                <c:pt idx="3">
                  <c:v>7.1999999999999995E-2</c:v>
                </c:pt>
                <c:pt idx="4">
                  <c:v>0.128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24487101806613E-2"/>
          <c:y val="2.7324819933935353E-2"/>
          <c:w val="0.50575589640366758"/>
          <c:h val="0.765519899499191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                  (5 529,8 тыс. руб.)</c:v>
                </c:pt>
                <c:pt idx="1">
                  <c:v>Национальная оборона                             (2,9 тыс. руб.)</c:v>
                </c:pt>
                <c:pt idx="2">
                  <c:v>Национальная экономика (875,7 тыс. руб)</c:v>
                </c:pt>
                <c:pt idx="3">
                  <c:v>Охрана окружающей среды (23,5 тыс. руб.)</c:v>
                </c:pt>
                <c:pt idx="4">
                  <c:v>Жилищно-коммунальные услуги и жилищное строительство (7 277,6 тыс. руб.)</c:v>
                </c:pt>
                <c:pt idx="5">
                  <c:v>Здравоохранение (11 643,2 тыс. руб.)</c:v>
                </c:pt>
                <c:pt idx="6">
                  <c:v>Физическия культура, спорт, культура и средства массовой информации                          (3 580,9 тыс. руб.)</c:v>
                </c:pt>
                <c:pt idx="7">
                  <c:v>Образование 24 468,3 тыс. руб)</c:v>
                </c:pt>
                <c:pt idx="8">
                  <c:v>Социальная политика (2 680,9 тыс. руб)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%">
                  <c:v>9.8000000000000004E-2</c:v>
                </c:pt>
                <c:pt idx="2" formatCode="0.0%">
                  <c:v>1.6E-2</c:v>
                </c:pt>
                <c:pt idx="4" formatCode="0.0%">
                  <c:v>0.13</c:v>
                </c:pt>
                <c:pt idx="5" formatCode="0.0%">
                  <c:v>0.20799999999999999</c:v>
                </c:pt>
                <c:pt idx="6" formatCode="0.0%">
                  <c:v>6.4000000000000001E-2</c:v>
                </c:pt>
                <c:pt idx="7" formatCode="0.0%">
                  <c:v>0.436</c:v>
                </c:pt>
                <c:pt idx="8" formatCode="0.0%">
                  <c:v>4.7E-2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726885154684023"/>
          <c:y val="4.9016462959514768E-4"/>
          <c:w val="0.45383857909345277"/>
          <c:h val="0.99950983537040483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67405463205978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6220016187808413E-2"/>
                  <c:y val="-0.431353257171782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968314416474249E-2"/>
                  <c:y val="-1.6233724732271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Заработная  плата  с отчислениями (32 534,1 тыс. руб.)</c:v>
                </c:pt>
                <c:pt idx="1">
                  <c:v>Медикаменты (990,2 тыс. руб.)</c:v>
                </c:pt>
                <c:pt idx="2">
                  <c:v>Питание (1 823,5 тыс. руб.)</c:v>
                </c:pt>
                <c:pt idx="3">
                  <c:v>Оплата коммунальных услуг  (6 244,0 тыс. руб)</c:v>
                </c:pt>
                <c:pt idx="4">
                  <c:v>Трансферты населению (2 877,3 тыс. руб.)</c:v>
                </c:pt>
                <c:pt idx="5">
                  <c:v>Субсидии (4 559,1 тыс. руб.)</c:v>
                </c:pt>
                <c:pt idx="6">
                  <c:v>Капитальные расходы (3 519,8 тыс. руб.)</c:v>
                </c:pt>
                <c:pt idx="7">
                  <c:v>Обслуживание ценных бумаг (907,7 тыс. руб.)</c:v>
                </c:pt>
                <c:pt idx="8">
                  <c:v>Прочие расходы  (2627,1 тыс. руб)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0.57999999999999996</c:v>
                </c:pt>
                <c:pt idx="1">
                  <c:v>1.7999999999999999E-2</c:v>
                </c:pt>
                <c:pt idx="2">
                  <c:v>3.3000000000000002E-2</c:v>
                </c:pt>
                <c:pt idx="3">
                  <c:v>0.111</c:v>
                </c:pt>
                <c:pt idx="4">
                  <c:v>5.0999999999999997E-2</c:v>
                </c:pt>
                <c:pt idx="5">
                  <c:v>8.1000000000000003E-2</c:v>
                </c:pt>
                <c:pt idx="6">
                  <c:v>6.3E-2</c:v>
                </c:pt>
                <c:pt idx="7">
                  <c:v>1.6E-2</c:v>
                </c:pt>
                <c:pt idx="8">
                  <c:v>4.7E-2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19.04.2018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7"/>
            <a:ext cx="8280920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бюджет </a:t>
            </a:r>
            <a:r>
              <a:rPr lang="ru-RU" sz="4000" dirty="0" err="1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на 2018 год</a:t>
            </a:r>
            <a:endParaRPr lang="ru-RU" sz="40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3F9158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61779280"/>
              </p:ext>
            </p:extLst>
          </p:nvPr>
        </p:nvGraphicFramePr>
        <p:xfrm>
          <a:off x="251520" y="836712"/>
          <a:ext cx="48965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9667725"/>
              </p:ext>
            </p:extLst>
          </p:nvPr>
        </p:nvGraphicFramePr>
        <p:xfrm>
          <a:off x="3707904" y="764704"/>
          <a:ext cx="53285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по уровням бюджетов 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7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347336758"/>
              </p:ext>
            </p:extLst>
          </p:nvPr>
        </p:nvGraphicFramePr>
        <p:xfrm>
          <a:off x="611560" y="476672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26201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449580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Проект бюджета на 2018 год по расходам сформирован с учетом необходимости решения следующих задач: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сохранения приоритета расходов социального характера, в части обеспечения дополнительного повышения заработной платы работников бюджетной сферы;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целевой поддержки граждан в части уплаты части процентов и субсидий на погашение основного долга по кредитам, выдаваемых банками на строительство (реконструкцию) жилых помещений;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своевременного обеспечения исполнения долговых обязательств;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внедрения в бюджетный процесс программно-целевого метода с учетом утвержденных государственных программ (их подпрограмм).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540385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Общий объем расходов консолидированного бюджета района на 2018 год определен в сумме 56 082,8 тыс. рублей.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Консолидированный бюджет района сохранит социальную направленность расходов бюджета: на финансирование отраслей социальной сферы планируется направить 42 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218,6 тыс. рублей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или 74,8 % от всех расходов бюджета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just"/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консолидированном бюджете района в 2018 году расходы на финансирование государственных программ составят </a:t>
            </a:r>
            <a:r>
              <a:rPr lang="ru-RU" sz="1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87,5 </a:t>
            </a: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79960"/>
              </p:ext>
            </p:extLst>
          </p:nvPr>
        </p:nvGraphicFramePr>
        <p:xfrm>
          <a:off x="323528" y="1196752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функциональной классификации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979648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по экономической классификации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161329"/>
              </p:ext>
            </p:extLst>
          </p:nvPr>
        </p:nvGraphicFramePr>
        <p:xfrm>
          <a:off x="864241" y="1481138"/>
          <a:ext cx="7415518" cy="4562277"/>
        </p:xfrm>
        <a:graphic>
          <a:graphicData uri="http://schemas.openxmlformats.org/drawingml/2006/table">
            <a:tbl>
              <a:tblPr/>
              <a:tblGrid>
                <a:gridCol w="5751780"/>
                <a:gridCol w="1663738"/>
              </a:tblGrid>
              <a:tr h="238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9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"Энергосбережение"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7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1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1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9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/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 долга органов местного управления и самоуправления и долга, гарантированного местными исполнительными и распорядительными органами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</a:t>
            </a:r>
            <a: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4033"/>
              </p:ext>
            </p:extLst>
          </p:nvPr>
        </p:nvGraphicFramePr>
        <p:xfrm>
          <a:off x="457200" y="1268760"/>
          <a:ext cx="8229601" cy="4710548"/>
        </p:xfrm>
        <a:graphic>
          <a:graphicData uri="http://schemas.openxmlformats.org/drawingml/2006/table">
            <a:tbl>
              <a:tblPr/>
              <a:tblGrid>
                <a:gridCol w="278006"/>
                <a:gridCol w="4388067"/>
                <a:gridCol w="1743854"/>
                <a:gridCol w="1819674"/>
              </a:tblGrid>
              <a:tr h="234813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тыс. рублей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2018 г.                 факт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На 1 января 2019 г.   оценка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2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13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959,0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4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133,4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13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959,0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effectLst/>
                          <a:latin typeface="Arial Cyr"/>
                        </a:rPr>
                        <a:t>II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3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213,2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2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/>
                        </a:rPr>
                        <a:t>581,2   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1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6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346,6  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16 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/>
                        </a:rPr>
                        <a:t>540,2   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Консолидированный бюджет района запланирован с профицитом 1 </a:t>
            </a:r>
            <a:r>
              <a:rPr lang="ru-RU" dirty="0" smtClean="0">
                <a:latin typeface="Times New Roman"/>
                <a:ea typeface="Times New Roman"/>
              </a:rPr>
              <a:t>621,2 тыс.  рублей, с направлением его на погашение долговых обязательств. </a:t>
            </a:r>
            <a:endParaRPr lang="ru-RU" sz="1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Возврат средств, представленных из районного бюджета на возвратной основе (в виде бюджетных ссуд), предусмотрен в размере </a:t>
            </a:r>
            <a:r>
              <a:rPr lang="ru-RU" dirty="0" smtClean="0">
                <a:latin typeface="Times New Roman"/>
                <a:ea typeface="Times New Roman"/>
              </a:rPr>
              <a:t> 380,4 тыс. </a:t>
            </a:r>
            <a:r>
              <a:rPr lang="ru-RU" dirty="0">
                <a:latin typeface="Times New Roman"/>
                <a:ea typeface="Times New Roman"/>
              </a:rPr>
              <a:t>рублей. </a:t>
            </a:r>
            <a:endParaRPr lang="ru-RU" sz="1400" dirty="0">
              <a:latin typeface="Times New Roman"/>
              <a:ea typeface="Times New Roman"/>
            </a:endParaRPr>
          </a:p>
          <a:p>
            <a:pPr indent="54038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 исполнение обязательств райисполкома по погашению первого и второго облигационных займов, выпущенных </a:t>
            </a:r>
            <a:r>
              <a:rPr lang="ru-RU" dirty="0" err="1">
                <a:latin typeface="Times New Roman"/>
                <a:ea typeface="Times New Roman"/>
              </a:rPr>
              <a:t>Осиповичским</a:t>
            </a:r>
            <a:r>
              <a:rPr lang="ru-RU" dirty="0">
                <a:latin typeface="Times New Roman"/>
                <a:ea typeface="Times New Roman"/>
              </a:rPr>
              <a:t> райисполкомом предусмотрено  2 </a:t>
            </a:r>
            <a:r>
              <a:rPr lang="ru-RU" dirty="0" smtClean="0">
                <a:latin typeface="Times New Roman"/>
                <a:ea typeface="Times New Roman"/>
              </a:rPr>
              <a:t>001,6 тыс. рублей.</a:t>
            </a:r>
            <a:endParaRPr lang="ru-RU" sz="1400" dirty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</a:rPr>
              <a:t>Бюджеты </a:t>
            </a:r>
            <a:r>
              <a:rPr lang="ru-RU" dirty="0">
                <a:latin typeface="Times New Roman"/>
                <a:ea typeface="Times New Roman"/>
              </a:rPr>
              <a:t>первичного уровня планируются без превышения доходов над </a:t>
            </a:r>
            <a:r>
              <a:rPr lang="ru-RU" dirty="0" smtClean="0">
                <a:latin typeface="Times New Roman"/>
                <a:ea typeface="Times New Roman"/>
              </a:rPr>
              <a:t>расходами, с предельными размерами </a:t>
            </a:r>
            <a:r>
              <a:rPr lang="ru-RU" dirty="0">
                <a:latin typeface="Times New Roman"/>
                <a:ea typeface="Times New Roman"/>
              </a:rPr>
              <a:t>дефицита бюджетов сельсоветов на конец года 0 (ноль) рублей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 smtClean="0"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endParaRPr lang="ru-RU" sz="1400" dirty="0">
              <a:effectLst/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mtClean="0">
                <a:latin typeface="Times New Roman"/>
                <a:ea typeface="Times New Roman"/>
              </a:rPr>
              <a:t>                                                   </a:t>
            </a:r>
            <a:r>
              <a:rPr lang="ru-RU" dirty="0" smtClean="0">
                <a:latin typeface="Times New Roman"/>
                <a:ea typeface="Times New Roman"/>
              </a:rPr>
              <a:t>Финансовый отдел </a:t>
            </a:r>
            <a:r>
              <a:rPr lang="ru-RU" dirty="0" err="1" smtClean="0">
                <a:latin typeface="Times New Roman"/>
                <a:ea typeface="Times New Roman"/>
              </a:rPr>
              <a:t>Осиповичского</a:t>
            </a:r>
            <a:r>
              <a:rPr lang="ru-RU" dirty="0" smtClean="0">
                <a:latin typeface="Times New Roman"/>
                <a:ea typeface="Times New Roman"/>
              </a:rPr>
              <a:t> райисполкома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669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026563"/>
          </a:xfrm>
        </p:spPr>
        <p:txBody>
          <a:bodyPr>
            <a:normAutofit fontScale="25000" lnSpcReduction="20000"/>
          </a:bodyPr>
          <a:lstStyle/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 </a:t>
            </a:r>
            <a:r>
              <a:rPr lang="ru-RU" sz="7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финансовый документ, содержащий подробный план аккумулирования и использования финансовых ресурсов государства, региона за определённый период времени.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Бюджетному кодексу Республики Беларусь </a:t>
            </a:r>
            <a:r>
              <a:rPr lang="ru-RU" sz="7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план формирования и использования денежных средств для обеспечения реализации задач и функций государства в течение финансового года. Финансовый год, также как и календарный, длится с  1 января по 31 декабря.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способом перераспределения денежных доходов населения, предприятий и других юридических лиц  в интересах финансирования государственных и иных общественно значимых расходов.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бюджетную систему Республики Беларусь  как самостоятельные части включаются республиканский бюджет и местные бюджеты.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Местные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делятся на: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бюджеты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уровня – сельские, поселковые, городские (городов районного подчинения);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бюджеты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уровня – районные и городские (городов областного подчинения);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бюджеты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уровня – областные бюджеты и бюджет г. Минска.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совокупности республиканский и местные бюджеты образуют Консолидированный бюджет.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9176" cy="5040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информация</a:t>
            </a:r>
            <a:endParaRPr lang="ru-RU" sz="32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4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денежные средства, поступающие в безвозмездном и безвозвратном порядке в бюджет в соответствии действующим законодательством. Доходы бюджета формируются за счет: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налоговых доходов;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доходов;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поступлений. </a:t>
            </a: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обязательный безвозмездный платёж, взимаемый Правительством или местными органами власти с организаций и физических лиц в целях финансирования расходов государства.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Республике Беларусь виды налогов, сборов (пошлин), порядок их исчисления и сроки уплаты, а также плательщики установлены Налоговым кодексом Республики Беларусь. </a:t>
            </a: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доходы, получаемые в виде платы за пользование государственными фондами или имуществом либо компенсации за оказанные государством услуги юридическим или физическим лицам.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безвозмездным поступлениям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 необязательные платежи, которые включают в себя поступления от иностранных государств, международных организаций, а также другого бюджета в форме межбюджетных трансфертов.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04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19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денежные средства, направляемые на финансовое обеспечение задач и функций государства. </a:t>
            </a:r>
          </a:p>
          <a:p>
            <a:pPr indent="450215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соответствия между полномочиями государственных органов на осуществление расходов, закрепленных за республиканским и местными бюджетами, и бюджетными ресурсами, которые должны обеспечивать исполнение этих полномочий, предусматривается предоставление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бюджетных средств, передаваемых из одного бюджета в другой бюджет на безвозвратной и безвозмездной основе. Трансферт, передаваемый другому бюджету на осуществление целевых расходов, называется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недостаточности в нижестоящем бюджете собственных доходов для финансирования его расходов в целях обеспечения сбалансированности из вышестоящего в нижестоящий бюджет передается межбюджетный трансферт в виде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между доходной и расходной частями бюджета определяет итоговое сальдо бюджета. В зависимости от величины этого сальдо бюджет может быть сбалансированным,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дефицитным. </a:t>
            </a:r>
          </a:p>
        </p:txBody>
      </p:sp>
    </p:spTree>
    <p:extLst>
      <p:ext uri="{BB962C8B-B14F-4D97-AF65-F5344CB8AC3E}">
        <p14:creationId xmlns:p14="http://schemas.microsoft.com/office/powerpoint/2010/main" val="129236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7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Сбалансированный бюджет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бюджет, в котором расходы равны его доходам и иным поступлениям в бюджет.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доходы бюджета превышают его расходы, то формируется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доходами называется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 бюджета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доходы, расходы, источники финансирования дефицита (направления использования профицита) бюджета структурированы в единой бюджетной классификации Республики Беларусь. </a:t>
            </a: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группировка доходов, расходов, источников финансирования дефицита (направлений использования профицита) бюджета всех уровней бюджетной системы, используемая для составления и исполнения бюджетов всех уровней бюджетной системы.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 расходы группируются по функциональной, ведомственной, экономической и программной классификации.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расходов бюджета является группировкой расходов, отражающей направление средств бюджета на выполнение функций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1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806489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Ведомственная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классификация расходов бюджета является группировкой расходов бюджета, отражающей распределение бюджетных назначений по распорядителям средств соответствующих бюджетов.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Э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кономическая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классификация расходов бюджета является группировкой расходов бюджета по их экономическому содержанию (по статьям расходов).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Программная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расходов бюджета является группировкой расходов бюджета по государственным программам и подпрограммам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инструментом повышения эффективности бюджетных расходов являются государственные программы, которые представляют собой перечень мероприятий в определенных сферах деятельности, взаимоувязанных по задачам, срокам их осуществления и ресурсам, обеспечивающих достижение приоритетных целей в сфере социально-экономического развития. Финансирование в рамках государственных программ позволяет обеспечивать увязку расходов бюджета с конкретными программными мероприятиями, а также дает возможность оценить достижение целей, задач и запланированных результатов реализации госпрограмм. 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Правительством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согласованию с Президентом утвержден перечень из 21 государственной программы (с включением в них 85 подпрограмм) на 2016 - 2020 годы, а также 15 программ национальной безопасности, 16 научно-технических программ и 12 программ научных исследований.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94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73825"/>
              </p:ext>
            </p:extLst>
          </p:nvPr>
        </p:nvGraphicFramePr>
        <p:xfrm>
          <a:off x="755576" y="1700808"/>
          <a:ext cx="7848875" cy="4213894"/>
        </p:xfrm>
        <a:graphic>
          <a:graphicData uri="http://schemas.openxmlformats.org/drawingml/2006/table">
            <a:tbl>
              <a:tblPr/>
              <a:tblGrid>
                <a:gridCol w="1071978"/>
                <a:gridCol w="1188034"/>
                <a:gridCol w="260189"/>
                <a:gridCol w="145706"/>
                <a:gridCol w="135299"/>
                <a:gridCol w="124891"/>
                <a:gridCol w="156113"/>
                <a:gridCol w="156113"/>
                <a:gridCol w="124891"/>
                <a:gridCol w="145706"/>
                <a:gridCol w="166521"/>
                <a:gridCol w="145706"/>
                <a:gridCol w="176929"/>
                <a:gridCol w="135299"/>
                <a:gridCol w="156113"/>
                <a:gridCol w="156113"/>
                <a:gridCol w="156113"/>
                <a:gridCol w="114483"/>
                <a:gridCol w="156113"/>
                <a:gridCol w="166521"/>
                <a:gridCol w="124891"/>
                <a:gridCol w="135299"/>
                <a:gridCol w="176929"/>
                <a:gridCol w="124891"/>
                <a:gridCol w="166521"/>
                <a:gridCol w="187336"/>
                <a:gridCol w="114483"/>
                <a:gridCol w="176929"/>
                <a:gridCol w="166521"/>
                <a:gridCol w="145706"/>
                <a:gridCol w="156113"/>
                <a:gridCol w="187336"/>
                <a:gridCol w="114483"/>
                <a:gridCol w="166521"/>
                <a:gridCol w="176929"/>
                <a:gridCol w="124891"/>
                <a:gridCol w="197744"/>
                <a:gridCol w="166521"/>
              </a:tblGrid>
              <a:tr h="432047">
                <a:tc gridSpan="38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312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4645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(базовый уровень)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5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 (12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(первичный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уровень)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37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586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Корытненский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консолидированного бюджета </a:t>
            </a:r>
            <a:r>
              <a:rPr lang="ru-RU" sz="2800" dirty="0" err="1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40000" lnSpcReduction="20000"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формировании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бюджета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2018 год за основу приняты расчетные показатели, доведенные главным финансовым управлением Могилевского облисполкома, определенные на основе базового  сценария условий экономического развития Республики Беларусь на 2018 год, ожидаемая оценка исполнения бюджета в  2017 году.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259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38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Осиповичского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района на 2018 год определены в сумме 57 704,0 тыс.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рублей,</a:t>
            </a:r>
            <a:r>
              <a:rPr lang="ru-RU" sz="3800" spc="-1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800" spc="-1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том числе 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налоговые доходы в сумме 37 102,2 тыс. рублей, неналоговые доходы в сумме 3 268,3 тыс. рублей, безвозмездные поступления в сумме 17 333,5 тыс.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рублей.</a:t>
            </a:r>
          </a:p>
          <a:p>
            <a:pPr indent="442595" algn="just">
              <a:lnSpc>
                <a:spcPct val="115000"/>
              </a:lnSpc>
            </a:pP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В совокупности налоговые и неналоговые доходы составляют собственные доходы бюджета. Собственные доходы консолидированного бюджета </a:t>
            </a:r>
            <a:r>
              <a:rPr lang="ru-RU" sz="38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Осиповичского</a:t>
            </a:r>
            <a:r>
              <a:rPr lang="ru-RU" sz="3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района на 2018 год запланированы в сумме 40 370,5 тыс. рублей, в том числе районного бюджета в сумме     39 615,3 тыс. рублей, бюджетов сельских советов  - в сумме 755,2  тыс. рублей.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2018 году из областного бюджета передаются в консолидированный бюджет района безвозмездные поступления в сумме 17 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333,5 тыс. рублей, 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что составляет 30 % от объема всех доходов, в том числе: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дотации в сумме 15 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661,5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субвенции на финансирование расходов по индексированным жилищным квотам (именным приватизационным чекам «Жилье»)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50,0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субвенции из республиканского дорожного фонда в сумме 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540,0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 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иные межбюджетные трансферты в сумме 1 </a:t>
            </a:r>
            <a:r>
              <a:rPr lang="ru-RU" sz="3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082,0 тыс. рублей</a:t>
            </a:r>
            <a:r>
              <a:rPr lang="ru-RU" sz="3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3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800" dirty="0" err="1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 smtClean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800" dirty="0">
              <a:solidFill>
                <a:srgbClr val="3F91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47642722"/>
              </p:ext>
            </p:extLst>
          </p:nvPr>
        </p:nvGraphicFramePr>
        <p:xfrm>
          <a:off x="827584" y="476672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238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692</TotalTime>
  <Words>1066</Words>
  <Application>Microsoft Office PowerPoint</Application>
  <PresentationFormat>Экран (4:3)</PresentationFormat>
  <Paragraphs>204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Консолидированный бюджет Осиповичского района на 2018 год</vt:lpstr>
      <vt:lpstr>Общая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консолидированного бюджета Осиповичского района</vt:lpstr>
      <vt:lpstr>Доходы консолидированного бюджета Осиповичского района</vt:lpstr>
      <vt:lpstr>Презентация PowerPoint</vt:lpstr>
      <vt:lpstr>Структура доходов по уровням бюджетов </vt:lpstr>
      <vt:lpstr>Презентация PowerPoint</vt:lpstr>
      <vt:lpstr>Структура неналоговых доходов консолидированного бюджета района</vt:lpstr>
      <vt:lpstr>Расходы консолидированного бюджета Осиповичского района</vt:lpstr>
      <vt:lpstr>Структура расходов консолидированного бюджета района по функциональной классификации</vt:lpstr>
      <vt:lpstr>Структура расходов консолидированного бюджета района по экономической классификации</vt:lpstr>
      <vt:lpstr>Программные расходы консолидированного бюджета района </vt:lpstr>
      <vt:lpstr>Реестр  долга органов местного управления и самоуправления и долга, гарантированного местными исполнительными и распорядительными органами Осиповичского района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</cp:lastModifiedBy>
  <cp:revision>138</cp:revision>
  <cp:lastPrinted>2018-04-19T06:55:33Z</cp:lastPrinted>
  <dcterms:created xsi:type="dcterms:W3CDTF">2018-04-13T18:16:16Z</dcterms:created>
  <dcterms:modified xsi:type="dcterms:W3CDTF">2018-04-19T07:08:13Z</dcterms:modified>
</cp:coreProperties>
</file>