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7" r:id="rId11"/>
    <p:sldId id="265" r:id="rId12"/>
    <p:sldId id="268" r:id="rId13"/>
    <p:sldId id="269" r:id="rId14"/>
    <p:sldId id="271" r:id="rId15"/>
    <p:sldId id="274" r:id="rId16"/>
    <p:sldId id="276" r:id="rId17"/>
    <p:sldId id="275" r:id="rId18"/>
    <p:sldId id="277" r:id="rId19"/>
  </p:sldIdLst>
  <p:sldSz cx="9144000" cy="6858000" type="screen4x3"/>
  <p:notesSz cx="6784975" cy="9906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1BA5"/>
    <a:srgbClr val="3F91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22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chemeClr val="accent1">
                    <a:lumMod val="75000"/>
                  </a:schemeClr>
                </a:solidFill>
              </a:defRPr>
            </a:pPr>
            <a:r>
              <a:rPr lang="ru-RU" sz="2800" dirty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консолидированного бюджета Осиповичского района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доходов консолидированного бюджета Осиповичского района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0645726550903753"/>
                  <c:y val="-0.30864626152649699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0.64300000000000002</c:v>
                </c:pt>
                <c:pt idx="1">
                  <c:v>5.7000000000000002E-2</c:v>
                </c:pt>
                <c:pt idx="2">
                  <c:v>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 sz="1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Районный бюджет </a:t>
            </a:r>
          </a:p>
          <a:p>
            <a:pPr algn="l">
              <a:defRPr sz="1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тыс. руб.</a:t>
            </a:r>
            <a:endParaRPr lang="ru-RU"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49804821523098741"/>
          <c:y val="0"/>
        </c:manualLayout>
      </c:layout>
      <c:overlay val="0"/>
    </c:title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4783018867924528"/>
          <c:y val="3.8807440274575881E-2"/>
          <c:w val="0.37661962066062499"/>
          <c:h val="0.84244123127856574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дотация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районный бюджет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15661.5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собственные доходы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районный бюджет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39615.300000000003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субвенции и межбюджетные трансферты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районный бюджет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1672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9600000"/>
        <c:axId val="49601536"/>
        <c:axId val="52071488"/>
      </c:bar3DChart>
      <c:catAx>
        <c:axId val="49600000"/>
        <c:scaling>
          <c:orientation val="minMax"/>
        </c:scaling>
        <c:delete val="1"/>
        <c:axPos val="b"/>
        <c:majorTickMark val="out"/>
        <c:minorTickMark val="none"/>
        <c:tickLblPos val="nextTo"/>
        <c:crossAx val="49601536"/>
        <c:crosses val="autoZero"/>
        <c:auto val="1"/>
        <c:lblAlgn val="ctr"/>
        <c:lblOffset val="100"/>
        <c:noMultiLvlLbl val="0"/>
      </c:catAx>
      <c:valAx>
        <c:axId val="496015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9600000"/>
        <c:crosses val="autoZero"/>
        <c:crossBetween val="between"/>
      </c:valAx>
      <c:serAx>
        <c:axId val="52071488"/>
        <c:scaling>
          <c:orientation val="minMax"/>
        </c:scaling>
        <c:delete val="1"/>
        <c:axPos val="b"/>
        <c:minorGridlines/>
        <c:majorTickMark val="out"/>
        <c:minorTickMark val="none"/>
        <c:tickLblPos val="nextTo"/>
        <c:crossAx val="49601536"/>
        <c:crosses val="autoZero"/>
      </c:serAx>
    </c:plotArea>
    <c:legend>
      <c:legendPos val="r"/>
      <c:layout>
        <c:manualLayout>
          <c:xMode val="edge"/>
          <c:yMode val="edge"/>
          <c:x val="0.54915416233348191"/>
          <c:y val="0.70413061100206975"/>
          <c:w val="0.45084583766651809"/>
          <c:h val="0.18482205680850275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Бюджеты сельсоветов</a:t>
            </a:r>
            <a:endParaRPr lang="ru-RU"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</c:title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550466614820576"/>
          <c:y val="9.6160749966421641E-2"/>
          <c:w val="0.82689592297552528"/>
          <c:h val="0.65942030487491443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Лист1!$A$2:$A$13</c:f>
              <c:strCache>
                <c:ptCount val="12"/>
                <c:pt idx="0">
                  <c:v>Вязьевского</c:v>
                </c:pt>
                <c:pt idx="1">
                  <c:v>Гродзянского</c:v>
                </c:pt>
                <c:pt idx="2">
                  <c:v>Дарагановского</c:v>
                </c:pt>
                <c:pt idx="3">
                  <c:v>Дричинского</c:v>
                </c:pt>
                <c:pt idx="4">
                  <c:v>Елизовского</c:v>
                </c:pt>
                <c:pt idx="5">
                  <c:v>Корытненского</c:v>
                </c:pt>
                <c:pt idx="6">
                  <c:v>Лапичского</c:v>
                </c:pt>
                <c:pt idx="7">
                  <c:v>Липенского</c:v>
                </c:pt>
                <c:pt idx="8">
                  <c:v>Протасевиского</c:v>
                </c:pt>
                <c:pt idx="9">
                  <c:v>Свислочского</c:v>
                </c:pt>
                <c:pt idx="10">
                  <c:v>Татарковского</c:v>
                </c:pt>
                <c:pt idx="11">
                  <c:v>Ясенского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44.64</c:v>
                </c:pt>
                <c:pt idx="1">
                  <c:v>39.237000000000002</c:v>
                </c:pt>
                <c:pt idx="2">
                  <c:v>35.813000000000002</c:v>
                </c:pt>
                <c:pt idx="3">
                  <c:v>30.370999999999999</c:v>
                </c:pt>
                <c:pt idx="4">
                  <c:v>14.247999999999999</c:v>
                </c:pt>
                <c:pt idx="5">
                  <c:v>33.838999999999999</c:v>
                </c:pt>
                <c:pt idx="6">
                  <c:v>25.558</c:v>
                </c:pt>
                <c:pt idx="7">
                  <c:v>19.417000000000002</c:v>
                </c:pt>
                <c:pt idx="8">
                  <c:v>47.786999999999999</c:v>
                </c:pt>
                <c:pt idx="9">
                  <c:v>28.931000000000001</c:v>
                </c:pt>
                <c:pt idx="10">
                  <c:v>37.186999999999998</c:v>
                </c:pt>
                <c:pt idx="11">
                  <c:v>31.606999999999999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strRef>
              <c:f>Лист1!$A$2:$A$13</c:f>
              <c:strCache>
                <c:ptCount val="12"/>
                <c:pt idx="0">
                  <c:v>Вязьевского</c:v>
                </c:pt>
                <c:pt idx="1">
                  <c:v>Гродзянского</c:v>
                </c:pt>
                <c:pt idx="2">
                  <c:v>Дарагановского</c:v>
                </c:pt>
                <c:pt idx="3">
                  <c:v>Дричинского</c:v>
                </c:pt>
                <c:pt idx="4">
                  <c:v>Елизовского</c:v>
                </c:pt>
                <c:pt idx="5">
                  <c:v>Корытненского</c:v>
                </c:pt>
                <c:pt idx="6">
                  <c:v>Лапичского</c:v>
                </c:pt>
                <c:pt idx="7">
                  <c:v>Липенского</c:v>
                </c:pt>
                <c:pt idx="8">
                  <c:v>Протасевиского</c:v>
                </c:pt>
                <c:pt idx="9">
                  <c:v>Свислочского</c:v>
                </c:pt>
                <c:pt idx="10">
                  <c:v>Татарковского</c:v>
                </c:pt>
                <c:pt idx="11">
                  <c:v>Ясенского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93.471999999999994</c:v>
                </c:pt>
                <c:pt idx="1">
                  <c:v>42.805</c:v>
                </c:pt>
                <c:pt idx="2">
                  <c:v>57.194000000000003</c:v>
                </c:pt>
                <c:pt idx="3">
                  <c:v>34.868000000000002</c:v>
                </c:pt>
                <c:pt idx="4">
                  <c:v>107.024</c:v>
                </c:pt>
                <c:pt idx="5">
                  <c:v>24.715</c:v>
                </c:pt>
                <c:pt idx="6">
                  <c:v>122.054</c:v>
                </c:pt>
                <c:pt idx="7">
                  <c:v>63.423000000000002</c:v>
                </c:pt>
                <c:pt idx="8">
                  <c:v>68.234999999999999</c:v>
                </c:pt>
                <c:pt idx="9">
                  <c:v>72.123000000000005</c:v>
                </c:pt>
                <c:pt idx="10">
                  <c:v>28.414999999999999</c:v>
                </c:pt>
                <c:pt idx="11">
                  <c:v>40.847999999999999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1766784"/>
        <c:axId val="51768320"/>
        <c:axId val="49608448"/>
      </c:bar3DChart>
      <c:catAx>
        <c:axId val="517667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1768320"/>
        <c:crosses val="autoZero"/>
        <c:auto val="1"/>
        <c:lblAlgn val="ctr"/>
        <c:lblOffset val="100"/>
        <c:noMultiLvlLbl val="0"/>
      </c:catAx>
      <c:valAx>
        <c:axId val="517683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1766784"/>
        <c:crosses val="autoZero"/>
        <c:crossBetween val="between"/>
      </c:valAx>
      <c:serAx>
        <c:axId val="49608448"/>
        <c:scaling>
          <c:orientation val="minMax"/>
        </c:scaling>
        <c:delete val="1"/>
        <c:axPos val="b"/>
        <c:majorTickMark val="out"/>
        <c:minorTickMark val="none"/>
        <c:tickLblPos val="nextTo"/>
        <c:crossAx val="51768320"/>
        <c:crosses val="autoZero"/>
      </c:ser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rgbClr val="3F9158"/>
                </a:solidFill>
              </a:defRPr>
            </a:pPr>
            <a:r>
              <a:rPr lang="ru-RU" sz="2800" dirty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налоговых доходов консолидированного бюджета района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налоговых доходов консолидированного бюджета района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8.5090448039886413E-2"/>
                  <c:y val="-0.11757952820057035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Подоходный налог            (16 605,7 тыс. руб)</c:v>
                </c:pt>
                <c:pt idx="1">
                  <c:v>Налог на прибыль              (3 030,8 тыс. руб)</c:v>
                </c:pt>
                <c:pt idx="2">
                  <c:v>НДС (5 426,6 тыс. руб)</c:v>
                </c:pt>
                <c:pt idx="3">
                  <c:v>Земельный налог                (2 653,0 тыс. руб.)</c:v>
                </c:pt>
                <c:pt idx="4">
                  <c:v>Налог на недвижимость   (6 582,4 тыс. руб.)</c:v>
                </c:pt>
                <c:pt idx="5">
                  <c:v>Другие налоги с выручки  (2 405,2 тыс. руб)</c:v>
                </c:pt>
                <c:pt idx="6">
                  <c:v>Другие налоговые доходы (398,5 тыс. руб.)</c:v>
                </c:pt>
              </c:strCache>
            </c:strRef>
          </c:cat>
          <c:val>
            <c:numRef>
              <c:f>Лист1!$B$2:$B$8</c:f>
              <c:numCache>
                <c:formatCode>0.0%</c:formatCode>
                <c:ptCount val="7"/>
                <c:pt idx="0">
                  <c:v>0.44800000000000001</c:v>
                </c:pt>
                <c:pt idx="1">
                  <c:v>8.2000000000000003E-2</c:v>
                </c:pt>
                <c:pt idx="2">
                  <c:v>0.14599999999999999</c:v>
                </c:pt>
                <c:pt idx="3">
                  <c:v>7.1999999999999995E-2</c:v>
                </c:pt>
                <c:pt idx="4">
                  <c:v>0.17699999999999999</c:v>
                </c:pt>
                <c:pt idx="5">
                  <c:v>6.5000000000000002E-2</c:v>
                </c:pt>
                <c:pt idx="6">
                  <c:v>0.01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3991659308809745"/>
          <c:y val="0.17327148835314596"/>
          <c:w val="0.34758345563943194"/>
          <c:h val="0.81418971966077847"/>
        </c:manualLayout>
      </c:layout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Компенсации расходов государства                                        (1 398,3 тыс. руб.)</c:v>
                </c:pt>
                <c:pt idx="1">
                  <c:v>Доходы от приватизации (продажи) жилых помещений  (838,2 тыс. руб.)</c:v>
                </c:pt>
                <c:pt idx="2">
                  <c:v>Штрафы (378,6 тыс. руб.)</c:v>
                </c:pt>
                <c:pt idx="3">
                  <c:v>Доходы от сдачи в аренду земельных участков и иного имущества (233,9 тыс. руб)</c:v>
                </c:pt>
                <c:pt idx="4">
                  <c:v>Прочие неналоговые доходы (419,3 тыс. руб)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0.42799999999999999</c:v>
                </c:pt>
                <c:pt idx="1">
                  <c:v>0.25600000000000001</c:v>
                </c:pt>
                <c:pt idx="2">
                  <c:v>0.11600000000000001</c:v>
                </c:pt>
                <c:pt idx="3">
                  <c:v>7.1999999999999995E-2</c:v>
                </c:pt>
                <c:pt idx="4">
                  <c:v>0.128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624487101806613E-2"/>
          <c:y val="2.7324819933935353E-2"/>
          <c:w val="0.50575589640366758"/>
          <c:h val="0.76551989949919175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Общегосударственная деятельность                  (5 529,8 тыс. руб.)</c:v>
                </c:pt>
                <c:pt idx="1">
                  <c:v>Национальная оборона                             (2,9 тыс. руб.)</c:v>
                </c:pt>
                <c:pt idx="2">
                  <c:v>Национальная экономика (875,7 тыс. руб)</c:v>
                </c:pt>
                <c:pt idx="3">
                  <c:v>Охрана окружающей среды (23,5 тыс. руб.)</c:v>
                </c:pt>
                <c:pt idx="4">
                  <c:v>Жилищно-коммунальные услуги и жилищное строительство (7 277,6 тыс. руб.)</c:v>
                </c:pt>
                <c:pt idx="5">
                  <c:v>Здравоохранение (11 643,2 тыс. руб.)</c:v>
                </c:pt>
                <c:pt idx="6">
                  <c:v>Физическия культура, спорт, культура и средства массовой информации                          (3 580,9 тыс. руб.)</c:v>
                </c:pt>
                <c:pt idx="7">
                  <c:v>Образование 24 468,3 тыс. руб)</c:v>
                </c:pt>
                <c:pt idx="8">
                  <c:v>Социальная политика (2 680,9 тыс. руб)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 formatCode="0.0%">
                  <c:v>9.8000000000000004E-2</c:v>
                </c:pt>
                <c:pt idx="2" formatCode="0.0%">
                  <c:v>1.6E-2</c:v>
                </c:pt>
                <c:pt idx="4" formatCode="0.0%">
                  <c:v>0.13</c:v>
                </c:pt>
                <c:pt idx="5" formatCode="0.0%">
                  <c:v>0.20799999999999999</c:v>
                </c:pt>
                <c:pt idx="6" formatCode="0.0%">
                  <c:v>6.4000000000000001E-2</c:v>
                </c:pt>
                <c:pt idx="7" formatCode="0.0%">
                  <c:v>0.436</c:v>
                </c:pt>
                <c:pt idx="8" formatCode="0.0%">
                  <c:v>4.7E-2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3726885154684023"/>
          <c:y val="4.9016462959514768E-4"/>
          <c:w val="0.45383857909345277"/>
          <c:h val="0.99950983537040483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867405463205978E-2"/>
          <c:y val="0.1050225208691927"/>
          <c:w val="0.46723705534813115"/>
          <c:h val="0.7319903349990705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-9.6220016187808413E-2"/>
                  <c:y val="-0.4313532571717820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9968314416474249E-2"/>
                  <c:y val="-1.623372473227136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Заработная  плата  с отчислениями (32 534,1 тыс. руб.)</c:v>
                </c:pt>
                <c:pt idx="1">
                  <c:v>Медикаменты (990,2 тыс. руб.)</c:v>
                </c:pt>
                <c:pt idx="2">
                  <c:v>Питание (1 823,5 тыс. руб.)</c:v>
                </c:pt>
                <c:pt idx="3">
                  <c:v>Оплата коммунальных услуг  (6 244,0 тыс. руб)</c:v>
                </c:pt>
                <c:pt idx="4">
                  <c:v>Трансферты населению (2 877,3 тыс. руб.)</c:v>
                </c:pt>
                <c:pt idx="5">
                  <c:v>Субсидии (4 559,1 тыс. руб.)</c:v>
                </c:pt>
                <c:pt idx="6">
                  <c:v>Капитальные расходы (3 519,8 тыс. руб.)</c:v>
                </c:pt>
                <c:pt idx="7">
                  <c:v>Обслуживание ценных бумаг (907,7 тыс. руб.)</c:v>
                </c:pt>
                <c:pt idx="8">
                  <c:v>Прочие расходы  (2627,1 тыс. руб)</c:v>
                </c:pt>
              </c:strCache>
            </c:strRef>
          </c:cat>
          <c:val>
            <c:numRef>
              <c:f>Лист1!$B$2:$B$10</c:f>
              <c:numCache>
                <c:formatCode>0.0%</c:formatCode>
                <c:ptCount val="9"/>
                <c:pt idx="0">
                  <c:v>0.57999999999999996</c:v>
                </c:pt>
                <c:pt idx="1">
                  <c:v>1.7999999999999999E-2</c:v>
                </c:pt>
                <c:pt idx="2">
                  <c:v>3.3000000000000002E-2</c:v>
                </c:pt>
                <c:pt idx="3">
                  <c:v>0.111</c:v>
                </c:pt>
                <c:pt idx="4">
                  <c:v>5.0999999999999997E-2</c:v>
                </c:pt>
                <c:pt idx="5">
                  <c:v>8.1000000000000003E-2</c:v>
                </c:pt>
                <c:pt idx="6">
                  <c:v>6.3E-2</c:v>
                </c:pt>
                <c:pt idx="7">
                  <c:v>1.6E-2</c:v>
                </c:pt>
                <c:pt idx="8">
                  <c:v>4.7E-2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2623456790123457"/>
          <c:y val="3.3038059091083843E-2"/>
          <c:w val="0.46450617283950618"/>
          <c:h val="0.83290668370613818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19.04.2018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19.04.2018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19.04.2018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19.04.2018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19.04.2018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19.04.2018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19.04.2018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19.04.2018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19.04.2018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19.04.2018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19.04.2018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19.04.2018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412777"/>
            <a:ext cx="8280920" cy="2169586"/>
          </a:xfrm>
        </p:spPr>
        <p:txBody>
          <a:bodyPr>
            <a:normAutofit/>
          </a:bodyPr>
          <a:lstStyle/>
          <a:p>
            <a:pPr algn="l"/>
            <a:r>
              <a:rPr lang="ru-RU" sz="4000" dirty="0" smtClean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Консолидированный бюджет </a:t>
            </a:r>
            <a:r>
              <a:rPr lang="ru-RU" sz="4000" dirty="0" err="1" smtClean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4000" dirty="0" smtClean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на 2018 год</a:t>
            </a:r>
            <a:endParaRPr lang="ru-RU" sz="4000" dirty="0">
              <a:solidFill>
                <a:srgbClr val="3F91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4000" b="1" dirty="0">
                <a:solidFill>
                  <a:srgbClr val="3F9158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для граждан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9821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61779280"/>
              </p:ext>
            </p:extLst>
          </p:nvPr>
        </p:nvGraphicFramePr>
        <p:xfrm>
          <a:off x="251520" y="836712"/>
          <a:ext cx="4896544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19667725"/>
              </p:ext>
            </p:extLst>
          </p:nvPr>
        </p:nvGraphicFramePr>
        <p:xfrm>
          <a:off x="3707904" y="764704"/>
          <a:ext cx="5328592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70609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по уровням бюджетов </a:t>
            </a:r>
            <a:endParaRPr lang="ru-RU" sz="2800" dirty="0">
              <a:solidFill>
                <a:srgbClr val="3F91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3744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347336758"/>
              </p:ext>
            </p:extLst>
          </p:nvPr>
        </p:nvGraphicFramePr>
        <p:xfrm>
          <a:off x="611560" y="476672"/>
          <a:ext cx="8208912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42112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8262017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922114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неналоговых доходов консолидированного бюджета района</a:t>
            </a:r>
            <a:endParaRPr lang="ru-RU" sz="2800" dirty="0">
              <a:solidFill>
                <a:srgbClr val="3F91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6062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12568"/>
          </a:xfrm>
        </p:spPr>
        <p:txBody>
          <a:bodyPr>
            <a:noAutofit/>
          </a:bodyPr>
          <a:lstStyle/>
          <a:p>
            <a:pPr indent="449580" algn="just"/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Проект бюджета на 2018 год по расходам сформирован с учетом необходимости решения следующих задач:</a:t>
            </a:r>
            <a:endParaRPr lang="ru-RU" sz="16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540385" algn="just"/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сохранения приоритета расходов социального характера, в части обеспечения дополнительного повышения заработной платы работников бюджетной сферы;</a:t>
            </a:r>
            <a:endParaRPr lang="ru-RU" sz="16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540385" algn="just"/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целевой поддержки граждан в части уплаты части процентов и субсидий на погашение основного долга по кредитам, выдаваемых банками на строительство (реконструкцию) жилых помещений;</a:t>
            </a:r>
            <a:endParaRPr lang="ru-RU" sz="16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540385" algn="just"/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своевременного обеспечения исполнения долговых обязательств;</a:t>
            </a:r>
            <a:endParaRPr lang="ru-RU" sz="16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540385" algn="just"/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внедрения в бюджетный процесс программно-целевого метода с учетом утвержденных государственных программ (их подпрограмм).</a:t>
            </a:r>
            <a:endParaRPr lang="ru-RU" sz="16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540385" algn="just"/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Общий объем расходов консолидированного бюджета района на 2018 год определен в сумме 56 082,8 тыс. рублей.</a:t>
            </a:r>
            <a:endParaRPr lang="ru-RU" sz="16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49580" algn="just"/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Консолидированный бюджет района сохранит социальную направленность расходов бюджета: на финансирование отраслей социальной сферы планируется направить 42 </a:t>
            </a:r>
            <a:r>
              <a:rPr lang="ru-RU" sz="1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218,6 тыс. рублей </a:t>
            </a:r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или 74,8 % от всех расходов бюджета</a:t>
            </a:r>
            <a:r>
              <a:rPr lang="ru-RU" sz="1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</a:t>
            </a:r>
            <a:endParaRPr lang="ru-RU" sz="16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49580" algn="just"/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 консолидированном бюджете района в 2018 году расходы на финансирование государственных программ составят </a:t>
            </a:r>
            <a:r>
              <a:rPr lang="ru-RU" sz="1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87,5 </a:t>
            </a:r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%.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консолидированного бюджета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</a:t>
            </a:r>
            <a:endParaRPr lang="ru-RU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5448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279960"/>
              </p:ext>
            </p:extLst>
          </p:nvPr>
        </p:nvGraphicFramePr>
        <p:xfrm>
          <a:off x="323528" y="1196752"/>
          <a:ext cx="8568952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96944" cy="778098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консолидированного бюджета района по функциональной классификации</a:t>
            </a:r>
            <a:endParaRPr lang="ru-RU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9032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9979648"/>
              </p:ext>
            </p:extLst>
          </p:nvPr>
        </p:nvGraphicFramePr>
        <p:xfrm>
          <a:off x="457200" y="1481138"/>
          <a:ext cx="8579296" cy="5476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850106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консолидированного бюджета района по экономической классификации</a:t>
            </a:r>
            <a:endParaRPr lang="ru-RU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1036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2161329"/>
              </p:ext>
            </p:extLst>
          </p:nvPr>
        </p:nvGraphicFramePr>
        <p:xfrm>
          <a:off x="864241" y="1481138"/>
          <a:ext cx="7415518" cy="4562277"/>
        </p:xfrm>
        <a:graphic>
          <a:graphicData uri="http://schemas.openxmlformats.org/drawingml/2006/table">
            <a:tbl>
              <a:tblPr/>
              <a:tblGrid>
                <a:gridCol w="5751780"/>
                <a:gridCol w="1663738"/>
              </a:tblGrid>
              <a:tr h="2388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8913" marR="8913" marT="8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сумма, тыс. руб.</a:t>
                      </a:r>
                    </a:p>
                  </a:txBody>
                  <a:tcPr marL="8913" marR="8913" marT="8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9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Консолидированный бюджет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Осиповичского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082,8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25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развития аграрного бизнеса в Республике Беларусь на 2016-2020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378,3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51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о социальной защите и содействии занятости населения на 2016-2020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533,4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99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"Здоровье народа и демографическая безопасность Республики Беларусь" на 2016-2020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733,8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73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"Охрана окружающей среды и устойчивое использование природных ресурсов" на 2016-2020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73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"Энергосбережение"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73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"Образование и молодежная политика"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255,4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47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"Культура Беларуси"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062,5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90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развития физической культуры и спорта в Республике Беларусь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925,5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51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"Комфортное жилье и благоприятная среда"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230,5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2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"Строительство жилья"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99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развития транспортного комплекса Республики Беларусь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331,3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82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Непрограммные расходы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008,6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Программные расходы консолидированного бюджета района </a:t>
            </a:r>
            <a:endParaRPr lang="ru-RU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6716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3455849"/>
              </p:ext>
            </p:extLst>
          </p:nvPr>
        </p:nvGraphicFramePr>
        <p:xfrm>
          <a:off x="577850" y="3472656"/>
          <a:ext cx="7988300" cy="542925"/>
        </p:xfrm>
        <a:graphic>
          <a:graphicData uri="http://schemas.openxmlformats.org/drawingml/2006/table">
            <a:tbl>
              <a:tblPr/>
              <a:tblGrid>
                <a:gridCol w="7988300"/>
              </a:tblGrid>
              <a:tr h="542925"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Реестр  долга органов местного управления и самоуправления и долга, гарантированного местными исполнительными и распорядительными органами </a:t>
            </a:r>
            <a:r>
              <a:rPr lang="ru-RU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</a:t>
            </a:r>
            <a:r>
              <a:rPr lang="ru-RU" sz="1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2154033"/>
              </p:ext>
            </p:extLst>
          </p:nvPr>
        </p:nvGraphicFramePr>
        <p:xfrm>
          <a:off x="457200" y="1268760"/>
          <a:ext cx="8229601" cy="4710548"/>
        </p:xfrm>
        <a:graphic>
          <a:graphicData uri="http://schemas.openxmlformats.org/drawingml/2006/table">
            <a:tbl>
              <a:tblPr/>
              <a:tblGrid>
                <a:gridCol w="278006"/>
                <a:gridCol w="4388067"/>
                <a:gridCol w="1743854"/>
                <a:gridCol w="1819674"/>
              </a:tblGrid>
              <a:tr h="234813"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effectLst/>
                        <a:latin typeface="Arial Cyr"/>
                      </a:endParaRP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effectLst/>
                        <a:latin typeface="Arial Cyr"/>
                      </a:endParaRP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>
                        <a:effectLst/>
                        <a:latin typeface="Arial Cyr"/>
                      </a:endParaRP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тыс. рублей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52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/>
                        </a:rPr>
                        <a:t>Виды обязательств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На 1 января 2018 г.                 факт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/>
                        </a:rPr>
                        <a:t>На 1 января 2019 г.   оценка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922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Ценные бумаги, размещенные местными исполнительными и распорядительными органами на внутреннем финансовом рынке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          3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133,4   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          13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959,0   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93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Гарантии местных исполнительных и распорядительных органов, предъявленные к исполнению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7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Бюджетные кредиты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921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Иные долговые обязательства, ранее отнесенные в соответствии с законодательством на долг органов местного управления и самоуправления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49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effectLst/>
                          <a:latin typeface="Times New Roman"/>
                        </a:rPr>
                        <a:t>  I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Долг органов местного управления и самоуправления 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          3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133,4   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          13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959,0  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48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effectLst/>
                          <a:latin typeface="Arial Cyr"/>
                        </a:rPr>
                        <a:t>II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Долг, гарантированный местными исполнительными и распорядительными органами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          3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213,2   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           2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581,2   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71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           6 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346,6   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           16 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540,2   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0185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856895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Консолидированный бюджет района запланирован с профицитом 1 </a:t>
            </a:r>
            <a:r>
              <a:rPr lang="ru-RU" dirty="0" smtClean="0">
                <a:latin typeface="Times New Roman"/>
                <a:ea typeface="Times New Roman"/>
              </a:rPr>
              <a:t>621,2 тыс.  рублей, с направлением его на погашение долговых обязательств. </a:t>
            </a:r>
            <a:endParaRPr lang="ru-RU" sz="1400" dirty="0">
              <a:latin typeface="Times New Roman"/>
              <a:ea typeface="Times New Roman"/>
            </a:endParaRPr>
          </a:p>
          <a:p>
            <a:pPr indent="540385"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Возврат средств, представленных из районного бюджета на возвратной основе (в виде бюджетных ссуд), предусмотрен в размере </a:t>
            </a:r>
            <a:r>
              <a:rPr lang="ru-RU" dirty="0" smtClean="0">
                <a:latin typeface="Times New Roman"/>
                <a:ea typeface="Times New Roman"/>
              </a:rPr>
              <a:t> 380,4 тыс. </a:t>
            </a:r>
            <a:r>
              <a:rPr lang="ru-RU" dirty="0">
                <a:latin typeface="Times New Roman"/>
                <a:ea typeface="Times New Roman"/>
              </a:rPr>
              <a:t>рублей. </a:t>
            </a:r>
            <a:endParaRPr lang="ru-RU" sz="1400" dirty="0">
              <a:latin typeface="Times New Roman"/>
              <a:ea typeface="Times New Roman"/>
            </a:endParaRPr>
          </a:p>
          <a:p>
            <a:pPr indent="540385"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На исполнение обязательств райисполкома по погашению первого и второго облигационных займов, выпущенных </a:t>
            </a:r>
            <a:r>
              <a:rPr lang="ru-RU" dirty="0" err="1">
                <a:latin typeface="Times New Roman"/>
                <a:ea typeface="Times New Roman"/>
              </a:rPr>
              <a:t>Осиповичским</a:t>
            </a:r>
            <a:r>
              <a:rPr lang="ru-RU" dirty="0">
                <a:latin typeface="Times New Roman"/>
                <a:ea typeface="Times New Roman"/>
              </a:rPr>
              <a:t> райисполкомом предусмотрено  2 </a:t>
            </a:r>
            <a:r>
              <a:rPr lang="ru-RU" dirty="0" smtClean="0">
                <a:latin typeface="Times New Roman"/>
                <a:ea typeface="Times New Roman"/>
              </a:rPr>
              <a:t>001,6 тыс. рублей.</a:t>
            </a:r>
            <a:endParaRPr lang="ru-RU" sz="1400" dirty="0"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</a:rPr>
              <a:t>Бюджеты </a:t>
            </a:r>
            <a:r>
              <a:rPr lang="ru-RU" dirty="0">
                <a:latin typeface="Times New Roman"/>
                <a:ea typeface="Times New Roman"/>
              </a:rPr>
              <a:t>первичного уровня планируются без превышения доходов над </a:t>
            </a:r>
            <a:r>
              <a:rPr lang="ru-RU" dirty="0" smtClean="0">
                <a:latin typeface="Times New Roman"/>
                <a:ea typeface="Times New Roman"/>
              </a:rPr>
              <a:t>расходами, с предельными размерами </a:t>
            </a:r>
            <a:r>
              <a:rPr lang="ru-RU" dirty="0">
                <a:latin typeface="Times New Roman"/>
                <a:ea typeface="Times New Roman"/>
              </a:rPr>
              <a:t>дефицита бюджетов сельсоветов на конец года 0 (ноль) рублей</a:t>
            </a:r>
            <a:r>
              <a:rPr lang="ru-RU" dirty="0" smtClean="0">
                <a:latin typeface="Times New Roman"/>
                <a:ea typeface="Times New Roman"/>
              </a:rPr>
              <a:t>.</a:t>
            </a:r>
          </a:p>
          <a:p>
            <a:pPr indent="457200" algn="just">
              <a:spcAft>
                <a:spcPts val="0"/>
              </a:spcAft>
            </a:pPr>
            <a:endParaRPr lang="ru-RU" sz="1400" dirty="0"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endParaRPr lang="ru-RU" sz="1400" dirty="0" smtClean="0"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endParaRPr lang="ru-RU" sz="1400" dirty="0"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endParaRPr lang="ru-RU" sz="1400" dirty="0" smtClean="0"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endParaRPr lang="ru-RU" sz="1400" dirty="0"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endParaRPr lang="ru-RU" sz="1400" dirty="0" smtClean="0"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endParaRPr lang="ru-RU" sz="1400" dirty="0"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endParaRPr lang="ru-RU" sz="1400" dirty="0" smtClean="0"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endParaRPr lang="ru-RU" sz="1400" dirty="0"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endParaRPr lang="ru-RU" sz="1400" dirty="0" smtClean="0"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endParaRPr lang="ru-RU" sz="1400" dirty="0"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mtClean="0">
                <a:latin typeface="Times New Roman"/>
                <a:ea typeface="Times New Roman"/>
              </a:rPr>
              <a:t>                                                   </a:t>
            </a:r>
            <a:r>
              <a:rPr lang="ru-RU" dirty="0" smtClean="0">
                <a:latin typeface="Times New Roman"/>
                <a:ea typeface="Times New Roman"/>
              </a:rPr>
              <a:t>Финансовый отдел </a:t>
            </a:r>
            <a:r>
              <a:rPr lang="ru-RU" dirty="0" err="1" smtClean="0">
                <a:latin typeface="Times New Roman"/>
                <a:ea typeface="Times New Roman"/>
              </a:rPr>
              <a:t>Осиповичского</a:t>
            </a:r>
            <a:r>
              <a:rPr lang="ru-RU" dirty="0" smtClean="0">
                <a:latin typeface="Times New Roman"/>
                <a:ea typeface="Times New Roman"/>
              </a:rPr>
              <a:t> райисполкома</a:t>
            </a:r>
            <a:endParaRPr lang="ru-RU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56692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980728"/>
            <a:ext cx="8352928" cy="5026563"/>
          </a:xfrm>
        </p:spPr>
        <p:txBody>
          <a:bodyPr>
            <a:normAutofit fontScale="25000" lnSpcReduction="20000"/>
          </a:bodyPr>
          <a:lstStyle/>
          <a:p>
            <a:pPr indent="0" algn="just">
              <a:buNone/>
            </a:pPr>
            <a:r>
              <a:rPr lang="ru-RU" sz="2800" dirty="0">
                <a:solidFill>
                  <a:srgbClr val="000000"/>
                </a:solidFill>
                <a:latin typeface="Times New Roman"/>
              </a:rPr>
              <a:t>	</a:t>
            </a:r>
            <a:r>
              <a:rPr lang="ru-RU" sz="7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общем </a:t>
            </a:r>
            <a:r>
              <a:rPr lang="ru-RU" sz="7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 </a:t>
            </a:r>
            <a:r>
              <a:rPr lang="ru-RU" sz="7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– </a:t>
            </a:r>
            <a:r>
              <a:rPr lang="ru-RU" sz="7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финансовый документ, содержащий подробный план аккумулирования и использования финансовых ресурсов государства, региона за определённый период времени.</a:t>
            </a: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sz="7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Согласно </a:t>
            </a:r>
            <a:r>
              <a:rPr lang="ru-RU" sz="7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Бюджетному кодексу Республики Беларусь </a:t>
            </a:r>
            <a:r>
              <a:rPr lang="ru-RU" sz="7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 </a:t>
            </a:r>
            <a:r>
              <a:rPr lang="ru-RU" sz="7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это план формирования и использования денежных средств для обеспечения реализации задач и функций государства в течение финансового года. Финансовый год, также как и календарный, длится с  1 января по 31 декабря.</a:t>
            </a: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sz="7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Бюджет </a:t>
            </a:r>
            <a:r>
              <a:rPr lang="ru-RU" sz="7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способом перераспределения денежных доходов населения, предприятий и других юридических лиц  в интересах финансирования государственных и иных общественно значимых расходов.</a:t>
            </a: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sz="7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ru-RU" sz="7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бюджетную систему Республики Беларусь  как самостоятельные части включаются республиканский бюджет и местные бюджеты.</a:t>
            </a: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sz="7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Местные </a:t>
            </a:r>
            <a:r>
              <a:rPr lang="ru-RU" sz="7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бюджеты делятся на: </a:t>
            </a: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sz="7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бюджеты </a:t>
            </a:r>
            <a:r>
              <a:rPr lang="ru-RU" sz="7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первичного уровня – сельские, поселковые, городские (городов районного подчинения); </a:t>
            </a: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sz="7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бюджеты </a:t>
            </a:r>
            <a:r>
              <a:rPr lang="ru-RU" sz="7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базового уровня – районные и городские (городов областного подчинения); </a:t>
            </a: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sz="7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бюджеты </a:t>
            </a:r>
            <a:r>
              <a:rPr lang="ru-RU" sz="7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областного уровня – областные бюджеты и бюджет г. Минска. </a:t>
            </a: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sz="7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ru-RU" sz="7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совокупности республиканский и местные бюджеты образуют Консолидированный бюджет. </a:t>
            </a: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499176" cy="504056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Общая информация</a:t>
            </a:r>
            <a:endParaRPr lang="ru-RU" sz="3200" dirty="0">
              <a:solidFill>
                <a:srgbClr val="3F91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143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260648"/>
            <a:ext cx="79928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денежные средства, поступающие в безвозмездном и безвозвратном порядке в бюджет в соответствии действующим законодательством. Доходы бюджета формируются за счет: </a:t>
            </a:r>
          </a:p>
          <a:p>
            <a:pPr indent="450215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налоговых доходов; </a:t>
            </a:r>
          </a:p>
          <a:p>
            <a:pPr indent="450215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неналоговых доходов; </a:t>
            </a:r>
          </a:p>
          <a:p>
            <a:pPr indent="450215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безвозмездных поступлений. </a:t>
            </a:r>
          </a:p>
          <a:p>
            <a:pPr indent="450215"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обязательный безвозмездный платёж, взимаемый Правительством или местными органами власти с организаций и физических лиц в целях финансирования расходов государства. </a:t>
            </a:r>
          </a:p>
          <a:p>
            <a:pPr indent="450215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Республике Беларусь виды налогов, сборов (пошлин), порядок их исчисления и сроки уплаты, а также плательщики установлены Налоговым кодексом Республики Беларусь. </a:t>
            </a:r>
          </a:p>
          <a:p>
            <a:pPr indent="450215"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доходы, получаемые в виде платы за пользование государственными фондами или имуществом либо компенсации за оказанные государством услуги юридическим или физическим лицам. </a:t>
            </a:r>
          </a:p>
          <a:p>
            <a:pPr indent="450215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безвозмездным поступлениям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относятся необязательные платежи, которые включают в себя поступления от иностранных государств, международных организаций, а также другого бюджета в форме межбюджетных трансфертов. </a:t>
            </a:r>
          </a:p>
          <a:p>
            <a:pPr indent="450215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043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908719"/>
            <a:ext cx="770485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215" algn="just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свою очередь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денежные средства, направляемые на финансовое обеспечение задач и функций государства. </a:t>
            </a:r>
          </a:p>
          <a:p>
            <a:pPr indent="450215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обеспечения соответствия между полномочиями государственных органов на осуществление расходов, закрепленных за республиканским и местными бюджетами, и бюджетными ресурсами, которые должны обеспечивать исполнение этих полномочий, предусматривается предоставление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межбюджетных трансфертов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бюджетных средств, передаваемых из одного бюджета в другой бюджет на безвозвратной и безвозмездной основе. Трансферт, передаваемый другому бюджету на осуществление целевых расходов, называется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При недостаточности в нижестоящем бюджете собственных доходов для финансирования его расходов в целях обеспечения сбалансированности из вышестоящего в нижестоящий бюджет передается межбюджетный трансферт в виде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450215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Соотношение между доходной и расходной частями бюджета определяет итоговое сальдо бюджета. В зависимости от величины этого сальдо бюджет может быть сбалансированным,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профицитным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дефицитным. </a:t>
            </a:r>
          </a:p>
        </p:txBody>
      </p:sp>
    </p:spTree>
    <p:extLst>
      <p:ext uri="{BB962C8B-B14F-4D97-AF65-F5344CB8AC3E}">
        <p14:creationId xmlns:p14="http://schemas.microsoft.com/office/powerpoint/2010/main" val="1292364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620687"/>
            <a:ext cx="777686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Сбалансированный бюджет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бюджет, в котором расходы равны его доходам и иным поступлениям в бюджет. </a:t>
            </a:r>
          </a:p>
          <a:p>
            <a:pPr indent="450215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доходы бюджета превышают его расходы, то формируется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450215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Превышение расходов бюджета над его доходами называется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дефицитом бюджета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450215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доходы, расходы, источники финансирования дефицита (направления использования профицита) бюджета структурированы в единой бюджетной классификации Республики Беларусь. </a:t>
            </a:r>
          </a:p>
          <a:p>
            <a:pPr indent="450215"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Бюджетная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группировка доходов, расходов, источников финансирования дефицита (направлений использования профицита) бюджета всех уровней бюджетной системы, используемая для составления и исполнения бюджетов всех уровней бюджетной системы.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 расходы группируются по функциональной, ведомственной, экономической и программной классификации.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расходов бюджета является группировкой расходов, отражающей направление средств бюджета на выполнение функций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216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6672"/>
            <a:ext cx="8064896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Ведомственная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классификация расходов бюджета является группировкой расходов бюджета, отражающей распределение бюджетных назначений по распорядителям средств соответствующих бюджетов.</a:t>
            </a:r>
          </a:p>
          <a:p>
            <a:pPr lvl="0" algn="just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Э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кономическая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классификация расходов бюджета является группировкой расходов бюджета по их экономическому содержанию (по статьям расходов).</a:t>
            </a:r>
          </a:p>
          <a:p>
            <a:pPr lvl="0" algn="just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Программная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расходов бюджета является группировкой расходов бюджета по государственным программам и подпрограммам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rgbClr val="000000"/>
                </a:solidFill>
                <a:latin typeface="Times New Roman"/>
              </a:rPr>
              <a:t>      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инструментом повышения эффективности бюджетных расходов являются государственные программы, которые представляют собой перечень мероприятий в определенных сферах деятельности, взаимоувязанных по задачам, срокам их осуществления и ресурсам, обеспечивающих достижение приоритетных целей в сфере социально-экономического развития. Финансирование в рамках государственных программ позволяет обеспечивать увязку расходов бюджета с конкретными программными мероприятиями, а также дает возможность оценить достижение целей, задач и запланированных результатов реализации госпрограмм. </a:t>
            </a:r>
          </a:p>
          <a:p>
            <a:pPr algn="just"/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Правительством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согласованию с Президентом утвержден перечень из 21 государственной программы (с включением в них 85 подпрограмм) на 2016 - 2020 годы, а также 15 программ национальной безопасности, 16 научно-технических программ и 12 программ научных исследований. 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794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5373825"/>
              </p:ext>
            </p:extLst>
          </p:nvPr>
        </p:nvGraphicFramePr>
        <p:xfrm>
          <a:off x="755576" y="1700808"/>
          <a:ext cx="7848875" cy="4213894"/>
        </p:xfrm>
        <a:graphic>
          <a:graphicData uri="http://schemas.openxmlformats.org/drawingml/2006/table">
            <a:tbl>
              <a:tblPr/>
              <a:tblGrid>
                <a:gridCol w="1071978"/>
                <a:gridCol w="1188034"/>
                <a:gridCol w="260189"/>
                <a:gridCol w="145706"/>
                <a:gridCol w="135299"/>
                <a:gridCol w="124891"/>
                <a:gridCol w="156113"/>
                <a:gridCol w="156113"/>
                <a:gridCol w="124891"/>
                <a:gridCol w="145706"/>
                <a:gridCol w="166521"/>
                <a:gridCol w="145706"/>
                <a:gridCol w="176929"/>
                <a:gridCol w="135299"/>
                <a:gridCol w="156113"/>
                <a:gridCol w="156113"/>
                <a:gridCol w="156113"/>
                <a:gridCol w="114483"/>
                <a:gridCol w="156113"/>
                <a:gridCol w="166521"/>
                <a:gridCol w="124891"/>
                <a:gridCol w="135299"/>
                <a:gridCol w="176929"/>
                <a:gridCol w="124891"/>
                <a:gridCol w="166521"/>
                <a:gridCol w="187336"/>
                <a:gridCol w="114483"/>
                <a:gridCol w="176929"/>
                <a:gridCol w="166521"/>
                <a:gridCol w="145706"/>
                <a:gridCol w="156113"/>
                <a:gridCol w="187336"/>
                <a:gridCol w="114483"/>
                <a:gridCol w="166521"/>
                <a:gridCol w="176929"/>
                <a:gridCol w="124891"/>
                <a:gridCol w="197744"/>
                <a:gridCol w="166521"/>
              </a:tblGrid>
              <a:tr h="432047">
                <a:tc gridSpan="38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Консолидированный 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 </a:t>
                      </a:r>
                      <a:r>
                        <a:rPr lang="ru-RU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Осиповичского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3312"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4645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264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</a:t>
                      </a:r>
                    </a:p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(базовый уровень)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5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Бюджеты сельских советов (12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(первичный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уровень)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5379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586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Вязьевский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Гродзянский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Дарагановский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Дричинский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Елизовский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Корытненский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Лапичский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Липенский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Протасевичский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Татарковский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Ясенский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416824" cy="922114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консолидированного бюджета </a:t>
            </a:r>
            <a:r>
              <a:rPr lang="ru-RU" sz="2800" dirty="0" err="1" smtClean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800" dirty="0" smtClean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</a:t>
            </a:r>
            <a:endParaRPr lang="ru-RU" sz="2800" dirty="0">
              <a:solidFill>
                <a:srgbClr val="3F91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042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>
            <a:normAutofit fontScale="40000" lnSpcReduction="20000"/>
          </a:bodyPr>
          <a:lstStyle/>
          <a:p>
            <a:pPr indent="450215" algn="just">
              <a:lnSpc>
                <a:spcPct val="115000"/>
              </a:lnSpc>
            </a:pPr>
            <a:r>
              <a:rPr lang="ru-RU" sz="3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При формировании </a:t>
            </a:r>
            <a:r>
              <a:rPr lang="ru-RU" sz="3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бюджета </a:t>
            </a:r>
            <a:r>
              <a:rPr lang="ru-RU" sz="3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 2018 год за основу приняты расчетные показатели, доведенные главным финансовым управлением Могилевского облисполкома, определенные на основе базового  сценария условий экономического развития Республики Беларусь на 2018 год, ожидаемая оценка исполнения бюджета в  2017 году.</a:t>
            </a:r>
            <a:endParaRPr lang="ru-RU" sz="38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42595" algn="just">
              <a:lnSpc>
                <a:spcPct val="115000"/>
              </a:lnSpc>
            </a:pPr>
            <a:r>
              <a:rPr lang="ru-RU" sz="3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Доходы консолидированного бюджета </a:t>
            </a:r>
            <a:r>
              <a:rPr lang="ru-RU" sz="38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Осиповичского</a:t>
            </a:r>
            <a:r>
              <a:rPr lang="ru-RU" sz="3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района на 2018 год определены в сумме 57 704,0 тыс. </a:t>
            </a:r>
            <a:r>
              <a:rPr lang="ru-RU" sz="3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рублей,</a:t>
            </a:r>
            <a:r>
              <a:rPr lang="ru-RU" sz="3800" spc="-1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3800" spc="-1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 том числе  </a:t>
            </a:r>
            <a:r>
              <a:rPr lang="ru-RU" sz="3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налоговые доходы в сумме 37 102,2 тыс. рублей, неналоговые доходы в сумме 3 268,3 тыс. рублей, безвозмездные поступления в сумме 17 333,5 тыс. </a:t>
            </a:r>
            <a:r>
              <a:rPr lang="ru-RU" sz="3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рублей.</a:t>
            </a:r>
          </a:p>
          <a:p>
            <a:pPr indent="442595" algn="just">
              <a:lnSpc>
                <a:spcPct val="115000"/>
              </a:lnSpc>
            </a:pPr>
            <a:r>
              <a:rPr lang="ru-RU" sz="3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В совокупности налоговые и неналоговые доходы составляют собственные доходы бюджета. Собственные доходы консолидированного бюджета </a:t>
            </a:r>
            <a:r>
              <a:rPr lang="ru-RU" sz="3800" dirty="0" err="1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Осиповичского</a:t>
            </a:r>
            <a:r>
              <a:rPr lang="ru-RU" sz="3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района на 2018 год запланированы в сумме 40 370,5 тыс. рублей, в том числе районного бюджета в сумме     39 615,3 тыс. рублей, бюджетов сельских советов  - в сумме 755,2  тыс. рублей.</a:t>
            </a:r>
            <a:endParaRPr lang="ru-RU" sz="38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</a:pP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 2018 году из областного бюджета передаются в консолидированный бюджет района безвозмездные поступления в сумме 17 </a:t>
            </a:r>
            <a:r>
              <a:rPr lang="ru-RU" sz="3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333,5 тыс. рублей, </a:t>
            </a:r>
            <a:r>
              <a:rPr lang="ru-RU" sz="3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что составляет 30 % от объема всех доходов, в том числе:</a:t>
            </a:r>
            <a:endParaRPr lang="ru-RU" sz="38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</a:pPr>
            <a:r>
              <a:rPr lang="ru-RU" sz="3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дотации в сумме 15 </a:t>
            </a:r>
            <a:r>
              <a:rPr lang="ru-RU" sz="3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661,5 тыс. рублей</a:t>
            </a:r>
            <a:r>
              <a:rPr lang="ru-RU" sz="3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;</a:t>
            </a:r>
            <a:endParaRPr lang="ru-RU" sz="38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</a:pPr>
            <a:r>
              <a:rPr lang="ru-RU" sz="3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субвенции на финансирование расходов по индексированным жилищным квотам (именным приватизационным чекам «Жилье») в сумме </a:t>
            </a:r>
            <a:r>
              <a:rPr lang="ru-RU" sz="3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50,0 тыс. рублей</a:t>
            </a:r>
            <a:r>
              <a:rPr lang="ru-RU" sz="3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;</a:t>
            </a:r>
            <a:endParaRPr lang="ru-RU" sz="38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</a:pPr>
            <a:r>
              <a:rPr lang="ru-RU" sz="3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субвенции из республиканского дорожного фонда в сумме </a:t>
            </a:r>
            <a:r>
              <a:rPr lang="ru-RU" sz="3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540,0 тыс. рублей</a:t>
            </a:r>
            <a:r>
              <a:rPr lang="ru-RU" sz="3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; </a:t>
            </a:r>
            <a:endParaRPr lang="ru-RU" sz="38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</a:pPr>
            <a:r>
              <a:rPr lang="ru-RU" sz="3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иные межбюджетные трансферты в сумме 1 </a:t>
            </a:r>
            <a:r>
              <a:rPr lang="ru-RU" sz="3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082,0 тыс. рублей</a:t>
            </a:r>
            <a:r>
              <a:rPr lang="ru-RU" sz="3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  <a:endParaRPr lang="ru-RU" sz="38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консолидированного бюджета </a:t>
            </a:r>
            <a:r>
              <a:rPr lang="ru-RU" sz="2800" dirty="0" err="1" smtClean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800" dirty="0" smtClean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</a:t>
            </a:r>
            <a:endParaRPr lang="ru-RU" sz="2800" dirty="0">
              <a:solidFill>
                <a:srgbClr val="3F91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596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447642722"/>
              </p:ext>
            </p:extLst>
          </p:nvPr>
        </p:nvGraphicFramePr>
        <p:xfrm>
          <a:off x="827584" y="476672"/>
          <a:ext cx="799288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932381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692</TotalTime>
  <Words>1066</Words>
  <Application>Microsoft Office PowerPoint</Application>
  <PresentationFormat>Экран (4:3)</PresentationFormat>
  <Paragraphs>204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Открытая</vt:lpstr>
      <vt:lpstr>Консолидированный бюджет Осиповичского района на 2018 год</vt:lpstr>
      <vt:lpstr>Общая информация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консолидированного бюджета Осиповичского района</vt:lpstr>
      <vt:lpstr>Доходы консолидированного бюджета Осиповичского района</vt:lpstr>
      <vt:lpstr>Презентация PowerPoint</vt:lpstr>
      <vt:lpstr>Структура доходов по уровням бюджетов </vt:lpstr>
      <vt:lpstr>Презентация PowerPoint</vt:lpstr>
      <vt:lpstr>Структура неналоговых доходов консолидированного бюджета района</vt:lpstr>
      <vt:lpstr>Расходы консолидированного бюджета Осиповичского района</vt:lpstr>
      <vt:lpstr>Структура расходов консолидированного бюджета района по функциональной классификации</vt:lpstr>
      <vt:lpstr>Структура расходов консолидированного бюджета района по экономической классификации</vt:lpstr>
      <vt:lpstr>Программные расходы консолидированного бюджета района </vt:lpstr>
      <vt:lpstr>Реестр  долга органов местного управления и самоуправления и долга, гарантированного местными исполнительными и распорядительными органами Осиповичского района 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Козенкова Наталия</cp:lastModifiedBy>
  <cp:revision>138</cp:revision>
  <cp:lastPrinted>2018-04-19T06:55:33Z</cp:lastPrinted>
  <dcterms:created xsi:type="dcterms:W3CDTF">2018-04-13T18:16:16Z</dcterms:created>
  <dcterms:modified xsi:type="dcterms:W3CDTF">2018-04-19T07:08:13Z</dcterms:modified>
</cp:coreProperties>
</file>