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2" r:id="rId5"/>
    <p:sldId id="263" r:id="rId6"/>
    <p:sldId id="266" r:id="rId7"/>
    <p:sldId id="267" r:id="rId8"/>
    <p:sldId id="269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Osirfopdc\Public\2013\&#1044;&#1080;&#1072;&#1075;&#1088;&#1072;&#1084;&#1084;&#1072;%20&#1089;&#1090;&#1088;&#1091;&#1082;&#1090;&#1091;&#1088;&#1072;%201%20&#1087;&#1086;&#1083;&#1091;&#1075;&#1086;&#1076;&#1080;&#1077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39,5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6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16,4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3,3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1,8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подоходный налог</c:v>
                </c:pt>
                <c:pt idx="1">
                  <c:v>налог на прибыль</c:v>
                </c:pt>
                <c:pt idx="2">
                  <c:v>земельный налог </c:v>
                </c:pt>
                <c:pt idx="3">
                  <c:v>налог на недвижимость</c:v>
                </c:pt>
                <c:pt idx="4">
                  <c:v>НДС</c:v>
                </c:pt>
                <c:pt idx="5">
                  <c:v>другие налоги от выручки</c:v>
                </c:pt>
                <c:pt idx="6">
                  <c:v>прочие налоговые доходы</c:v>
                </c:pt>
                <c:pt idx="7">
                  <c:v>неналоговые доходы 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0.39200000000000002</c:v>
                </c:pt>
                <c:pt idx="1">
                  <c:v>6.6000000000000003E-2</c:v>
                </c:pt>
                <c:pt idx="2">
                  <c:v>7.4999999999999997E-2</c:v>
                </c:pt>
                <c:pt idx="3">
                  <c:v>0.16600000000000001</c:v>
                </c:pt>
                <c:pt idx="4">
                  <c:v>0.13500000000000001</c:v>
                </c:pt>
                <c:pt idx="5">
                  <c:v>6.2E-2</c:v>
                </c:pt>
                <c:pt idx="6">
                  <c:v>1.7999999999999999E-2</c:v>
                </c:pt>
                <c:pt idx="7">
                  <c:v>8.5999999999999993E-2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"/>
          <c:y val="0.83848905286308451"/>
          <c:w val="1"/>
          <c:h val="0.161510947136915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868418260728217E-2"/>
          <c:y val="3.4394438858252031E-2"/>
          <c:w val="0.91613158173927178"/>
          <c:h val="0.789162235757491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556332497615768E-3"/>
                  <c:y val="-3.079385667222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5556332497615768E-3"/>
                  <c:y val="-2.3687582055556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государственный сектор</c:v>
                </c:pt>
                <c:pt idx="1">
                  <c:v>негосударственный сектор</c:v>
                </c:pt>
                <c:pt idx="2">
                  <c:v>индивидуальные предприниматиели  </c:v>
                </c:pt>
                <c:pt idx="3">
                  <c:v>физические лица 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0.66</c:v>
                </c:pt>
                <c:pt idx="1">
                  <c:v>0.23200000000000001</c:v>
                </c:pt>
                <c:pt idx="2">
                  <c:v>5.0999999999999997E-2</c:v>
                </c:pt>
                <c:pt idx="3">
                  <c:v>5.7000000000000002E-2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9223232246900494E-2"/>
                  <c:y val="-1.4212549233333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7074876914202958E-2"/>
                  <c:y val="-1.4212549233333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963610414679806E-2"/>
                  <c:y val="-2.36875820555570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5556332497615766E-2"/>
                  <c:y val="-1.4212549233333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государственный сектор</c:v>
                </c:pt>
                <c:pt idx="1">
                  <c:v>негосударственный сектор</c:v>
                </c:pt>
                <c:pt idx="2">
                  <c:v>индивидуальные предприниматиели  </c:v>
                </c:pt>
                <c:pt idx="3">
                  <c:v>физические лица 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0.63</c:v>
                </c:pt>
                <c:pt idx="1">
                  <c:v>0.25800000000000001</c:v>
                </c:pt>
                <c:pt idx="2">
                  <c:v>4.4999999999999998E-2</c:v>
                </c:pt>
                <c:pt idx="3">
                  <c:v>6.7000000000000004E-2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1454592"/>
        <c:axId val="34583680"/>
        <c:axId val="0"/>
      </c:bar3DChart>
      <c:catAx>
        <c:axId val="81454592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4583680"/>
        <c:crosses val="autoZero"/>
        <c:auto val="0"/>
        <c:lblAlgn val="ctr"/>
        <c:lblOffset val="100"/>
        <c:noMultiLvlLbl val="0"/>
      </c:catAx>
      <c:valAx>
        <c:axId val="3458368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145459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just">
              <a:defRPr/>
            </a:pPr>
            <a:r>
              <a:rPr lang="ru-RU" sz="1400" dirty="0" smtClean="0"/>
              <a:t>						</a:t>
            </a:r>
            <a:r>
              <a:rPr lang="ru-RU" sz="1400" baseline="0" smtClean="0"/>
              <a:t>              </a:t>
            </a:r>
            <a:endParaRPr lang="ru-RU" sz="1400" dirty="0" smtClean="0"/>
          </a:p>
          <a:p>
            <a:pPr algn="just">
              <a:defRPr/>
            </a:pPr>
            <a:endParaRPr lang="ru-RU" sz="1400" dirty="0" smtClean="0"/>
          </a:p>
          <a:p>
            <a:pPr algn="just">
              <a:defRPr/>
            </a:pPr>
            <a:r>
              <a:rPr lang="ru-RU" sz="1400" dirty="0" smtClean="0"/>
              <a:t>Расходы </a:t>
            </a:r>
            <a:r>
              <a:rPr lang="ru-RU" sz="1400" dirty="0"/>
              <a:t>консолидированного бюджета </a:t>
            </a:r>
            <a:r>
              <a:rPr lang="ru-RU" sz="1400" dirty="0" err="1"/>
              <a:t>Осиповичского</a:t>
            </a:r>
            <a:r>
              <a:rPr lang="ru-RU" sz="1400" dirty="0"/>
              <a:t> района  по функциональной классификации расходов за </a:t>
            </a:r>
            <a:r>
              <a:rPr lang="ru-RU" sz="1400" baseline="0" dirty="0" smtClean="0"/>
              <a:t> 20</a:t>
            </a:r>
            <a:r>
              <a:rPr lang="ru-RU" sz="1400" dirty="0" smtClean="0"/>
              <a:t>17 год</a:t>
            </a:r>
          </a:p>
          <a:p>
            <a:pPr algn="just">
              <a:defRPr/>
            </a:pPr>
            <a:r>
              <a:rPr lang="ru-RU" sz="1400" dirty="0" smtClean="0"/>
              <a:t>						</a:t>
            </a:r>
            <a:r>
              <a:rPr lang="ru-RU" sz="1400" b="0" dirty="0" smtClean="0"/>
              <a:t>тыс. рублей</a:t>
            </a:r>
            <a:endParaRPr lang="ru-RU" sz="1400" b="0" dirty="0"/>
          </a:p>
        </c:rich>
      </c:tx>
      <c:layout>
        <c:manualLayout>
          <c:xMode val="edge"/>
          <c:yMode val="edge"/>
          <c:x val="0.15113516798787063"/>
          <c:y val="3.1349714372821622E-2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  <c:spPr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  <a:effectLst>
          <a:glow rad="1397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6350"/>
        </a:sp3d>
      </c:spPr>
    </c:sideWall>
    <c:backWall>
      <c:thickness val="0"/>
      <c:spPr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  <a:effectLst>
          <a:glow rad="1397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6350"/>
        </a:sp3d>
      </c:spPr>
    </c:backWall>
    <c:plotArea>
      <c:layout>
        <c:manualLayout>
          <c:layoutTarget val="inner"/>
          <c:xMode val="edge"/>
          <c:yMode val="edge"/>
          <c:x val="7.5155164832292204E-2"/>
          <c:y val="0.26713843810636029"/>
          <c:w val="0.49641134645170143"/>
          <c:h val="0.73286156189363971"/>
        </c:manualLayout>
      </c:layout>
      <c:pie3DChart>
        <c:varyColors val="1"/>
        <c:ser>
          <c:idx val="0"/>
          <c:order val="0"/>
          <c:tx>
            <c:strRef>
              <c:f>Лист2!$B$2</c:f>
              <c:strCache>
                <c:ptCount val="1"/>
                <c:pt idx="0">
                  <c:v>Исполнено за   2017 год 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1.4281730181006874E-2"/>
                  <c:y val="-8.4918548144856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4273363561121305E-2"/>
                  <c:y val="-6.7499358781808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4267785814530923E-2"/>
                  <c:y val="-5.0080169418761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8555093742128181E-2"/>
                  <c:y val="6.9676757452189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281730181006874E-2"/>
                  <c:y val="8.05637508040944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7126920724027495E-2"/>
                  <c:y val="0.104515136178284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8566249235308935E-2"/>
                  <c:y val="-7.8386523582427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9.9972111267048105E-3"/>
                  <c:y val="-7.8386352133713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Лист2!$A$3:$A$10</c:f>
              <c:strCache>
                <c:ptCount val="8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 и жилищное строительство</c:v>
                </c:pt>
                <c:pt idx="3">
                  <c:v>Прочие отрасли</c:v>
                </c:pt>
                <c:pt idx="4">
                  <c:v>Здравоохранение</c:v>
                </c:pt>
                <c:pt idx="5">
                  <c:v>Физическая культура, спорт, культура и СМИ</c:v>
                </c:pt>
                <c:pt idx="6">
                  <c:v>Образование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Лист2!$B$3:$B$10</c:f>
              <c:numCache>
                <c:formatCode>#,##0.0</c:formatCode>
                <c:ptCount val="8"/>
                <c:pt idx="0">
                  <c:v>3186.6</c:v>
                </c:pt>
                <c:pt idx="1">
                  <c:v>2282.5</c:v>
                </c:pt>
                <c:pt idx="2">
                  <c:v>7449.7</c:v>
                </c:pt>
                <c:pt idx="3">
                  <c:v>49.600000000002183</c:v>
                </c:pt>
                <c:pt idx="4">
                  <c:v>13268.2</c:v>
                </c:pt>
                <c:pt idx="5">
                  <c:v>3746.4</c:v>
                </c:pt>
                <c:pt idx="6">
                  <c:v>21587.9</c:v>
                </c:pt>
                <c:pt idx="7">
                  <c:v>2451</c:v>
                </c:pt>
              </c:numCache>
            </c:numRef>
          </c:val>
        </c:ser>
        <c:ser>
          <c:idx val="1"/>
          <c:order val="1"/>
          <c:tx>
            <c:strRef>
              <c:f>Лист2!$C$2</c:f>
              <c:strCache>
                <c:ptCount val="1"/>
              </c:strCache>
            </c:strRef>
          </c:tx>
          <c:explosion val="25"/>
          <c:cat>
            <c:strRef>
              <c:f>Лист2!$A$3:$A$10</c:f>
              <c:strCache>
                <c:ptCount val="8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 и жилищное строительство</c:v>
                </c:pt>
                <c:pt idx="3">
                  <c:v>Прочие отрасли</c:v>
                </c:pt>
                <c:pt idx="4">
                  <c:v>Здравоохранение</c:v>
                </c:pt>
                <c:pt idx="5">
                  <c:v>Физическая культура, спорт, культура и СМИ</c:v>
                </c:pt>
                <c:pt idx="6">
                  <c:v>Образование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Лист2!$C$3:$C$10</c:f>
              <c:numCache>
                <c:formatCode>General</c:formatCode>
                <c:ptCount val="8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632409958215567"/>
          <c:y val="0.2477959046217087"/>
          <c:w val="0.32367587074825488"/>
          <c:h val="0.44515425820071974"/>
        </c:manualLayout>
      </c:layout>
      <c:overlay val="0"/>
      <c:txPr>
        <a:bodyPr/>
        <a:lstStyle/>
        <a:p>
          <a:pPr rtl="0"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547716920342186E-3"/>
          <c:y val="2.8048389729798673E-2"/>
          <c:w val="0.76807299188979006"/>
          <c:h val="0.9415658547295860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outerShdw blurRad="50800" dist="50800" dir="5400000" algn="ctr" rotWithShape="0">
                <a:srgbClr val="92D050"/>
              </a:outerShdw>
            </a:effectLst>
          </c:spPr>
          <c:dLbls>
            <c:dLbl>
              <c:idx val="0"/>
              <c:layout>
                <c:manualLayout>
                  <c:x val="1.263704032885235E-2"/>
                  <c:y val="-2.101733570848962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5,9%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145983779580048E-2"/>
                  <c:y val="-4.4358417930945269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4,2%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6439284523941784E-4"/>
                  <c:y val="1.579102256441421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13,8%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0133318520164429E-3"/>
                  <c:y val="-4.0946231936257278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24,6%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4044883901788696E-2"/>
                  <c:y val="8.729159485094875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,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9%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2727474725030552E-3"/>
                  <c:y val="-9.2620420810506435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40,0%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473758471280969E-2"/>
                  <c:y val="-0.29494280539478751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4,5%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4863237418064659E-2"/>
                  <c:y val="-6.7494658566988738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0,1%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</c:v>
                </c:pt>
                <c:pt idx="3">
                  <c:v>Здравоохранение</c:v>
                </c:pt>
                <c:pt idx="4">
                  <c:v>Физическая культура, культура и СМИ</c:v>
                </c:pt>
                <c:pt idx="5">
                  <c:v>Образование</c:v>
                </c:pt>
                <c:pt idx="6">
                  <c:v>Социальная политика</c:v>
                </c:pt>
                <c:pt idx="7">
                  <c:v>Прочие отрасли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5.9</c:v>
                </c:pt>
                <c:pt idx="1">
                  <c:v>4.2</c:v>
                </c:pt>
                <c:pt idx="2">
                  <c:v>13.8</c:v>
                </c:pt>
                <c:pt idx="3">
                  <c:v>24.6</c:v>
                </c:pt>
                <c:pt idx="4">
                  <c:v>6.9</c:v>
                </c:pt>
                <c:pt idx="5">
                  <c:v>40</c:v>
                </c:pt>
                <c:pt idx="6">
                  <c:v>4.5</c:v>
                </c:pt>
                <c:pt idx="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8332229752249749"/>
          <c:y val="0"/>
          <c:w val="0.21269981113209643"/>
          <c:h val="0.98458240383166029"/>
        </c:manualLayout>
      </c:layout>
      <c:overlay val="0"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878BC-A3C2-46A1-B3E4-B567C0069324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2327A-1EC9-4D58-BCE3-25D186920B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878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71CFC-694F-4E2C-ABB3-1E840CBF98C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809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2664F-69A2-421D-9044-78F4740F23B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371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64A96-8628-40D5-AE39-737B4833F51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65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39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4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95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81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14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96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96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37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29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56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03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47DEB-9963-467C-86FC-05128F7B5179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36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136904" cy="4464496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Arial Black" pitchFamily="34" charset="0"/>
              </a:rPr>
              <a:t>БЮЛЛЕТЕНЬ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>ОБ ИСПОЛНЕНИИ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>КОНСОЛИДИРОВАННОГО БЮДЖЕТА ОСИПОВИЧСКОГО РАЙОНА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/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i="1" dirty="0" smtClean="0">
                <a:latin typeface="+mn-lt"/>
              </a:rPr>
              <a:t>ЗА   2017 ГОД</a:t>
            </a:r>
            <a:br>
              <a:rPr lang="ru-RU" i="1" dirty="0" smtClean="0">
                <a:latin typeface="+mn-lt"/>
              </a:rPr>
            </a:br>
            <a:r>
              <a:rPr lang="ru-RU" i="1" dirty="0" smtClean="0">
                <a:latin typeface="+mn-lt"/>
              </a:rPr>
              <a:t/>
            </a:r>
            <a:br>
              <a:rPr lang="ru-RU" i="1" dirty="0" smtClean="0">
                <a:latin typeface="+mn-lt"/>
              </a:rPr>
            </a:br>
            <a:r>
              <a:rPr lang="ru-RU" i="1" dirty="0">
                <a:latin typeface="+mn-lt"/>
              </a:rPr>
              <a:t> </a:t>
            </a:r>
            <a:r>
              <a:rPr lang="ru-RU" i="1" dirty="0" smtClean="0">
                <a:latin typeface="+mn-lt"/>
              </a:rPr>
              <a:t>                            </a:t>
            </a:r>
            <a:endParaRPr lang="ru-RU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735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40960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886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9647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08912" cy="778098"/>
          </a:xfrm>
        </p:spPr>
        <p:txBody>
          <a:bodyPr>
            <a:noAutofit/>
          </a:bodyPr>
          <a:lstStyle/>
          <a:p>
            <a:r>
              <a:rPr lang="ru-RU" sz="1200" dirty="0" smtClean="0"/>
              <a:t>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>                            </a:t>
            </a:r>
            <a:r>
              <a:rPr lang="ru-RU" sz="1600" dirty="0" smtClean="0"/>
              <a:t>Структура поступления доходов в бюджет </a:t>
            </a:r>
            <a:r>
              <a:rPr lang="ru-RU" sz="1600" dirty="0" err="1" smtClean="0"/>
              <a:t>Осиповичского</a:t>
            </a:r>
            <a:r>
              <a:rPr lang="ru-RU" sz="1600" dirty="0" smtClean="0"/>
              <a:t> района  за  2017 год</a:t>
            </a:r>
            <a:br>
              <a:rPr lang="ru-RU" sz="1600" dirty="0" smtClean="0"/>
            </a:br>
            <a:r>
              <a:rPr lang="ru-RU" sz="1600" dirty="0" smtClean="0"/>
              <a:t>                                                                                                                                                    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255632"/>
              </p:ext>
            </p:extLst>
          </p:nvPr>
        </p:nvGraphicFramePr>
        <p:xfrm>
          <a:off x="457200" y="1052736"/>
          <a:ext cx="8219256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100392" y="548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113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8" y="260648"/>
            <a:ext cx="8888858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0128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92888" cy="936104"/>
          </a:xfrm>
        </p:spPr>
        <p:txBody>
          <a:bodyPr>
            <a:normAutofit fontScale="90000"/>
          </a:bodyPr>
          <a:lstStyle/>
          <a:p>
            <a:r>
              <a:rPr lang="ru-RU" sz="1800" smtClean="0"/>
              <a:t>                                                                                                                                                            </a:t>
            </a:r>
            <a:r>
              <a:rPr lang="ru-RU" sz="1400" smtClean="0"/>
              <a:t>     </a:t>
            </a:r>
            <a:r>
              <a:rPr lang="ru-RU" sz="1800" smtClean="0"/>
              <a:t>                                                                                                                            </a:t>
            </a:r>
            <a:r>
              <a:rPr lang="ru-RU" sz="2000" dirty="0" smtClean="0"/>
              <a:t>Структура доходной части консолидированного бюджета </a:t>
            </a:r>
            <a:br>
              <a:rPr lang="ru-RU" sz="2000" dirty="0" smtClean="0"/>
            </a:br>
            <a:r>
              <a:rPr lang="ru-RU" sz="2000" dirty="0" err="1" smtClean="0"/>
              <a:t>Осиповичского</a:t>
            </a:r>
            <a:r>
              <a:rPr lang="ru-RU" sz="2000" dirty="0" smtClean="0"/>
              <a:t> района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4810903"/>
              </p:ext>
            </p:extLst>
          </p:nvPr>
        </p:nvGraphicFramePr>
        <p:xfrm>
          <a:off x="539552" y="1196752"/>
          <a:ext cx="8363272" cy="5361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2901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403983"/>
              </p:ext>
            </p:extLst>
          </p:nvPr>
        </p:nvGraphicFramePr>
        <p:xfrm>
          <a:off x="467544" y="15974"/>
          <a:ext cx="8568952" cy="64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479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555"/>
            <a:ext cx="8136904" cy="720080"/>
          </a:xfrm>
        </p:spPr>
        <p:txBody>
          <a:bodyPr>
            <a:normAutofit fontScale="90000"/>
          </a:bodyPr>
          <a:lstStyle/>
          <a:p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Структура расходов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Осиповичского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района за 2017 год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670585"/>
              </p:ext>
            </p:extLst>
          </p:nvPr>
        </p:nvGraphicFramePr>
        <p:xfrm>
          <a:off x="107504" y="692696"/>
          <a:ext cx="9001000" cy="5433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1629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2118</TotalTime>
  <Words>74</Words>
  <Application>Microsoft Office PowerPoint</Application>
  <PresentationFormat>Экран (4:3)</PresentationFormat>
  <Paragraphs>40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БЮЛЛЕТЕНЬ ОБ ИСПОЛНЕНИИ КОНСОЛИДИРОВАННОГО БЮДЖЕТА ОСИПОВИЧСКОГО РАЙОНА  ЗА   2017 ГОД                               </vt:lpstr>
      <vt:lpstr>Презентация PowerPoint</vt:lpstr>
      <vt:lpstr>Презентация PowerPoint</vt:lpstr>
      <vt:lpstr>                                                                                                                                                                                                                                               Структура поступления доходов в бюджет Осиповичского района  за  2017 год                                                                                                                                                     </vt:lpstr>
      <vt:lpstr>Презентация PowerPoint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Структура доходной части консолидированного бюджета  Осиповичского района</vt:lpstr>
      <vt:lpstr>Презентация PowerPoint</vt:lpstr>
      <vt:lpstr>                                                                                                                                                 Структура расходов бюджета Осиповичского района за 2017 год 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БЮЛЛЕТЕНЬ ОБ ИСПОЛНЕНИИ</dc:title>
  <dc:creator>Беляцкая Ирина</dc:creator>
  <cp:lastModifiedBy>Пацкевич Наталья</cp:lastModifiedBy>
  <cp:revision>256</cp:revision>
  <cp:lastPrinted>2018-04-13T08:29:22Z</cp:lastPrinted>
  <dcterms:created xsi:type="dcterms:W3CDTF">2015-10-08T06:47:48Z</dcterms:created>
  <dcterms:modified xsi:type="dcterms:W3CDTF">2018-04-13T10:07:37Z</dcterms:modified>
</cp:coreProperties>
</file>