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notesMasterIdLst>
    <p:notesMasterId r:id="rId14"/>
  </p:notesMasterIdLst>
  <p:sldIdLst>
    <p:sldId id="256" r:id="rId6"/>
    <p:sldId id="280" r:id="rId7"/>
    <p:sldId id="281" r:id="rId8"/>
    <p:sldId id="284" r:id="rId9"/>
    <p:sldId id="286" r:id="rId10"/>
    <p:sldId id="287" r:id="rId11"/>
    <p:sldId id="288" r:id="rId12"/>
    <p:sldId id="290" r:id="rId1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подоходный налог</c:v>
                </c:pt>
                <c:pt idx="1">
                  <c:v>налог на прибыль</c:v>
                </c:pt>
                <c:pt idx="2">
                  <c:v>земельный налог </c:v>
                </c:pt>
                <c:pt idx="3">
                  <c:v>налог на недвижимость</c:v>
                </c:pt>
                <c:pt idx="4">
                  <c:v>НДС</c:v>
                </c:pt>
                <c:pt idx="5">
                  <c:v>другие налоги от выручки</c:v>
                </c:pt>
                <c:pt idx="6">
                  <c:v>прочие налоговые доходы</c:v>
                </c:pt>
                <c:pt idx="7">
                  <c:v>неналоговые доходы 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0.39400000000000002</c:v>
                </c:pt>
                <c:pt idx="1">
                  <c:v>6.0000000000000001E-3</c:v>
                </c:pt>
                <c:pt idx="2">
                  <c:v>0.16</c:v>
                </c:pt>
                <c:pt idx="3">
                  <c:v>0.155</c:v>
                </c:pt>
                <c:pt idx="4">
                  <c:v>0.128</c:v>
                </c:pt>
                <c:pt idx="5">
                  <c:v>5.7000000000000002E-2</c:v>
                </c:pt>
                <c:pt idx="6">
                  <c:v>1.2E-2</c:v>
                </c:pt>
                <c:pt idx="7">
                  <c:v>8.7999999999999995E-2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337-46D7-9832-A26D336D70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"/>
          <c:y val="0.83848905286308451"/>
          <c:w val="1"/>
          <c:h val="0.1615109471369155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868418260728217E-2"/>
          <c:y val="3.4394438858252031E-2"/>
          <c:w val="0.91613158173927178"/>
          <c:h val="0.7891622357574918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01.07.2018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5556332497615768E-3"/>
                  <c:y val="-3.079385667222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5815255081982267E-2"/>
                  <c:y val="0.132650646027508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государственный сектор</c:v>
                </c:pt>
                <c:pt idx="1">
                  <c:v>негосударственный сектор</c:v>
                </c:pt>
                <c:pt idx="2">
                  <c:v>индивидуальные предприниматиели  </c:v>
                </c:pt>
                <c:pt idx="3">
                  <c:v>физические лица 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0.75900000000000001</c:v>
                </c:pt>
                <c:pt idx="1">
                  <c:v>0.156</c:v>
                </c:pt>
                <c:pt idx="2">
                  <c:v>0.05</c:v>
                </c:pt>
                <c:pt idx="3">
                  <c:v>3.5000000000000003E-2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01.07.2017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9223232246900494E-2"/>
                  <c:y val="-1.4212549233333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7074876914202958E-2"/>
                  <c:y val="-1.4212549233333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7963610414679806E-2"/>
                  <c:y val="-2.36875820555570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5556332497615766E-2"/>
                  <c:y val="-1.4212549233333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государственный сектор</c:v>
                </c:pt>
                <c:pt idx="1">
                  <c:v>негосударственный сектор</c:v>
                </c:pt>
                <c:pt idx="2">
                  <c:v>индивидуальные предприниматиели  </c:v>
                </c:pt>
                <c:pt idx="3">
                  <c:v>физические лица </c:v>
                </c:pt>
              </c:strCache>
            </c:strRef>
          </c:cat>
          <c:val>
            <c:numRef>
              <c:f>Лист1!$C$2:$C$5</c:f>
              <c:numCache>
                <c:formatCode>0.0%</c:formatCode>
                <c:ptCount val="4"/>
                <c:pt idx="0">
                  <c:v>0.81499999999999995</c:v>
                </c:pt>
                <c:pt idx="1">
                  <c:v>6.5000000000000002E-2</c:v>
                </c:pt>
                <c:pt idx="2">
                  <c:v>5.8999999999999997E-2</c:v>
                </c:pt>
                <c:pt idx="3">
                  <c:v>6.0999999999999999E-2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6926208"/>
        <c:axId val="126928000"/>
        <c:axId val="0"/>
      </c:bar3DChart>
      <c:catAx>
        <c:axId val="126926208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26928000"/>
        <c:crosses val="autoZero"/>
        <c:auto val="0"/>
        <c:lblAlgn val="ctr"/>
        <c:lblOffset val="100"/>
        <c:noMultiLvlLbl val="0"/>
      </c:catAx>
      <c:valAx>
        <c:axId val="12692800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2692620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just">
              <a:defRPr/>
            </a:pPr>
            <a:r>
              <a:rPr lang="ru-RU" sz="1400" dirty="0" smtClean="0"/>
              <a:t>						</a:t>
            </a:r>
          </a:p>
          <a:p>
            <a:pPr algn="just">
              <a:defRPr/>
            </a:pPr>
            <a:endParaRPr lang="ru-RU" sz="1400" dirty="0" smtClean="0"/>
          </a:p>
          <a:p>
            <a:pPr algn="just">
              <a:defRPr/>
            </a:pPr>
            <a:r>
              <a:rPr lang="ru-RU" sz="1400" dirty="0" smtClean="0"/>
              <a:t>Расходы </a:t>
            </a:r>
            <a:r>
              <a:rPr lang="ru-RU" sz="1400" dirty="0"/>
              <a:t>консолидированного бюджета </a:t>
            </a:r>
            <a:r>
              <a:rPr lang="ru-RU" sz="1400" dirty="0" err="1"/>
              <a:t>Осиповичского</a:t>
            </a:r>
            <a:r>
              <a:rPr lang="ru-RU" sz="1400" dirty="0"/>
              <a:t> района  по функциональной классификации расходов за </a:t>
            </a:r>
            <a:r>
              <a:rPr lang="ru-RU" sz="1400" dirty="0" smtClean="0"/>
              <a:t> 1 полугодие </a:t>
            </a:r>
            <a:r>
              <a:rPr lang="ru-RU" sz="1400" baseline="0" dirty="0" smtClean="0"/>
              <a:t> 20</a:t>
            </a:r>
            <a:r>
              <a:rPr lang="ru-RU" sz="1400" dirty="0" smtClean="0"/>
              <a:t>18 года</a:t>
            </a:r>
          </a:p>
          <a:p>
            <a:pPr algn="just">
              <a:defRPr/>
            </a:pPr>
            <a:r>
              <a:rPr lang="ru-RU" sz="1400" dirty="0" smtClean="0"/>
              <a:t>						</a:t>
            </a:r>
            <a:r>
              <a:rPr lang="ru-RU" sz="1400" b="0" dirty="0" smtClean="0"/>
              <a:t>тыс. рублей</a:t>
            </a:r>
            <a:endParaRPr lang="ru-RU" sz="1400" b="0" dirty="0"/>
          </a:p>
        </c:rich>
      </c:tx>
      <c:layout>
        <c:manualLayout>
          <c:xMode val="edge"/>
          <c:yMode val="edge"/>
          <c:x val="0.15113516798787063"/>
          <c:y val="3.1349714372821622E-2"/>
        </c:manualLayout>
      </c:layout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  <c:spPr>
        <a:ln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a:ln>
        <a:effectLst>
          <a:glow rad="139700">
            <a:schemeClr val="accent1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6350"/>
        </a:sp3d>
      </c:spPr>
    </c:sideWall>
    <c:backWall>
      <c:thickness val="0"/>
      <c:spPr>
        <a:ln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a:ln>
        <a:effectLst>
          <a:glow rad="139700">
            <a:schemeClr val="accent1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6350"/>
        </a:sp3d>
      </c:spPr>
    </c:backWall>
    <c:plotArea>
      <c:layout>
        <c:manualLayout>
          <c:layoutTarget val="inner"/>
          <c:xMode val="edge"/>
          <c:yMode val="edge"/>
          <c:x val="7.5155164832292204E-2"/>
          <c:y val="0.26713843810636029"/>
          <c:w val="0.49641134645170143"/>
          <c:h val="0.73286156189363971"/>
        </c:manualLayout>
      </c:layout>
      <c:pie3DChart>
        <c:varyColors val="1"/>
        <c:ser>
          <c:idx val="0"/>
          <c:order val="0"/>
          <c:tx>
            <c:strRef>
              <c:f>Лист2!$B$2</c:f>
              <c:strCache>
                <c:ptCount val="1"/>
                <c:pt idx="0">
                  <c:v>Исполнено за  1 полугодие  2018 года 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1.4281730181006874E-2"/>
                  <c:y val="-8.49185481448563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4273363561121305E-2"/>
                  <c:y val="-6.74993587818088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4267785814530923E-2"/>
                  <c:y val="-5.0080169418761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8555093742128181E-2"/>
                  <c:y val="6.9676757452189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281730181006874E-2"/>
                  <c:y val="8.05637508040944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7126920724027495E-2"/>
                  <c:y val="0.104515136178284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8566249235308935E-2"/>
                  <c:y val="-7.8386523582427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9.9972111267048105E-3"/>
                  <c:y val="-7.83863521337135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Лист2!$A$3:$A$10</c:f>
              <c:strCache>
                <c:ptCount val="8"/>
                <c:pt idx="0">
                  <c:v>Общегосударственная деятельность</c:v>
                </c:pt>
                <c:pt idx="1">
                  <c:v>Национальная экономика</c:v>
                </c:pt>
                <c:pt idx="2">
                  <c:v>Жилищно-коммунальные услуги и жилищное строительство</c:v>
                </c:pt>
                <c:pt idx="3">
                  <c:v>Прочие отрасли</c:v>
                </c:pt>
                <c:pt idx="4">
                  <c:v>Здравоохранение</c:v>
                </c:pt>
                <c:pt idx="5">
                  <c:v>Физическая культура, спорт, культура и СМИ</c:v>
                </c:pt>
                <c:pt idx="6">
                  <c:v>Образование</c:v>
                </c:pt>
                <c:pt idx="7">
                  <c:v>Социальная политика</c:v>
                </c:pt>
              </c:strCache>
            </c:strRef>
          </c:cat>
          <c:val>
            <c:numRef>
              <c:f>Лист2!$B$3:$B$10</c:f>
              <c:numCache>
                <c:formatCode>#,##0.0</c:formatCode>
                <c:ptCount val="8"/>
                <c:pt idx="0">
                  <c:v>2247.9</c:v>
                </c:pt>
                <c:pt idx="1">
                  <c:v>699.9</c:v>
                </c:pt>
                <c:pt idx="2">
                  <c:v>3162</c:v>
                </c:pt>
                <c:pt idx="3">
                  <c:v>6.6</c:v>
                </c:pt>
                <c:pt idx="4">
                  <c:v>7198.7</c:v>
                </c:pt>
                <c:pt idx="5">
                  <c:v>2119.6</c:v>
                </c:pt>
                <c:pt idx="6">
                  <c:v>13695.2</c:v>
                </c:pt>
                <c:pt idx="7">
                  <c:v>1133.5</c:v>
                </c:pt>
              </c:numCache>
            </c:numRef>
          </c:val>
        </c:ser>
        <c:ser>
          <c:idx val="1"/>
          <c:order val="1"/>
          <c:tx>
            <c:strRef>
              <c:f>Лист2!$C$2</c:f>
              <c:strCache>
                <c:ptCount val="1"/>
              </c:strCache>
            </c:strRef>
          </c:tx>
          <c:explosion val="25"/>
          <c:cat>
            <c:strRef>
              <c:f>Лист2!$A$3:$A$10</c:f>
              <c:strCache>
                <c:ptCount val="8"/>
                <c:pt idx="0">
                  <c:v>Общегосударственная деятельность</c:v>
                </c:pt>
                <c:pt idx="1">
                  <c:v>Национальная экономика</c:v>
                </c:pt>
                <c:pt idx="2">
                  <c:v>Жилищно-коммунальные услуги и жилищное строительство</c:v>
                </c:pt>
                <c:pt idx="3">
                  <c:v>Прочие отрасли</c:v>
                </c:pt>
                <c:pt idx="4">
                  <c:v>Здравоохранение</c:v>
                </c:pt>
                <c:pt idx="5">
                  <c:v>Физическая культура, спорт, культура и СМИ</c:v>
                </c:pt>
                <c:pt idx="6">
                  <c:v>Образование</c:v>
                </c:pt>
                <c:pt idx="7">
                  <c:v>Социальная политика</c:v>
                </c:pt>
              </c:strCache>
            </c:strRef>
          </c:cat>
          <c:val>
            <c:numRef>
              <c:f>Лист2!$C$3:$C$10</c:f>
              <c:numCache>
                <c:formatCode>General</c:formatCode>
                <c:ptCount val="8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7632409958215567"/>
          <c:y val="0.2477959046217087"/>
          <c:w val="0.32367587074825488"/>
          <c:h val="0.44515425820071974"/>
        </c:manualLayout>
      </c:layout>
      <c:overlay val="0"/>
      <c:txPr>
        <a:bodyPr/>
        <a:lstStyle/>
        <a:p>
          <a:pPr rtl="0">
            <a:defRPr sz="12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547716920342186E-3"/>
          <c:y val="2.8048389729798673E-2"/>
          <c:w val="0.76807299188979006"/>
          <c:h val="0.9415658547295860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effectLst>
              <a:outerShdw blurRad="50800" dist="50800" dir="5400000" algn="ctr" rotWithShape="0">
                <a:srgbClr val="92D050"/>
              </a:outerShdw>
            </a:effectLst>
          </c:spPr>
          <c:dLbls>
            <c:dLbl>
              <c:idx val="0"/>
              <c:layout>
                <c:manualLayout>
                  <c:x val="1.263704032885235E-2"/>
                  <c:y val="-2.1017335708489626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7,4%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145983779580048E-2"/>
                  <c:y val="-4.4358417930945269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2,3%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6439284523941784E-4"/>
                  <c:y val="1.5791022564414212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10,4%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0133318520164429E-3"/>
                  <c:y val="-4.0946231936257278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23,8%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4044883901788696E-2"/>
                  <c:y val="8.7291594850948756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7,0%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2727474725030552E-3"/>
                  <c:y val="-9.2620420810506435E-3"/>
                </c:manualLayout>
              </c:layout>
              <c:tx>
                <c:rich>
                  <a:bodyPr/>
                  <a:lstStyle/>
                  <a:p>
                    <a:r>
                      <a:rPr lang="ru-RU" sz="1400" smtClean="0">
                        <a:latin typeface="Times New Roman" pitchFamily="18" charset="0"/>
                        <a:cs typeface="Times New Roman" pitchFamily="18" charset="0"/>
                      </a:rPr>
                      <a:t>45,3%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473758471280969E-2"/>
                  <c:y val="-0.29494280539478751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3,7%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delete val="1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Общегосударственная деятельность</c:v>
                </c:pt>
                <c:pt idx="1">
                  <c:v>Национальная экономика</c:v>
                </c:pt>
                <c:pt idx="2">
                  <c:v>Жилищно-коммунальные услуги</c:v>
                </c:pt>
                <c:pt idx="3">
                  <c:v>Здравоохранение</c:v>
                </c:pt>
                <c:pt idx="4">
                  <c:v>Физическая культура, культура и СМИ</c:v>
                </c:pt>
                <c:pt idx="5">
                  <c:v>Образование</c:v>
                </c:pt>
                <c:pt idx="6">
                  <c:v>Социальная политика</c:v>
                </c:pt>
                <c:pt idx="7">
                  <c:v>Прочие отрасли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>
                  <c:v>5.9</c:v>
                </c:pt>
                <c:pt idx="1">
                  <c:v>4.2</c:v>
                </c:pt>
                <c:pt idx="2">
                  <c:v>13.8</c:v>
                </c:pt>
                <c:pt idx="3">
                  <c:v>24.6</c:v>
                </c:pt>
                <c:pt idx="4">
                  <c:v>6.9</c:v>
                </c:pt>
                <c:pt idx="5">
                  <c:v>40</c:v>
                </c:pt>
                <c:pt idx="6">
                  <c:v>4.5</c:v>
                </c:pt>
                <c:pt idx="7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8332229752249749"/>
          <c:y val="0"/>
          <c:w val="0.21269981113209643"/>
          <c:h val="0.98458240383166029"/>
        </c:manualLayout>
      </c:layout>
      <c:overlay val="0"/>
      <c:txPr>
        <a:bodyPr/>
        <a:lstStyle/>
        <a:p>
          <a:pPr>
            <a:defRPr sz="140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878BC-A3C2-46A1-B3E4-B567C0069324}" type="datetimeFigureOut">
              <a:rPr lang="ru-RU" smtClean="0"/>
              <a:t>16.08.2018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2327A-1EC9-4D58-BCE3-25D186920B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878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64A96-8628-40D5-AE39-737B4833F51F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65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16.08.2018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395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16.08.2018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4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16.08.2018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954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476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4426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896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8110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8500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1004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2669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028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16.08.2018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819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4701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2872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1060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3690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3751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8410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2711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3875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8656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858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16.08.2018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1444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2706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5046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2514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02247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97C6-9055-40ED-B1B6-E079D8D43FB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3648-9087-4E8A-9C59-D9C3C06D2BC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0417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97C6-9055-40ED-B1B6-E079D8D43FB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3648-9087-4E8A-9C59-D9C3C06D2BC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0973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97C6-9055-40ED-B1B6-E079D8D43FB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3648-9087-4E8A-9C59-D9C3C06D2BC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81278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97C6-9055-40ED-B1B6-E079D8D43FB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3648-9087-4E8A-9C59-D9C3C06D2BC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8509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97C6-9055-40ED-B1B6-E079D8D43FB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3648-9087-4E8A-9C59-D9C3C06D2BC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61495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97C6-9055-40ED-B1B6-E079D8D43FB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3648-9087-4E8A-9C59-D9C3C06D2BC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707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16.08.2018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96627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97C6-9055-40ED-B1B6-E079D8D43FB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3648-9087-4E8A-9C59-D9C3C06D2BC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5532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97C6-9055-40ED-B1B6-E079D8D43FB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3648-9087-4E8A-9C59-D9C3C06D2BC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8017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97C6-9055-40ED-B1B6-E079D8D43FB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3648-9087-4E8A-9C59-D9C3C06D2BC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6134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97C6-9055-40ED-B1B6-E079D8D43FB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3648-9087-4E8A-9C59-D9C3C06D2BC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0239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97C6-9055-40ED-B1B6-E079D8D43FB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3648-9087-4E8A-9C59-D9C3C06D2BC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24247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2842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33959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75497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24799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777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16.08.2018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96042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10982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55336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70954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50811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37731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516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16.08.2018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378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16.08.2018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294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16.08.2018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568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16.08.2018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031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47DEB-9963-467C-86FC-05128F7B5179}" type="datetimeFigureOut">
              <a:rPr lang="ru-RU" smtClean="0"/>
              <a:t>16.08.2018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36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890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48638-D09C-4BB2-A747-636842D3CEC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D9FCC-4FE6-4A8F-9237-F67F0239F2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999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C97C6-9055-40ED-B1B6-E079D8D43FB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43648-9087-4E8A-9C59-D9C3C06D2BC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93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010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136904" cy="4464496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Arial Black" pitchFamily="34" charset="0"/>
              </a:rPr>
              <a:t>БЮЛЛЕТЕНЬ</a:t>
            </a:r>
            <a:br>
              <a:rPr lang="ru-RU" b="1" i="1" dirty="0" smtClean="0">
                <a:latin typeface="Arial Black" pitchFamily="34" charset="0"/>
              </a:rPr>
            </a:br>
            <a:r>
              <a:rPr lang="ru-RU" b="1" i="1" dirty="0" smtClean="0">
                <a:latin typeface="Arial Black" pitchFamily="34" charset="0"/>
              </a:rPr>
              <a:t>ОБ ИСПОЛНЕНИИ</a:t>
            </a:r>
            <a:br>
              <a:rPr lang="ru-RU" b="1" i="1" dirty="0" smtClean="0">
                <a:latin typeface="Arial Black" pitchFamily="34" charset="0"/>
              </a:rPr>
            </a:br>
            <a:r>
              <a:rPr lang="ru-RU" b="1" i="1" dirty="0" smtClean="0">
                <a:latin typeface="Arial Black" pitchFamily="34" charset="0"/>
              </a:rPr>
              <a:t>КОНСОЛИДИРОВАННОГО БЮДЖЕТА ОСИПОВИЧСКОГО РАЙОНА</a:t>
            </a:r>
            <a:br>
              <a:rPr lang="ru-RU" b="1" i="1" dirty="0" smtClean="0">
                <a:latin typeface="Arial Black" pitchFamily="34" charset="0"/>
              </a:rPr>
            </a:br>
            <a:r>
              <a:rPr lang="ru-RU" b="1" i="1" dirty="0" smtClean="0">
                <a:latin typeface="Arial Black" pitchFamily="34" charset="0"/>
              </a:rPr>
              <a:t/>
            </a:r>
            <a:br>
              <a:rPr lang="ru-RU" b="1" i="1" dirty="0" smtClean="0">
                <a:latin typeface="Arial Black" pitchFamily="34" charset="0"/>
              </a:rPr>
            </a:br>
            <a:r>
              <a:rPr lang="ru-RU" i="1" dirty="0" smtClean="0">
                <a:latin typeface="+mn-lt"/>
              </a:rPr>
              <a:t>ЗА  1 </a:t>
            </a:r>
            <a:r>
              <a:rPr lang="ru-RU" i="1" dirty="0" smtClean="0">
                <a:latin typeface="+mn-lt"/>
              </a:rPr>
              <a:t>полугодие </a:t>
            </a:r>
            <a:r>
              <a:rPr lang="ru-RU" i="1" dirty="0" smtClean="0">
                <a:latin typeface="+mn-lt"/>
              </a:rPr>
              <a:t>2018 ГОДА</a:t>
            </a:r>
            <a:br>
              <a:rPr lang="ru-RU" i="1" dirty="0" smtClean="0">
                <a:latin typeface="+mn-lt"/>
              </a:rPr>
            </a:br>
            <a:r>
              <a:rPr lang="ru-RU" i="1" dirty="0" smtClean="0">
                <a:latin typeface="+mn-lt"/>
              </a:rPr>
              <a:t/>
            </a:r>
            <a:br>
              <a:rPr lang="ru-RU" i="1" dirty="0" smtClean="0">
                <a:latin typeface="+mn-lt"/>
              </a:rPr>
            </a:br>
            <a:r>
              <a:rPr lang="ru-RU" i="1" dirty="0">
                <a:latin typeface="+mn-lt"/>
              </a:rPr>
              <a:t> </a:t>
            </a:r>
            <a:r>
              <a:rPr lang="ru-RU" i="1" dirty="0" smtClean="0">
                <a:latin typeface="+mn-lt"/>
              </a:rPr>
              <a:t>                            </a:t>
            </a:r>
            <a:endParaRPr lang="ru-RU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735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607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845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08912" cy="778098"/>
          </a:xfrm>
        </p:spPr>
        <p:txBody>
          <a:bodyPr>
            <a:noAutofit/>
          </a:bodyPr>
          <a:lstStyle/>
          <a:p>
            <a:r>
              <a:rPr lang="ru-RU" sz="1600" dirty="0" smtClean="0"/>
              <a:t>Структура </a:t>
            </a:r>
            <a:r>
              <a:rPr lang="ru-RU" sz="1600" dirty="0" smtClean="0"/>
              <a:t>поступления доходов в бюджет Осиповичского района  за  1 полугодие 2018 года</a:t>
            </a:r>
            <a:br>
              <a:rPr lang="ru-RU" sz="1600" dirty="0" smtClean="0"/>
            </a:br>
            <a:r>
              <a:rPr lang="ru-RU" sz="1600" dirty="0"/>
              <a:t> </a:t>
            </a:r>
            <a:r>
              <a:rPr lang="ru-RU" sz="1600" dirty="0" smtClean="0"/>
              <a:t>                                                                                                                                                   (в процентах)</a:t>
            </a:r>
            <a:endParaRPr lang="ru-RU" sz="1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8414121"/>
              </p:ext>
            </p:extLst>
          </p:nvPr>
        </p:nvGraphicFramePr>
        <p:xfrm>
          <a:off x="457200" y="1052736"/>
          <a:ext cx="8219256" cy="5073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217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95" y="0"/>
            <a:ext cx="8928992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136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992888" cy="936104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Структура </a:t>
            </a:r>
            <a:r>
              <a:rPr lang="ru-RU" sz="2000" b="1" dirty="0" smtClean="0"/>
              <a:t>доходной части консолидированного бюджета </a:t>
            </a:r>
            <a:br>
              <a:rPr lang="ru-RU" sz="2000" b="1" dirty="0" smtClean="0"/>
            </a:br>
            <a:r>
              <a:rPr lang="ru-RU" sz="2000" b="1" dirty="0" err="1" smtClean="0"/>
              <a:t>Осиповичского</a:t>
            </a:r>
            <a:r>
              <a:rPr lang="ru-RU" sz="2000" b="1" dirty="0" smtClean="0"/>
              <a:t> района</a:t>
            </a:r>
            <a:endParaRPr lang="ru-RU" sz="2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7803605"/>
              </p:ext>
            </p:extLst>
          </p:nvPr>
        </p:nvGraphicFramePr>
        <p:xfrm>
          <a:off x="539552" y="1196752"/>
          <a:ext cx="8363272" cy="5361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261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5352909"/>
              </p:ext>
            </p:extLst>
          </p:nvPr>
        </p:nvGraphicFramePr>
        <p:xfrm>
          <a:off x="467544" y="15974"/>
          <a:ext cx="8568952" cy="6453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805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136904" cy="742635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расходов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бюджета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Осиповичского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района за 1 полугодие 2018 года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6267930"/>
              </p:ext>
            </p:extLst>
          </p:nvPr>
        </p:nvGraphicFramePr>
        <p:xfrm>
          <a:off x="107504" y="692696"/>
          <a:ext cx="9001000" cy="5433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432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Воздушный поток">
    <a:majorFont>
      <a:latin typeface="Trebuchet MS"/>
      <a:ea typeface=""/>
      <a:cs typeface=""/>
      <a:font script="Jpan" typeface="HGｺﾞｼｯｸM"/>
      <a:font script="Hang" typeface="HY그래픽B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Trebuchet MS"/>
      <a:ea typeface=""/>
      <a:cs typeface=""/>
      <a:font script="Jpan" typeface="HGｺﾞｼｯｸM"/>
      <a:font script="Hang" typeface="HY그래픽M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2186</TotalTime>
  <Words>69</Words>
  <Application>Microsoft Office PowerPoint</Application>
  <PresentationFormat>Экран (4:3)</PresentationFormat>
  <Paragraphs>30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Тема Office</vt:lpstr>
      <vt:lpstr>1_Тема Office</vt:lpstr>
      <vt:lpstr>2_Тема Office</vt:lpstr>
      <vt:lpstr>3_Тема Office</vt:lpstr>
      <vt:lpstr>4_Тема Office</vt:lpstr>
      <vt:lpstr>БЮЛЛЕТЕНЬ ОБ ИСПОЛНЕНИИ КОНСОЛИДИРОВАННОГО БЮДЖЕТА ОСИПОВИЧСКОГО РАЙОНА  ЗА  1 полугодие 2018 ГОДА                               </vt:lpstr>
      <vt:lpstr>Презентация PowerPoint</vt:lpstr>
      <vt:lpstr>Презентация PowerPoint</vt:lpstr>
      <vt:lpstr>Структура поступления доходов в бюджет Осиповичского района  за  1 полугодие 2018 года                                                                                                                                                     (в процентах)</vt:lpstr>
      <vt:lpstr>Презентация PowerPoint</vt:lpstr>
      <vt:lpstr>Структура доходной части консолидированного бюджета  Осиповичского района</vt:lpstr>
      <vt:lpstr>Презентация PowerPoint</vt:lpstr>
      <vt:lpstr>Структура расходов бюджета Осиповичского района за 1 полугодие 2018 года 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БЮЛЛЕТЕНЬ ОБ ИСПОЛНЕНИИ</dc:title>
  <dc:creator>Беляцкая Ирина</dc:creator>
  <cp:lastModifiedBy>Пацкевич Наталья</cp:lastModifiedBy>
  <cp:revision>269</cp:revision>
  <cp:lastPrinted>2018-08-16T13:25:00Z</cp:lastPrinted>
  <dcterms:created xsi:type="dcterms:W3CDTF">2015-10-08T06:47:48Z</dcterms:created>
  <dcterms:modified xsi:type="dcterms:W3CDTF">2018-08-16T14:01:18Z</dcterms:modified>
</cp:coreProperties>
</file>