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9" r:id="rId4"/>
    <p:sldId id="279" r:id="rId5"/>
    <p:sldId id="270" r:id="rId6"/>
    <p:sldId id="263" r:id="rId7"/>
    <p:sldId id="271" r:id="rId8"/>
    <p:sldId id="278" r:id="rId9"/>
    <p:sldId id="274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земельный налог </c:v>
                </c:pt>
                <c:pt idx="3">
                  <c:v>налог на недвижимость</c:v>
                </c:pt>
                <c:pt idx="4">
                  <c:v>НДС</c:v>
                </c:pt>
                <c:pt idx="5">
                  <c:v>другие налоги от выручки</c:v>
                </c:pt>
                <c:pt idx="6">
                  <c:v>прочие налоговые доходы</c:v>
                </c:pt>
                <c:pt idx="7">
                  <c:v>неналоговые доходы 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0.36799999999999999</c:v>
                </c:pt>
                <c:pt idx="1">
                  <c:v>-4.7E-2</c:v>
                </c:pt>
                <c:pt idx="2">
                  <c:v>0.254</c:v>
                </c:pt>
                <c:pt idx="3">
                  <c:v>0.157</c:v>
                </c:pt>
                <c:pt idx="4">
                  <c:v>0.124</c:v>
                </c:pt>
                <c:pt idx="5">
                  <c:v>5.7000000000000002E-2</c:v>
                </c:pt>
                <c:pt idx="6">
                  <c:v>7.0000000000000001E-3</c:v>
                </c:pt>
                <c:pt idx="7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3848905286308451"/>
          <c:w val="1"/>
          <c:h val="0.161510947136915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868418260728217E-2"/>
          <c:y val="3.4394438858252031E-2"/>
          <c:w val="0.91613158173927178"/>
          <c:h val="0.789162235757491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01.04.2018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556332497615768E-3"/>
                  <c:y val="-3.079385667222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15255081982267E-2"/>
                  <c:y val="0.13265064602750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предприниматиели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0.95399999999999996</c:v>
                </c:pt>
                <c:pt idx="1">
                  <c:v>-4.4999999999999998E-2</c:v>
                </c:pt>
                <c:pt idx="2">
                  <c:v>5.8000000000000003E-2</c:v>
                </c:pt>
                <c:pt idx="3">
                  <c:v>3.3000000000000002E-2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01.04.2017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223232246900494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074876914202958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963610414679806E-2"/>
                  <c:y val="-2.3687582055557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556332497615766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предприниматиели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0.74399999999999999</c:v>
                </c:pt>
                <c:pt idx="1">
                  <c:v>0.13500000000000001</c:v>
                </c:pt>
                <c:pt idx="2">
                  <c:v>5.6000000000000001E-2</c:v>
                </c:pt>
                <c:pt idx="3">
                  <c:v>6.5000000000000002E-2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350592"/>
        <c:axId val="32352128"/>
        <c:axId val="0"/>
      </c:bar3DChart>
      <c:catAx>
        <c:axId val="3235059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352128"/>
        <c:crosses val="autoZero"/>
        <c:auto val="0"/>
        <c:lblAlgn val="ctr"/>
        <c:lblOffset val="100"/>
        <c:noMultiLvlLbl val="0"/>
      </c:catAx>
      <c:valAx>
        <c:axId val="323521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3505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47716920342186E-3"/>
          <c:y val="2.8048389729798673E-2"/>
          <c:w val="0.76807299188979006"/>
          <c:h val="0.941565854729586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50800" dir="5400000" algn="ctr" rotWithShape="0">
                <a:srgbClr val="92D050"/>
              </a:outerShdw>
            </a:effectLst>
          </c:spPr>
          <c:dLbls>
            <c:dLbl>
              <c:idx val="0"/>
              <c:layout>
                <c:manualLayout>
                  <c:x val="1.263704032885235E-2"/>
                  <c:y val="-2.101733570848962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145983779580048E-2"/>
                  <c:y val="-4.4358417930945269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1,9%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439284523941784E-4"/>
                  <c:y val="1.579102256441421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133318520164429E-3"/>
                  <c:y val="-4.0946231936257278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22,9%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044883901788696E-2"/>
                  <c:y val="8.729159485094875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727474725030552E-3"/>
                  <c:y val="-9.2620420810506435E-3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>
                        <a:latin typeface="Times New Roman" pitchFamily="18" charset="0"/>
                        <a:cs typeface="Times New Roman" pitchFamily="18" charset="0"/>
                      </a:rPr>
                      <a:t>48,3%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473758471280969E-2"/>
                  <c:y val="-0.2949428053947875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3,9%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</c:v>
                </c:pt>
                <c:pt idx="3">
                  <c:v>Здравоохранение</c:v>
                </c:pt>
                <c:pt idx="4">
                  <c:v>Физическая культура, культура и СМИ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Прочие отрасли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5.9</c:v>
                </c:pt>
                <c:pt idx="1">
                  <c:v>4.2</c:v>
                </c:pt>
                <c:pt idx="2">
                  <c:v>13.8</c:v>
                </c:pt>
                <c:pt idx="3">
                  <c:v>24.6</c:v>
                </c:pt>
                <c:pt idx="4">
                  <c:v>6.9</c:v>
                </c:pt>
                <c:pt idx="5">
                  <c:v>40</c:v>
                </c:pt>
                <c:pt idx="6">
                  <c:v>4.5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332229752249749"/>
          <c:y val="0"/>
          <c:w val="0.21269981113209643"/>
          <c:h val="0.98458240383166029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878BC-A3C2-46A1-B3E4-B567C0069324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327A-1EC9-4D58-BCE3-25D186920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64A96-8628-40D5-AE39-737B4833F51F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5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9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5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7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42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96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11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50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00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66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2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1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70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87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0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4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6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6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9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7DEB-9963-467C-86FC-05128F7B5179}" type="datetimeFigureOut">
              <a:rPr lang="ru-RU" smtClean="0"/>
              <a:t>28.04.2018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28.04.2018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9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136904" cy="44644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 Black" pitchFamily="34" charset="0"/>
              </a:rPr>
              <a:t>БЮЛЛЕТЕНЬ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ОБ ИСПОЛНЕНИИ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КОНСОЛИДИРОВАННОГО БЮДЖЕТА ОСИПОВИЧСКОГО РАЙОНА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/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i="1" dirty="0" smtClean="0">
                <a:latin typeface="+mn-lt"/>
              </a:rPr>
              <a:t>ЗА  1 квартал 2018 ГОДА</a:t>
            </a:r>
            <a:br>
              <a:rPr lang="ru-RU" i="1" dirty="0" smtClean="0">
                <a:latin typeface="+mn-lt"/>
              </a:rPr>
            </a:br>
            <a:r>
              <a:rPr lang="ru-RU" i="1" dirty="0" smtClean="0">
                <a:latin typeface="+mn-lt"/>
              </a:rPr>
              <a:t/>
            </a:r>
            <a:br>
              <a:rPr lang="ru-RU" i="1" dirty="0" smtClean="0">
                <a:latin typeface="+mn-lt"/>
              </a:rPr>
            </a:br>
            <a:r>
              <a:rPr lang="ru-RU" i="1" dirty="0">
                <a:latin typeface="+mn-lt"/>
              </a:rPr>
              <a:t> </a:t>
            </a:r>
            <a:r>
              <a:rPr lang="ru-RU" i="1" dirty="0" smtClean="0">
                <a:latin typeface="+mn-lt"/>
              </a:rPr>
              <a:t>                            </a:t>
            </a:r>
            <a:endParaRPr lang="ru-RU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35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86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8712968" cy="6480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464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778098"/>
          </a:xfrm>
        </p:spPr>
        <p:txBody>
          <a:bodyPr>
            <a:noAutofit/>
          </a:bodyPr>
          <a:lstStyle/>
          <a:p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600" dirty="0" smtClean="0"/>
              <a:t>Структура поступления собственных доходов в бюджет Осиповичского </a:t>
            </a:r>
            <a:r>
              <a:rPr lang="ru-RU" sz="1600" smtClean="0"/>
              <a:t>района                        за  </a:t>
            </a:r>
            <a:r>
              <a:rPr lang="ru-RU" sz="1600" dirty="0" smtClean="0"/>
              <a:t>1 квартал 2018 года</a:t>
            </a:r>
            <a:br>
              <a:rPr lang="ru-RU" sz="1600" dirty="0" smtClean="0"/>
            </a:br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</a:t>
            </a: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777251"/>
              </p:ext>
            </p:extLst>
          </p:nvPr>
        </p:nvGraphicFramePr>
        <p:xfrm>
          <a:off x="457200" y="1052736"/>
          <a:ext cx="8219256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435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96944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12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93610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Структура доходной части консолидированного бюджета </a:t>
            </a:r>
            <a:br>
              <a:rPr lang="ru-RU" sz="2000" b="1" dirty="0" smtClean="0"/>
            </a:br>
            <a:r>
              <a:rPr lang="ru-RU" sz="2000" b="1" dirty="0" err="1" smtClean="0"/>
              <a:t>Осиповичского</a:t>
            </a:r>
            <a:r>
              <a:rPr lang="ru-RU" sz="2000" b="1" dirty="0" smtClean="0"/>
              <a:t> района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30998"/>
              </p:ext>
            </p:extLst>
          </p:nvPr>
        </p:nvGraphicFramePr>
        <p:xfrm>
          <a:off x="539552" y="1196752"/>
          <a:ext cx="8363272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5038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5088"/>
            <a:ext cx="8572500" cy="645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46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555"/>
            <a:ext cx="8136904" cy="720080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района за 1 квартал 2018 года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4002350"/>
              </p:ext>
            </p:extLst>
          </p:nvPr>
        </p:nvGraphicFramePr>
        <p:xfrm>
          <a:off x="107504" y="692696"/>
          <a:ext cx="90010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729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58</Words>
  <Application>Microsoft Office PowerPoint</Application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1_Тема Office</vt:lpstr>
      <vt:lpstr>БЮЛЛЕТЕНЬ ОБ ИСПОЛНЕНИИ КОНСОЛИДИРОВАННОГО БЮДЖЕТА ОСИПОВИЧСКОГО РАЙОНА  ЗА  1 квартал 2018 ГОДА                               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Структура поступления собственных доходов в бюджет Осиповичского района                        за  1 квартал 2018 года                                                                                                                                                     </vt:lpstr>
      <vt:lpstr>Презентация PowerPoint</vt:lpstr>
      <vt:lpstr>Структура доходной части консолидированного бюджета  Осиповичского района</vt:lpstr>
      <vt:lpstr>Презентация PowerPoint</vt:lpstr>
      <vt:lpstr>Структура расходов бюджета Осиповичского района за 1 квартал 2018 года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БЮЛЛЕТЕНЬ ОБ ИСПОЛНЕНИИ</dc:title>
  <dc:creator>Беляцкая Ирина</dc:creator>
  <cp:lastModifiedBy>Пацкевич Наталья</cp:lastModifiedBy>
  <cp:revision>265</cp:revision>
  <cp:lastPrinted>2018-04-28T08:29:43Z</cp:lastPrinted>
  <dcterms:created xsi:type="dcterms:W3CDTF">2015-10-08T06:47:48Z</dcterms:created>
  <dcterms:modified xsi:type="dcterms:W3CDTF">2018-04-28T08:30:53Z</dcterms:modified>
</cp:coreProperties>
</file>