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3" r:id="rId3"/>
    <p:sldId id="288" r:id="rId4"/>
    <p:sldId id="287" r:id="rId5"/>
    <p:sldId id="285" r:id="rId6"/>
    <p:sldId id="286" r:id="rId7"/>
    <p:sldId id="261" r:id="rId8"/>
    <p:sldId id="263" r:id="rId9"/>
    <p:sldId id="264" r:id="rId10"/>
    <p:sldId id="265" r:id="rId11"/>
    <p:sldId id="268" r:id="rId12"/>
    <p:sldId id="269" r:id="rId13"/>
    <p:sldId id="271" r:id="rId14"/>
    <p:sldId id="274" r:id="rId15"/>
    <p:sldId id="276" r:id="rId16"/>
    <p:sldId id="275" r:id="rId17"/>
    <p:sldId id="277" r:id="rId18"/>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9158"/>
    <a:srgbClr val="221B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1">
                    <a:lumMod val="75000"/>
                  </a:schemeClr>
                </a:solidFill>
              </a:defRPr>
            </a:pPr>
            <a:r>
              <a:rPr lang="ru-RU" sz="2800" dirty="0">
                <a:solidFill>
                  <a:srgbClr val="3F9158"/>
                </a:solidFill>
                <a:latin typeface="Times New Roman" panose="02020603050405020304" pitchFamily="18" charset="0"/>
                <a:cs typeface="Times New Roman" panose="02020603050405020304" pitchFamily="18" charset="0"/>
              </a:rPr>
              <a:t>Структура доходов консолидированного бюджета </a:t>
            </a:r>
            <a:r>
              <a:rPr lang="ru-RU" sz="2800" dirty="0" err="1">
                <a:solidFill>
                  <a:srgbClr val="3F9158"/>
                </a:solidFill>
                <a:latin typeface="Times New Roman" panose="02020603050405020304" pitchFamily="18" charset="0"/>
                <a:cs typeface="Times New Roman" panose="02020603050405020304" pitchFamily="18" charset="0"/>
              </a:rPr>
              <a:t>Осиповичского</a:t>
            </a:r>
            <a:r>
              <a:rPr lang="ru-RU" sz="2800" dirty="0">
                <a:solidFill>
                  <a:srgbClr val="3F9158"/>
                </a:solidFill>
                <a:latin typeface="Times New Roman" panose="02020603050405020304" pitchFamily="18" charset="0"/>
                <a:cs typeface="Times New Roman" panose="02020603050405020304" pitchFamily="18" charset="0"/>
              </a:rPr>
              <a:t> района</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Лист1!$B$1</c:f>
              <c:strCache>
                <c:ptCount val="1"/>
                <c:pt idx="0">
                  <c:v>Структура доходов консолидированного бюджета Осиповичского района</c:v>
                </c:pt>
              </c:strCache>
            </c:strRef>
          </c:tx>
          <c:explosion val="25"/>
          <c:dLbls>
            <c:dLbl>
              <c:idx val="0"/>
              <c:layout>
                <c:manualLayout>
                  <c:x val="-0.1525357292633151"/>
                  <c:y val="1.469724814526780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9D1-42BC-8E7E-B58E6282A44D}"/>
                </c:ext>
              </c:extLst>
            </c:dLbl>
            <c:dLbl>
              <c:idx val="1"/>
              <c:layout>
                <c:manualLayout>
                  <c:x val="-3.8133901038022805E-2"/>
                  <c:y val="7.3487205125356446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9D1-42BC-8E7E-B58E6282A44D}"/>
                </c:ext>
              </c:extLst>
            </c:dLbl>
            <c:dLbl>
              <c:idx val="2"/>
              <c:layout>
                <c:manualLayout>
                  <c:x val="0.11599061565731936"/>
                  <c:y val="-4.899147008357095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9D1-42BC-8E7E-B58E6282A44D}"/>
                </c:ext>
              </c:extLst>
            </c:dLbl>
            <c:spPr>
              <a:noFill/>
              <a:ln>
                <a:noFill/>
              </a:ln>
              <a:effectLst/>
            </c:sp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0.0%</c:formatCode>
                <c:ptCount val="3"/>
                <c:pt idx="0">
                  <c:v>0.45</c:v>
                </c:pt>
                <c:pt idx="1">
                  <c:v>3.5000000000000003E-2</c:v>
                </c:pt>
                <c:pt idx="2">
                  <c:v>0.51500000000000001</c:v>
                </c:pt>
              </c:numCache>
            </c:numRef>
          </c:val>
          <c:extLst>
            <c:ext xmlns:c16="http://schemas.microsoft.com/office/drawing/2014/chart" uri="{C3380CC4-5D6E-409C-BE32-E72D297353CC}">
              <c16:uniqueId val="{00000003-39D1-42BC-8E7E-B58E6282A44D}"/>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3F9158"/>
                </a:solidFill>
              </a:defRPr>
            </a:pPr>
            <a:r>
              <a:rPr lang="ru-RU" sz="2800" dirty="0">
                <a:solidFill>
                  <a:srgbClr val="3F9158"/>
                </a:solidFill>
                <a:latin typeface="Times New Roman" panose="02020603050405020304" pitchFamily="18" charset="0"/>
                <a:cs typeface="Times New Roman" panose="02020603050405020304" pitchFamily="18" charset="0"/>
              </a:rPr>
              <a:t>Структура налоговых доходов консолидированного бюджета района</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Лист1!$B$1</c:f>
              <c:strCache>
                <c:ptCount val="1"/>
                <c:pt idx="0">
                  <c:v>Структура налоговых доходов консолидированного бюджета района</c:v>
                </c:pt>
              </c:strCache>
            </c:strRef>
          </c:tx>
          <c:explosion val="25"/>
          <c:dLbls>
            <c:dLbl>
              <c:idx val="0"/>
              <c:layout>
                <c:manualLayout>
                  <c:x val="-6.652525937663846E-2"/>
                  <c:y val="-0.19898074003173435"/>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0A8-4E1A-9B62-3492D4C9F36F}"/>
                </c:ext>
              </c:extLst>
            </c:dLbl>
            <c:dLbl>
              <c:idx val="5"/>
              <c:layout>
                <c:manualLayout>
                  <c:x val="3.0941981105413238E-2"/>
                  <c:y val="-9.0445790923515627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A8-4E1A-9B62-3492D4C9F36F}"/>
                </c:ext>
              </c:extLst>
            </c:dLbl>
            <c:spPr>
              <a:noFill/>
              <a:ln>
                <a:noFill/>
              </a:ln>
              <a:effectLst/>
            </c:sp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Лист1!$A$2:$A$7</c:f>
              <c:strCache>
                <c:ptCount val="6"/>
                <c:pt idx="0">
                  <c:v>Подоходный налог            (21 331,8 тыс. руб)</c:v>
                </c:pt>
                <c:pt idx="1">
                  <c:v>НДС (6 461,0 тыс. руб)</c:v>
                </c:pt>
                <c:pt idx="2">
                  <c:v>Земельный налог                (1 465,8 тыс. руб.)</c:v>
                </c:pt>
                <c:pt idx="3">
                  <c:v>Налог на недвижимость   (7 171,9 тыс. руб.)</c:v>
                </c:pt>
                <c:pt idx="4">
                  <c:v>Другие налоги с выручки  (3 209,8 тыс. руб)</c:v>
                </c:pt>
                <c:pt idx="5">
                  <c:v>Другие налоговые доходы (445,2 тыс. руб.)</c:v>
                </c:pt>
              </c:strCache>
            </c:strRef>
          </c:cat>
          <c:val>
            <c:numRef>
              <c:f>Лист1!$B$2:$B$7</c:f>
              <c:numCache>
                <c:formatCode>0.0%</c:formatCode>
                <c:ptCount val="6"/>
                <c:pt idx="0">
                  <c:v>0.53200000000000003</c:v>
                </c:pt>
                <c:pt idx="1">
                  <c:v>0.161</c:v>
                </c:pt>
                <c:pt idx="2">
                  <c:v>3.6999999999999998E-2</c:v>
                </c:pt>
                <c:pt idx="3">
                  <c:v>0.17899999999999999</c:v>
                </c:pt>
                <c:pt idx="4">
                  <c:v>0.08</c:v>
                </c:pt>
                <c:pt idx="5">
                  <c:v>1.0999999999999999E-2</c:v>
                </c:pt>
              </c:numCache>
            </c:numRef>
          </c:val>
          <c:extLst>
            <c:ext xmlns:c16="http://schemas.microsoft.com/office/drawing/2014/chart" uri="{C3380CC4-5D6E-409C-BE32-E72D297353CC}">
              <c16:uniqueId val="{00000002-30A8-4E1A-9B62-3492D4C9F36F}"/>
            </c:ext>
          </c:extLst>
        </c:ser>
        <c:dLbls>
          <c:dLblPos val="outEnd"/>
          <c:showLegendKey val="0"/>
          <c:showVal val="1"/>
          <c:showCatName val="0"/>
          <c:showSerName val="0"/>
          <c:showPercent val="0"/>
          <c:showBubbleSize val="0"/>
          <c:showLeaderLines val="1"/>
        </c:dLbls>
      </c:pie3DChart>
    </c:plotArea>
    <c:legend>
      <c:legendPos val="r"/>
      <c:layout>
        <c:manualLayout>
          <c:xMode val="edge"/>
          <c:yMode val="edge"/>
          <c:x val="0.63991659308809745"/>
          <c:y val="0.17327148835314596"/>
          <c:w val="0.34758345563943194"/>
          <c:h val="0.81418971966077847"/>
        </c:manualLayout>
      </c:layout>
      <c:overlay val="0"/>
      <c:txPr>
        <a:bodyPr/>
        <a:lstStyle/>
        <a:p>
          <a:pPr>
            <a:defRPr>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floor>
    <c:sideWall>
      <c:thickness val="0"/>
    </c:sideWall>
    <c:backWall>
      <c:thickness val="0"/>
    </c:backWall>
    <c:plotArea>
      <c:layout/>
      <c:pie3DChart>
        <c:varyColors val="1"/>
        <c:ser>
          <c:idx val="0"/>
          <c:order val="0"/>
          <c:tx>
            <c:strRef>
              <c:f>Лист1!$B$1</c:f>
              <c:strCache>
                <c:ptCount val="1"/>
                <c:pt idx="0">
                  <c:v>Столбец1</c:v>
                </c:pt>
              </c:strCache>
            </c:strRef>
          </c:tx>
          <c:explosion val="25"/>
          <c:dLbls>
            <c:spPr>
              <a:noFill/>
              <a:ln>
                <a:noFill/>
              </a:ln>
              <a:effectLst/>
            </c:spPr>
            <c:dLblPos val="in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Лист1!$A$2:$A$6</c:f>
              <c:strCache>
                <c:ptCount val="5"/>
                <c:pt idx="0">
                  <c:v>Компенсации расходов государства                                        (1 566,3 тыс. руб.)</c:v>
                </c:pt>
                <c:pt idx="1">
                  <c:v>Доходы от приватизации (продажи) жилых помещений  (493,8 тыс. руб.)</c:v>
                </c:pt>
                <c:pt idx="2">
                  <c:v>Штрафы (218,4 тыс. руб.)</c:v>
                </c:pt>
                <c:pt idx="3">
                  <c:v>Доходы от сдачи в аренду земельных участков и иного имущества (286,6 тыс. руб.)</c:v>
                </c:pt>
                <c:pt idx="4">
                  <c:v>Прочие неналоговые доходы (501,0 тыс. руб)</c:v>
                </c:pt>
              </c:strCache>
            </c:strRef>
          </c:cat>
          <c:val>
            <c:numRef>
              <c:f>Лист1!$B$2:$B$6</c:f>
              <c:numCache>
                <c:formatCode>0.0%</c:formatCode>
                <c:ptCount val="5"/>
                <c:pt idx="0">
                  <c:v>0.51100000000000001</c:v>
                </c:pt>
                <c:pt idx="1">
                  <c:v>0.161</c:v>
                </c:pt>
                <c:pt idx="2">
                  <c:v>7.0999999999999994E-2</c:v>
                </c:pt>
                <c:pt idx="3">
                  <c:v>9.2999999999999999E-2</c:v>
                </c:pt>
                <c:pt idx="4">
                  <c:v>0.16400000000000001</c:v>
                </c:pt>
              </c:numCache>
            </c:numRef>
          </c:val>
          <c:extLst>
            <c:ext xmlns:c16="http://schemas.microsoft.com/office/drawing/2014/chart" uri="{C3380CC4-5D6E-409C-BE32-E72D297353CC}">
              <c16:uniqueId val="{00000000-C5C3-4BFB-BEBD-0F3F20430596}"/>
            </c:ext>
          </c:extLst>
        </c:ser>
        <c:dLbls>
          <c:dLblPos val="inEnd"/>
          <c:showLegendKey val="0"/>
          <c:showVal val="1"/>
          <c:showCatName val="0"/>
          <c:showSerName val="0"/>
          <c:showPercent val="0"/>
          <c:showBubbleSize val="0"/>
          <c:showLeaderLines val="1"/>
        </c:dLbls>
      </c:pie3DChart>
    </c:plotArea>
    <c:legend>
      <c:legendPos val="r"/>
      <c:layout>
        <c:manualLayout>
          <c:xMode val="edge"/>
          <c:yMode val="edge"/>
          <c:x val="0.65277777777777779"/>
          <c:y val="8.8719481073857895E-2"/>
          <c:w val="0.33796296296296297"/>
          <c:h val="0.77205243879643703"/>
        </c:manualLayout>
      </c:layout>
      <c:overlay val="0"/>
      <c:txPr>
        <a:bodyPr/>
        <a:lstStyle/>
        <a:p>
          <a:pPr>
            <a:defRPr sz="1600">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303027954877094E-2"/>
          <c:y val="2.732474169536718E-2"/>
          <c:w val="0.50575589640366758"/>
          <c:h val="0.76551989949919175"/>
        </c:manualLayout>
      </c:layout>
      <c:doughnutChart>
        <c:varyColors val="1"/>
        <c:ser>
          <c:idx val="0"/>
          <c:order val="0"/>
          <c:tx>
            <c:strRef>
              <c:f>Лист1!$B$1</c:f>
              <c:strCache>
                <c:ptCount val="1"/>
                <c:pt idx="0">
                  <c:v>Столбец1</c:v>
                </c:pt>
              </c:strCache>
            </c:strRef>
          </c:tx>
          <c:explosion val="25"/>
          <c:dLbls>
            <c:dLbl>
              <c:idx val="0"/>
              <c:layout>
                <c:manualLayout>
                  <c:x val="1.0374664252991498E-2"/>
                  <c:y val="-7.2899307484353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267-4B69-B292-0BE7274B3A2F}"/>
                </c:ext>
              </c:extLst>
            </c:dLbl>
            <c:dLbl>
              <c:idx val="2"/>
              <c:layout>
                <c:manualLayout>
                  <c:x val="2.8159802972405494E-2"/>
                  <c:y val="-8.70088508684220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67-4B69-B292-0BE7274B3A2F}"/>
                </c:ext>
              </c:extLst>
            </c:dLbl>
            <c:dLbl>
              <c:idx val="3"/>
              <c:layout>
                <c:manualLayout>
                  <c:x val="5.6319605944810988E-2"/>
                  <c:y val="-5.17349924082509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67-4B69-B292-0BE7274B3A2F}"/>
                </c:ext>
              </c:extLst>
            </c:dLbl>
            <c:dLbl>
              <c:idx val="8"/>
              <c:layout>
                <c:manualLayout>
                  <c:x val="-1.9267233612698494E-2"/>
                  <c:y val="-4.23286301522053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67-4B69-B292-0BE7274B3A2F}"/>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Лист1!$A$2:$A$10</c:f>
              <c:strCache>
                <c:ptCount val="9"/>
                <c:pt idx="0">
                  <c:v>Общегосударственная деятельность                  (5 487,0 тыс. руб.)</c:v>
                </c:pt>
                <c:pt idx="1">
                  <c:v>Национальная оборона (3,8 тыс. руб.)</c:v>
                </c:pt>
                <c:pt idx="2">
                  <c:v>Национальная экономика (1 249,2 тыс. руб)</c:v>
                </c:pt>
                <c:pt idx="3">
                  <c:v>Охрана окружающей среды (184,8 тыс. руб.)</c:v>
                </c:pt>
                <c:pt idx="4">
                  <c:v>Жилищно-коммунальные услуги и жилищное строительство (17 998,6 тыс. руб.)</c:v>
                </c:pt>
                <c:pt idx="5">
                  <c:v>Здравоохранение (17 445,9 тыс. руб.)</c:v>
                </c:pt>
                <c:pt idx="6">
                  <c:v>Физическия культура, спорт, культура и средства массовой информации              (4 889,6 тыс. руб.)</c:v>
                </c:pt>
                <c:pt idx="7">
                  <c:v>Образование 34 245,5 тыс. руб)</c:v>
                </c:pt>
                <c:pt idx="8">
                  <c:v>Социальная политика (3 045,5 тыс. руб)</c:v>
                </c:pt>
              </c:strCache>
            </c:strRef>
          </c:cat>
          <c:val>
            <c:numRef>
              <c:f>Лист1!$B$2:$B$10</c:f>
              <c:numCache>
                <c:formatCode>General</c:formatCode>
                <c:ptCount val="9"/>
                <c:pt idx="0" formatCode="0.0%">
                  <c:v>6.5000000000000002E-2</c:v>
                </c:pt>
                <c:pt idx="2" formatCode="0.0%">
                  <c:v>1.4999999999999999E-2</c:v>
                </c:pt>
                <c:pt idx="3" formatCode="0.0%">
                  <c:v>2E-3</c:v>
                </c:pt>
                <c:pt idx="4" formatCode="0.0%">
                  <c:v>0.21299999999999999</c:v>
                </c:pt>
                <c:pt idx="5" formatCode="0.0%">
                  <c:v>0.20599999999999999</c:v>
                </c:pt>
                <c:pt idx="6" formatCode="0.0%">
                  <c:v>5.8000000000000003E-2</c:v>
                </c:pt>
                <c:pt idx="7" formatCode="0.0%">
                  <c:v>0.40500000000000003</c:v>
                </c:pt>
                <c:pt idx="8" formatCode="0.0%">
                  <c:v>3.5999999999999997E-2</c:v>
                </c:pt>
              </c:numCache>
            </c:numRef>
          </c:val>
          <c:extLst>
            <c:ext xmlns:c16="http://schemas.microsoft.com/office/drawing/2014/chart" uri="{C3380CC4-5D6E-409C-BE32-E72D297353CC}">
              <c16:uniqueId val="{00000004-8267-4B69-B292-0BE7274B3A2F}"/>
            </c:ext>
          </c:extLst>
        </c:ser>
        <c:dLbls>
          <c:showLegendKey val="0"/>
          <c:showVal val="1"/>
          <c:showCatName val="0"/>
          <c:showSerName val="0"/>
          <c:showPercent val="0"/>
          <c:showBubbleSize val="0"/>
          <c:showLeaderLines val="1"/>
        </c:dLbls>
        <c:firstSliceAng val="0"/>
        <c:holeSize val="50"/>
      </c:doughnutChart>
    </c:plotArea>
    <c:legend>
      <c:legendPos val="r"/>
      <c:layout>
        <c:manualLayout>
          <c:xMode val="edge"/>
          <c:yMode val="edge"/>
          <c:x val="0.5535718953729698"/>
          <c:y val="4.9013072621560563E-4"/>
          <c:w val="0.4108578271882023"/>
          <c:h val="0.99950986927378438"/>
        </c:manualLayout>
      </c:layout>
      <c:overlay val="0"/>
      <c:txPr>
        <a:bodyPr/>
        <a:lstStyle/>
        <a:p>
          <a:pPr>
            <a:defRPr sz="1500" baseline="0">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867405463205978E-2"/>
          <c:y val="0.1050225208691927"/>
          <c:w val="0.46723705534813115"/>
          <c:h val="0.73199033499907051"/>
        </c:manualLayout>
      </c:layout>
      <c:pieChart>
        <c:varyColors val="1"/>
        <c:ser>
          <c:idx val="0"/>
          <c:order val="0"/>
          <c:tx>
            <c:strRef>
              <c:f>Лист1!$B$1</c:f>
              <c:strCache>
                <c:ptCount val="1"/>
                <c:pt idx="0">
                  <c:v>Столбец1</c:v>
                </c:pt>
              </c:strCache>
            </c:strRef>
          </c:tx>
          <c:dLbls>
            <c:dLbl>
              <c:idx val="0"/>
              <c:layout>
                <c:manualLayout>
                  <c:x val="-9.6220016187808413E-2"/>
                  <c:y val="-0.4313532571717820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2BC-43EF-BBE5-D4B605E09302}"/>
                </c:ext>
              </c:extLst>
            </c:dLbl>
            <c:dLbl>
              <c:idx val="1"/>
              <c:layout>
                <c:manualLayout>
                  <c:x val="5.9212317654035979E-2"/>
                  <c:y val="1.3914621199089743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2BC-43EF-BBE5-D4B605E09302}"/>
                </c:ext>
              </c:extLst>
            </c:dLbl>
            <c:dLbl>
              <c:idx val="7"/>
              <c:layout>
                <c:manualLayout>
                  <c:x val="-1.3322771472158089E-2"/>
                  <c:y val="1.8552828265452979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2BC-43EF-BBE5-D4B605E09302}"/>
                </c:ext>
              </c:extLst>
            </c:dLbl>
            <c:dLbl>
              <c:idx val="8"/>
              <c:layout>
                <c:manualLayout>
                  <c:x val="3.4047082651070697E-2"/>
                  <c:y val="-6.9573105995448768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2BC-43EF-BBE5-D4B605E09302}"/>
                </c:ext>
              </c:extLst>
            </c:dLbl>
            <c:dLbl>
              <c:idx val="9"/>
              <c:layout>
                <c:manualLayout>
                  <c:x val="4.7369854123228729E-2"/>
                  <c:y val="4.6382070663632475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2BC-43EF-BBE5-D4B605E09302}"/>
                </c:ext>
              </c:extLst>
            </c:dLbl>
            <c:spPr>
              <a:noFill/>
              <a:ln>
                <a:noFill/>
              </a:ln>
              <a:effectLst/>
            </c:spPr>
            <c:dLblPos val="outEnd"/>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Лист1!$A$2:$A$11</c:f>
              <c:strCache>
                <c:ptCount val="10"/>
                <c:pt idx="0">
                  <c:v>Заработная  плата  с отчислениями           (43 840,9 тыс. руб.)</c:v>
                </c:pt>
                <c:pt idx="1">
                  <c:v>Медикаменты (1 382,5 тыс. руб.)</c:v>
                </c:pt>
                <c:pt idx="2">
                  <c:v>Питание (2 141,1 тыс. руб.)</c:v>
                </c:pt>
                <c:pt idx="3">
                  <c:v>Оплата коммунальных услуг                             (6 840,4 тыс. руб.)</c:v>
                </c:pt>
                <c:pt idx="4">
                  <c:v>Трансферты населению (3 191,1 тыс. руб.)</c:v>
                </c:pt>
                <c:pt idx="5">
                  <c:v>Субсидии (7 826,9 тыс. рублей)</c:v>
                </c:pt>
                <c:pt idx="6">
                  <c:v>Капитальные вложения в основные фонды (12 224,8 тыс. руб.)</c:v>
                </c:pt>
                <c:pt idx="7">
                  <c:v>Обслуживание ценных бумаг                          (552,2 тыс. руб.)</c:v>
                </c:pt>
                <c:pt idx="8">
                  <c:v>Оплата текущего содержания объектов благоустройства (1 559,9 тыс. руб.)</c:v>
                </c:pt>
                <c:pt idx="9">
                  <c:v>Прочие расходы  (4 990,1 тыс. руб.)</c:v>
                </c:pt>
              </c:strCache>
            </c:strRef>
          </c:cat>
          <c:val>
            <c:numRef>
              <c:f>Лист1!$B$2:$B$11</c:f>
              <c:numCache>
                <c:formatCode>0.0%</c:formatCode>
                <c:ptCount val="10"/>
                <c:pt idx="0">
                  <c:v>0.51900000000000002</c:v>
                </c:pt>
                <c:pt idx="1">
                  <c:v>1.6E-2</c:v>
                </c:pt>
                <c:pt idx="2">
                  <c:v>2.5000000000000001E-2</c:v>
                </c:pt>
                <c:pt idx="3">
                  <c:v>8.1000000000000003E-2</c:v>
                </c:pt>
                <c:pt idx="4">
                  <c:v>3.7999999999999999E-2</c:v>
                </c:pt>
                <c:pt idx="5">
                  <c:v>9.2999999999999999E-2</c:v>
                </c:pt>
                <c:pt idx="6">
                  <c:v>0.14499999999999999</c:v>
                </c:pt>
                <c:pt idx="7">
                  <c:v>7.0000000000000001E-3</c:v>
                </c:pt>
                <c:pt idx="8">
                  <c:v>1.7999999999999999E-2</c:v>
                </c:pt>
                <c:pt idx="9">
                  <c:v>5.8000000000000003E-2</c:v>
                </c:pt>
              </c:numCache>
            </c:numRef>
          </c:val>
          <c:extLst>
            <c:ext xmlns:c16="http://schemas.microsoft.com/office/drawing/2014/chart" uri="{C3380CC4-5D6E-409C-BE32-E72D297353CC}">
              <c16:uniqueId val="{00000005-D2BC-43EF-BBE5-D4B605E09302}"/>
            </c:ext>
          </c:extLst>
        </c:ser>
        <c:dLbls>
          <c:dLblPos val="outEnd"/>
          <c:showLegendKey val="0"/>
          <c:showVal val="1"/>
          <c:showCatName val="0"/>
          <c:showSerName val="0"/>
          <c:showPercent val="0"/>
          <c:showBubbleSize val="0"/>
          <c:showLeaderLines val="1"/>
        </c:dLbls>
        <c:firstSliceAng val="0"/>
      </c:pieChart>
    </c:plotArea>
    <c:legend>
      <c:legendPos val="r"/>
      <c:layout>
        <c:manualLayout>
          <c:xMode val="edge"/>
          <c:yMode val="edge"/>
          <c:x val="0.52623456790123457"/>
          <c:y val="3.3038059091083843E-2"/>
          <c:w val="0.46450617283950618"/>
          <c:h val="0.83290668370613818"/>
        </c:manualLayout>
      </c:layout>
      <c:overlay val="0"/>
      <c:txPr>
        <a:bodyPr/>
        <a:lstStyle/>
        <a:p>
          <a:pPr>
            <a:defRPr sz="1600">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6CD4298C-5431-4E4E-9873-F3161566FE56}" type="datetimeFigureOut">
              <a:rPr lang="ru-RU" smtClean="0"/>
              <a:t>07.04.2020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DB3517F-B5F6-490E-BF5F-0A9DE7D64E4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CD4298C-5431-4E4E-9873-F3161566FE56}" type="datetimeFigureOut">
              <a:rPr lang="ru-RU" smtClean="0"/>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B3517F-B5F6-490E-BF5F-0A9DE7D64E4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CD4298C-5431-4E4E-9873-F3161566FE56}" type="datetimeFigureOut">
              <a:rPr lang="ru-RU" smtClean="0"/>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B3517F-B5F6-490E-BF5F-0A9DE7D64E4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CD4298C-5431-4E4E-9873-F3161566FE56}" type="datetimeFigureOut">
              <a:rPr lang="ru-RU" smtClean="0"/>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B3517F-B5F6-490E-BF5F-0A9DE7D64E4D}"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6CD4298C-5431-4E4E-9873-F3161566FE56}" type="datetimeFigureOut">
              <a:rPr lang="ru-RU" smtClean="0"/>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B3517F-B5F6-490E-BF5F-0A9DE7D64E4D}"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CD4298C-5431-4E4E-9873-F3161566FE56}" type="datetimeFigureOut">
              <a:rPr lang="ru-RU" smtClean="0"/>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B3517F-B5F6-490E-BF5F-0A9DE7D64E4D}"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6CD4298C-5431-4E4E-9873-F3161566FE56}" type="datetimeFigureOut">
              <a:rPr lang="ru-RU" smtClean="0"/>
              <a:t>07.04.2020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DB3517F-B5F6-490E-BF5F-0A9DE7D64E4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CD4298C-5431-4E4E-9873-F3161566FE56}" type="datetimeFigureOut">
              <a:rPr lang="ru-RU" smtClean="0"/>
              <a:t>07.04.2020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DB3517F-B5F6-490E-BF5F-0A9DE7D64E4D}"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D4298C-5431-4E4E-9873-F3161566FE56}" type="datetimeFigureOut">
              <a:rPr lang="ru-RU" smtClean="0"/>
              <a:t>07.04.2020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DB3517F-B5F6-490E-BF5F-0A9DE7D64E4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6CD4298C-5431-4E4E-9873-F3161566FE56}" type="datetimeFigureOut">
              <a:rPr lang="ru-RU" smtClean="0"/>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B3517F-B5F6-490E-BF5F-0A9DE7D64E4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6CD4298C-5431-4E4E-9873-F3161566FE56}" type="datetimeFigureOut">
              <a:rPr lang="ru-RU" smtClean="0"/>
              <a:t>07.04.2020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DB3517F-B5F6-490E-BF5F-0A9DE7D64E4D}"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D4298C-5431-4E4E-9873-F3161566FE56}" type="datetimeFigureOut">
              <a:rPr lang="ru-RU" smtClean="0"/>
              <a:t>07.04.2020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DB3517F-B5F6-490E-BF5F-0A9DE7D64E4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752" y="1412777"/>
            <a:ext cx="6192688" cy="2169586"/>
          </a:xfrm>
        </p:spPr>
        <p:txBody>
          <a:bodyPr>
            <a:normAutofit/>
          </a:bodyPr>
          <a:lstStyle/>
          <a:p>
            <a:pPr algn="l"/>
            <a:r>
              <a:rPr lang="ru-RU" sz="4000" dirty="0">
                <a:solidFill>
                  <a:srgbClr val="3F9158"/>
                </a:solidFill>
                <a:latin typeface="Times New Roman" panose="02020603050405020304" pitchFamily="18" charset="0"/>
                <a:cs typeface="Times New Roman" panose="02020603050405020304" pitchFamily="18" charset="0"/>
              </a:rPr>
              <a:t>Бюджет </a:t>
            </a:r>
            <a:r>
              <a:rPr lang="ru-RU" sz="4000" dirty="0" err="1">
                <a:solidFill>
                  <a:srgbClr val="3F9158"/>
                </a:solidFill>
                <a:latin typeface="Times New Roman" panose="02020603050405020304" pitchFamily="18" charset="0"/>
                <a:cs typeface="Times New Roman" panose="02020603050405020304" pitchFamily="18" charset="0"/>
              </a:rPr>
              <a:t>Осиповичского</a:t>
            </a:r>
            <a:r>
              <a:rPr lang="ru-RU" sz="4000" dirty="0">
                <a:solidFill>
                  <a:srgbClr val="3F9158"/>
                </a:solidFill>
                <a:latin typeface="Times New Roman" panose="02020603050405020304" pitchFamily="18" charset="0"/>
                <a:cs typeface="Times New Roman" panose="02020603050405020304" pitchFamily="18" charset="0"/>
              </a:rPr>
              <a:t> района на 2020 год</a:t>
            </a:r>
          </a:p>
        </p:txBody>
      </p:sp>
      <p:sp>
        <p:nvSpPr>
          <p:cNvPr id="3" name="Подзаголовок 2"/>
          <p:cNvSpPr>
            <a:spLocks noGrp="1"/>
          </p:cNvSpPr>
          <p:nvPr>
            <p:ph type="subTitle" idx="1"/>
          </p:nvPr>
        </p:nvSpPr>
        <p:spPr/>
        <p:txBody>
          <a:bodyPr/>
          <a:lstStyle/>
          <a:p>
            <a:r>
              <a:rPr lang="ru-RU" sz="4000" b="1" dirty="0">
                <a:solidFill>
                  <a:srgbClr val="3F9158"/>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для граждан</a:t>
            </a:r>
            <a:endParaRPr lang="ru-RU" dirty="0"/>
          </a:p>
        </p:txBody>
      </p:sp>
      <p:pic>
        <p:nvPicPr>
          <p:cNvPr id="4" name="Рисунок 3" descr="Герб города Осиповичи">
            <a:extLst>
              <a:ext uri="{FF2B5EF4-FFF2-40B4-BE49-F238E27FC236}">
                <a16:creationId xmlns:a16="http://schemas.microsoft.com/office/drawing/2014/main" id="{B6D31019-C0FD-42CF-9357-1C4B8903C0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857375" cy="2247900"/>
          </a:xfrm>
          <a:prstGeom prst="rect">
            <a:avLst/>
          </a:prstGeom>
          <a:noFill/>
          <a:ln>
            <a:noFill/>
          </a:ln>
        </p:spPr>
      </p:pic>
    </p:spTree>
    <p:extLst>
      <p:ext uri="{BB962C8B-B14F-4D97-AF65-F5344CB8AC3E}">
        <p14:creationId xmlns:p14="http://schemas.microsoft.com/office/powerpoint/2010/main" val="3239821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extLst>
              <p:ext uri="{D42A27DB-BD31-4B8C-83A1-F6EECF244321}">
                <p14:modId xmlns:p14="http://schemas.microsoft.com/office/powerpoint/2010/main" val="408224519"/>
              </p:ext>
            </p:extLst>
          </p:nvPr>
        </p:nvGraphicFramePr>
        <p:xfrm>
          <a:off x="611560" y="476672"/>
          <a:ext cx="8208912" cy="56166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4211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79182431"/>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Заголовок 2"/>
          <p:cNvSpPr>
            <a:spLocks noGrp="1"/>
          </p:cNvSpPr>
          <p:nvPr>
            <p:ph type="title"/>
          </p:nvPr>
        </p:nvSpPr>
        <p:spPr>
          <a:xfrm>
            <a:off x="1403648" y="274638"/>
            <a:ext cx="7283152" cy="922114"/>
          </a:xfrm>
        </p:spPr>
        <p:txBody>
          <a:bodyPr>
            <a:noAutofit/>
          </a:bodyPr>
          <a:lstStyle/>
          <a:p>
            <a:pPr algn="ctr"/>
            <a:r>
              <a:rPr lang="ru-RU" sz="2800" dirty="0">
                <a:solidFill>
                  <a:srgbClr val="3F9158"/>
                </a:solidFill>
                <a:latin typeface="Times New Roman" panose="02020603050405020304" pitchFamily="18" charset="0"/>
                <a:cs typeface="Times New Roman" panose="02020603050405020304" pitchFamily="18" charset="0"/>
              </a:rPr>
              <a:t>Структура неналоговых доходов консолидированного бюджета района</a:t>
            </a:r>
          </a:p>
        </p:txBody>
      </p:sp>
    </p:spTree>
    <p:extLst>
      <p:ext uri="{BB962C8B-B14F-4D97-AF65-F5344CB8AC3E}">
        <p14:creationId xmlns:p14="http://schemas.microsoft.com/office/powerpoint/2010/main" val="334360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052736"/>
            <a:ext cx="8229600" cy="5112568"/>
          </a:xfrm>
        </p:spPr>
        <p:txBody>
          <a:bodyPr>
            <a:noAutofit/>
          </a:bodyPr>
          <a:lstStyle/>
          <a:p>
            <a:pPr indent="540385" algn="just"/>
            <a:endParaRPr lang="ru-RU" sz="1800" dirty="0">
              <a:latin typeface="Times New Roman" panose="02020603050405020304" pitchFamily="18" charset="0"/>
              <a:ea typeface="Times New Roman"/>
              <a:cs typeface="Times New Roman" panose="02020603050405020304" pitchFamily="18" charset="0"/>
            </a:endParaRPr>
          </a:p>
          <a:p>
            <a:pPr indent="457200" algn="just">
              <a:spcBef>
                <a:spcPts val="0"/>
              </a:spcBef>
              <a:buNone/>
            </a:pPr>
            <a:r>
              <a:rPr lang="ru-RU" sz="2000" dirty="0">
                <a:latin typeface="Times New Roman" panose="02020603050405020304" pitchFamily="18" charset="0"/>
                <a:ea typeface="Times New Roman"/>
                <a:cs typeface="Times New Roman" panose="02020603050405020304" pitchFamily="18" charset="0"/>
              </a:rPr>
              <a:t>Общий объем расходов консолидированного бюджета района на 2020 год определен в сумме 84 549,8 тыс. рублей.</a:t>
            </a:r>
          </a:p>
          <a:p>
            <a:pPr indent="457200" algn="just">
              <a:spcBef>
                <a:spcPts val="0"/>
              </a:spcBef>
              <a:buNone/>
            </a:pPr>
            <a:r>
              <a:rPr lang="ru-RU" sz="2000" dirty="0">
                <a:latin typeface="Times New Roman"/>
                <a:ea typeface="Times New Roman"/>
              </a:rPr>
              <a:t>При формировании расходов бюджета на 2020 год учтено распределение расходов между уровнями бюджетной системы в соответствии со статьей 46 Бюджетного кодекса.</a:t>
            </a:r>
          </a:p>
          <a:p>
            <a:pPr indent="457200" algn="just">
              <a:spcBef>
                <a:spcPts val="0"/>
              </a:spcBef>
              <a:buNone/>
            </a:pPr>
            <a:r>
              <a:rPr lang="ru-RU" sz="2000" dirty="0">
                <a:latin typeface="Times New Roman"/>
                <a:ea typeface="Times New Roman"/>
              </a:rPr>
              <a:t>Консолидированный бюджет района сохранит социальную направленность расходов бюджета: на финансирование отраслей социальной сферы планируется направить 59 626,5 тыс. рублей или 70,5% от всех расходов бюджета.</a:t>
            </a:r>
          </a:p>
          <a:p>
            <a:pPr indent="457200" algn="just">
              <a:spcBef>
                <a:spcPts val="0"/>
              </a:spcBef>
              <a:buNone/>
            </a:pPr>
            <a:r>
              <a:rPr lang="ru-RU" sz="2000" dirty="0">
                <a:latin typeface="Times New Roman" panose="02020603050405020304" pitchFamily="18" charset="0"/>
                <a:ea typeface="Times New Roman"/>
                <a:cs typeface="Times New Roman" panose="02020603050405020304" pitchFamily="18" charset="0"/>
              </a:rPr>
              <a:t>В консолидированном бюджете района в 2020 году расходы на финансирование государственных программ составят 92,1 %. </a:t>
            </a:r>
            <a:endParaRPr lang="ru-RU" sz="2000" dirty="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a:xfrm>
            <a:off x="457200" y="274638"/>
            <a:ext cx="8229600" cy="778098"/>
          </a:xfrm>
        </p:spPr>
        <p:txBody>
          <a:bodyPr>
            <a:normAutofit fontScale="90000"/>
          </a:bodyPr>
          <a:lstStyle/>
          <a:p>
            <a:pPr algn="ctr"/>
            <a:r>
              <a:rPr lang="ru-RU" sz="2800" dirty="0">
                <a:solidFill>
                  <a:srgbClr val="0070C0"/>
                </a:solidFill>
                <a:latin typeface="Times New Roman" panose="02020603050405020304" pitchFamily="18" charset="0"/>
                <a:cs typeface="Times New Roman" panose="02020603050405020304" pitchFamily="18" charset="0"/>
              </a:rPr>
              <a:t>Расходы консолидированного </a:t>
            </a:r>
            <a:r>
              <a:rPr lang="ru-RU" sz="2800" dirty="0" smtClean="0">
                <a:solidFill>
                  <a:srgbClr val="0070C0"/>
                </a:solidFill>
                <a:latin typeface="Times New Roman" panose="02020603050405020304" pitchFamily="18" charset="0"/>
                <a:cs typeface="Times New Roman" panose="02020603050405020304" pitchFamily="18" charset="0"/>
              </a:rPr>
              <a:t>бюджета</a:t>
            </a:r>
            <a:br>
              <a:rPr lang="ru-RU" sz="2800" dirty="0" smtClean="0">
                <a:solidFill>
                  <a:srgbClr val="0070C0"/>
                </a:solidFill>
                <a:latin typeface="Times New Roman" panose="02020603050405020304" pitchFamily="18" charset="0"/>
                <a:cs typeface="Times New Roman" panose="02020603050405020304" pitchFamily="18" charset="0"/>
              </a:rPr>
            </a:br>
            <a:r>
              <a:rPr lang="ru-RU" sz="2800" dirty="0" smtClean="0">
                <a:solidFill>
                  <a:srgbClr val="0070C0"/>
                </a:solidFill>
                <a:latin typeface="Times New Roman" panose="02020603050405020304" pitchFamily="18" charset="0"/>
                <a:cs typeface="Times New Roman" panose="02020603050405020304" pitchFamily="18" charset="0"/>
              </a:rPr>
              <a:t>Осиповичского </a:t>
            </a:r>
            <a:r>
              <a:rPr lang="ru-RU" sz="2800" dirty="0">
                <a:solidFill>
                  <a:srgbClr val="0070C0"/>
                </a:solidFill>
                <a:latin typeface="Times New Roman" panose="02020603050405020304" pitchFamily="18" charset="0"/>
                <a:cs typeface="Times New Roman" panose="02020603050405020304" pitchFamily="18" charset="0"/>
              </a:rPr>
              <a:t>района</a:t>
            </a:r>
          </a:p>
        </p:txBody>
      </p:sp>
    </p:spTree>
    <p:extLst>
      <p:ext uri="{BB962C8B-B14F-4D97-AF65-F5344CB8AC3E}">
        <p14:creationId xmlns:p14="http://schemas.microsoft.com/office/powerpoint/2010/main" val="1230544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89983338"/>
              </p:ext>
            </p:extLst>
          </p:nvPr>
        </p:nvGraphicFramePr>
        <p:xfrm>
          <a:off x="543799" y="1196752"/>
          <a:ext cx="8568952"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3" name="Заголовок 2"/>
          <p:cNvSpPr>
            <a:spLocks noGrp="1"/>
          </p:cNvSpPr>
          <p:nvPr>
            <p:ph type="title"/>
          </p:nvPr>
        </p:nvSpPr>
        <p:spPr>
          <a:xfrm>
            <a:off x="395536" y="274638"/>
            <a:ext cx="8496944" cy="778098"/>
          </a:xfrm>
        </p:spPr>
        <p:txBody>
          <a:bodyPr>
            <a:noAutofit/>
          </a:bodyPr>
          <a:lstStyle/>
          <a:p>
            <a:pPr algn="ctr"/>
            <a:r>
              <a:rPr lang="ru-RU" sz="2800" dirty="0">
                <a:solidFill>
                  <a:srgbClr val="0070C0"/>
                </a:solidFill>
                <a:latin typeface="Times New Roman" panose="02020603050405020304" pitchFamily="18" charset="0"/>
                <a:cs typeface="Times New Roman" panose="02020603050405020304" pitchFamily="18" charset="0"/>
              </a:rPr>
              <a:t>Структура расходов консолидированного бюджета района по функциональной классификации</a:t>
            </a:r>
          </a:p>
        </p:txBody>
      </p:sp>
    </p:spTree>
    <p:extLst>
      <p:ext uri="{BB962C8B-B14F-4D97-AF65-F5344CB8AC3E}">
        <p14:creationId xmlns:p14="http://schemas.microsoft.com/office/powerpoint/2010/main" val="335990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25789416"/>
              </p:ext>
            </p:extLst>
          </p:nvPr>
        </p:nvGraphicFramePr>
        <p:xfrm>
          <a:off x="467544" y="1381746"/>
          <a:ext cx="8579296" cy="5476254"/>
        </p:xfrm>
        <a:graphic>
          <a:graphicData uri="http://schemas.openxmlformats.org/drawingml/2006/chart">
            <c:chart xmlns:c="http://schemas.openxmlformats.org/drawingml/2006/chart" xmlns:r="http://schemas.openxmlformats.org/officeDocument/2006/relationships" r:id="rId2"/>
          </a:graphicData>
        </a:graphic>
      </p:graphicFrame>
      <p:sp>
        <p:nvSpPr>
          <p:cNvPr id="3" name="Заголовок 2"/>
          <p:cNvSpPr>
            <a:spLocks noGrp="1"/>
          </p:cNvSpPr>
          <p:nvPr>
            <p:ph type="title"/>
          </p:nvPr>
        </p:nvSpPr>
        <p:spPr>
          <a:xfrm>
            <a:off x="457200" y="274638"/>
            <a:ext cx="8363272" cy="850106"/>
          </a:xfrm>
        </p:spPr>
        <p:txBody>
          <a:bodyPr>
            <a:noAutofit/>
          </a:bodyPr>
          <a:lstStyle/>
          <a:p>
            <a:pPr algn="ctr"/>
            <a:r>
              <a:rPr lang="ru-RU" sz="2800" dirty="0">
                <a:solidFill>
                  <a:srgbClr val="0070C0"/>
                </a:solidFill>
                <a:latin typeface="Times New Roman" panose="02020603050405020304" pitchFamily="18" charset="0"/>
                <a:cs typeface="Times New Roman" panose="02020603050405020304" pitchFamily="18" charset="0"/>
              </a:rPr>
              <a:t>Структура расходов консолидированного бюджета района по экономической классификации</a:t>
            </a:r>
          </a:p>
        </p:txBody>
      </p:sp>
    </p:spTree>
    <p:extLst>
      <p:ext uri="{BB962C8B-B14F-4D97-AF65-F5344CB8AC3E}">
        <p14:creationId xmlns:p14="http://schemas.microsoft.com/office/powerpoint/2010/main" val="3125103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415342822"/>
              </p:ext>
            </p:extLst>
          </p:nvPr>
        </p:nvGraphicFramePr>
        <p:xfrm>
          <a:off x="467544" y="1268761"/>
          <a:ext cx="8208911" cy="5200085"/>
        </p:xfrm>
        <a:graphic>
          <a:graphicData uri="http://schemas.openxmlformats.org/drawingml/2006/table">
            <a:tbl>
              <a:tblPr/>
              <a:tblGrid>
                <a:gridCol w="6367168">
                  <a:extLst>
                    <a:ext uri="{9D8B030D-6E8A-4147-A177-3AD203B41FA5}">
                      <a16:colId xmlns:a16="http://schemas.microsoft.com/office/drawing/2014/main" val="20000"/>
                    </a:ext>
                  </a:extLst>
                </a:gridCol>
                <a:gridCol w="1841743">
                  <a:extLst>
                    <a:ext uri="{9D8B030D-6E8A-4147-A177-3AD203B41FA5}">
                      <a16:colId xmlns:a16="http://schemas.microsoft.com/office/drawing/2014/main" val="20001"/>
                    </a:ext>
                  </a:extLst>
                </a:gridCol>
              </a:tblGrid>
              <a:tr h="272606">
                <a:tc>
                  <a:txBody>
                    <a:bodyPr/>
                    <a:lstStyle/>
                    <a:p>
                      <a:pPr algn="ctr" fontAlgn="ctr"/>
                      <a:r>
                        <a:rPr lang="ru-RU" sz="1400" b="1" i="0" u="none" strike="noStrike" dirty="0">
                          <a:effectLst/>
                          <a:latin typeface="Times New Roman"/>
                        </a:rPr>
                        <a:t>Наименование</a:t>
                      </a:r>
                    </a:p>
                  </a:txBody>
                  <a:tcPr marL="8913" marR="8913" marT="89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effectLst/>
                          <a:latin typeface="Times New Roman"/>
                        </a:rPr>
                        <a:t>сумма, тыс. руб.</a:t>
                      </a:r>
                    </a:p>
                  </a:txBody>
                  <a:tcPr marL="8913" marR="8913" marT="89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1503">
                <a:tc>
                  <a:txBody>
                    <a:bodyPr/>
                    <a:lstStyle/>
                    <a:p>
                      <a:pPr algn="l" fontAlgn="t"/>
                      <a:r>
                        <a:rPr lang="ru-RU" sz="1400" b="0" i="0" u="none" strike="noStrike" dirty="0">
                          <a:solidFill>
                            <a:srgbClr val="000000"/>
                          </a:solidFill>
                          <a:effectLst/>
                          <a:latin typeface="Times New Roman"/>
                        </a:rPr>
                        <a:t>Консолидированный бюджет </a:t>
                      </a:r>
                      <a:r>
                        <a:rPr lang="ru-RU" sz="1400" b="0" i="0" u="none" strike="noStrike" dirty="0" err="1">
                          <a:solidFill>
                            <a:srgbClr val="000000"/>
                          </a:solidFill>
                          <a:effectLst/>
                          <a:latin typeface="Times New Roman"/>
                        </a:rPr>
                        <a:t>Осиповичского</a:t>
                      </a:r>
                      <a:r>
                        <a:rPr lang="ru-RU" sz="1400" b="0" i="0" u="none" strike="noStrike" dirty="0">
                          <a:solidFill>
                            <a:srgbClr val="000000"/>
                          </a:solidFill>
                          <a:effectLst/>
                          <a:latin typeface="Times New Roman"/>
                        </a:rPr>
                        <a:t> района</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84 549,8</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2730">
                <a:tc>
                  <a:txBody>
                    <a:bodyPr/>
                    <a:lstStyle/>
                    <a:p>
                      <a:pPr algn="l" fontAlgn="t"/>
                      <a:r>
                        <a:rPr lang="ru-RU" sz="1400" b="0" i="0" u="none" strike="noStrike" dirty="0">
                          <a:solidFill>
                            <a:srgbClr val="000000"/>
                          </a:solidFill>
                          <a:effectLst/>
                          <a:latin typeface="Times New Roman"/>
                        </a:rPr>
                        <a:t>Государственная программа развития аграрного бизнеса в Республике Беларусь на 2016-2020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473,6</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4608">
                <a:tc>
                  <a:txBody>
                    <a:bodyPr/>
                    <a:lstStyle/>
                    <a:p>
                      <a:pPr algn="l" fontAlgn="t"/>
                      <a:r>
                        <a:rPr lang="ru-RU" sz="1400" b="0" i="0" u="none" strike="noStrike" dirty="0">
                          <a:solidFill>
                            <a:srgbClr val="000000"/>
                          </a:solidFill>
                          <a:effectLst/>
                          <a:latin typeface="Times New Roman"/>
                        </a:rPr>
                        <a:t>Государственная программа о социальной защите и содействии занятости населения на 2016-2020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1 706,9</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8037">
                <a:tc>
                  <a:txBody>
                    <a:bodyPr/>
                    <a:lstStyle/>
                    <a:p>
                      <a:pPr algn="l" fontAlgn="t"/>
                      <a:r>
                        <a:rPr lang="ru-RU" sz="1400" b="0" i="0" u="none" strike="noStrike" dirty="0">
                          <a:solidFill>
                            <a:srgbClr val="000000"/>
                          </a:solidFill>
                          <a:effectLst/>
                          <a:latin typeface="Times New Roman"/>
                        </a:rPr>
                        <a:t>Государственная программа "Здоровье народа и демографическая безопасность Республики Беларусь" на 2016-2020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17 546,4</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3343">
                <a:tc>
                  <a:txBody>
                    <a:bodyPr/>
                    <a:lstStyle/>
                    <a:p>
                      <a:pPr algn="l" fontAlgn="t"/>
                      <a:r>
                        <a:rPr lang="ru-RU" sz="1400" b="0" i="0" u="none" strike="noStrike" dirty="0">
                          <a:solidFill>
                            <a:srgbClr val="000000"/>
                          </a:solidFill>
                          <a:effectLst/>
                          <a:latin typeface="Times New Roman"/>
                        </a:rPr>
                        <a:t>Государственная программа "Охрана окружающей среды и устойчивое использование природных ресурсов" на 2016-2020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184,8</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9325">
                <a:tc>
                  <a:txBody>
                    <a:bodyPr/>
                    <a:lstStyle/>
                    <a:p>
                      <a:pPr algn="l" fontAlgn="t"/>
                      <a:r>
                        <a:rPr lang="ru-RU" sz="1400" b="0" i="0" u="none" strike="noStrike" dirty="0">
                          <a:solidFill>
                            <a:srgbClr val="000000"/>
                          </a:solidFill>
                          <a:effectLst/>
                          <a:latin typeface="Times New Roman"/>
                        </a:rPr>
                        <a:t>Государственная программа "Образование и молодежная политика" на 2016 - 2020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35 061,1</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4632">
                <a:tc>
                  <a:txBody>
                    <a:bodyPr/>
                    <a:lstStyle/>
                    <a:p>
                      <a:pPr algn="l" fontAlgn="t"/>
                      <a:r>
                        <a:rPr lang="ru-RU" sz="1400" b="0" i="0" u="none" strike="noStrike" dirty="0">
                          <a:solidFill>
                            <a:srgbClr val="000000"/>
                          </a:solidFill>
                          <a:effectLst/>
                          <a:latin typeface="Times New Roman"/>
                        </a:rPr>
                        <a:t>Государственная программа "Культура Беларуси" на 2016 - 2020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3 181,8</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96472">
                <a:tc>
                  <a:txBody>
                    <a:bodyPr/>
                    <a:lstStyle/>
                    <a:p>
                      <a:pPr algn="l" fontAlgn="t"/>
                      <a:r>
                        <a:rPr lang="ru-RU" sz="1400" b="0" i="0" u="none" strike="noStrike" dirty="0">
                          <a:solidFill>
                            <a:srgbClr val="000000"/>
                          </a:solidFill>
                          <a:effectLst/>
                          <a:latin typeface="Times New Roman"/>
                        </a:rPr>
                        <a:t>Государственная программа развития физической культуры и спорта в Республике Беларусь на 2016 - 2020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1 489,3</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4608">
                <a:tc>
                  <a:txBody>
                    <a:bodyPr/>
                    <a:lstStyle/>
                    <a:p>
                      <a:pPr algn="l" fontAlgn="t"/>
                      <a:r>
                        <a:rPr lang="ru-RU" sz="1400" b="0" i="0" u="none" strike="noStrike" dirty="0">
                          <a:solidFill>
                            <a:srgbClr val="000000"/>
                          </a:solidFill>
                          <a:effectLst/>
                          <a:latin typeface="Times New Roman"/>
                        </a:rPr>
                        <a:t>Государственная программа "Комфортное жилье и благоприятная среда" на 2016 - 2020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15 888,2</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8374">
                <a:tc>
                  <a:txBody>
                    <a:bodyPr/>
                    <a:lstStyle/>
                    <a:p>
                      <a:pPr algn="l" fontAlgn="t"/>
                      <a:r>
                        <a:rPr lang="ru-RU" sz="1400" b="0" i="0" u="none" strike="noStrike" dirty="0">
                          <a:solidFill>
                            <a:srgbClr val="000000"/>
                          </a:solidFill>
                          <a:effectLst/>
                          <a:latin typeface="Times New Roman"/>
                        </a:rPr>
                        <a:t>Государственная программа "Строительство жилья" на 2016 - 2020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1 789,9</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88037">
                <a:tc>
                  <a:txBody>
                    <a:bodyPr/>
                    <a:lstStyle/>
                    <a:p>
                      <a:pPr algn="l" fontAlgn="t"/>
                      <a:r>
                        <a:rPr lang="ru-RU" sz="1400" b="0" i="0" u="none" strike="noStrike" dirty="0">
                          <a:solidFill>
                            <a:srgbClr val="000000"/>
                          </a:solidFill>
                          <a:effectLst/>
                          <a:latin typeface="Times New Roman"/>
                        </a:rPr>
                        <a:t>Государственная программа развития транспортного комплекса Республики Беларусь на 2016 - 2020 годы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531,6</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8037">
                <a:tc>
                  <a:txBody>
                    <a:bodyPr/>
                    <a:lstStyle/>
                    <a:p>
                      <a:pPr algn="l" fontAlgn="t"/>
                      <a:r>
                        <a:rPr lang="ru-RU" sz="1400" b="0" i="0" u="none" strike="noStrike" dirty="0">
                          <a:solidFill>
                            <a:srgbClr val="000000"/>
                          </a:solidFill>
                          <a:effectLst/>
                          <a:latin typeface="Times New Roman"/>
                        </a:rPr>
                        <a:t>Государственная программа на 2015-2020 годы по увековечению погибших при защите Отечества и сохранению памяти о жертвах войн</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25,0</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10889">
                <a:tc>
                  <a:txBody>
                    <a:bodyPr/>
                    <a:lstStyle/>
                    <a:p>
                      <a:pPr algn="l" fontAlgn="t"/>
                      <a:r>
                        <a:rPr lang="ru-RU" sz="1400" b="0" i="0" u="none" strike="noStrike" dirty="0">
                          <a:solidFill>
                            <a:srgbClr val="000000"/>
                          </a:solidFill>
                          <a:effectLst/>
                          <a:latin typeface="Times New Roman"/>
                        </a:rPr>
                        <a:t>Непрограммные расходы</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dirty="0">
                          <a:solidFill>
                            <a:srgbClr val="000000"/>
                          </a:solidFill>
                          <a:effectLst/>
                          <a:latin typeface="Times New Roman"/>
                        </a:rPr>
                        <a:t>6 671,3</a:t>
                      </a:r>
                    </a:p>
                  </a:txBody>
                  <a:tcPr marL="8913" marR="8913" marT="89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3" name="Заголовок 2"/>
          <p:cNvSpPr>
            <a:spLocks noGrp="1"/>
          </p:cNvSpPr>
          <p:nvPr>
            <p:ph type="title"/>
          </p:nvPr>
        </p:nvSpPr>
        <p:spPr>
          <a:xfrm>
            <a:off x="467544" y="116632"/>
            <a:ext cx="8229600" cy="1143000"/>
          </a:xfrm>
        </p:spPr>
        <p:txBody>
          <a:bodyPr>
            <a:normAutofit/>
          </a:bodyPr>
          <a:lstStyle/>
          <a:p>
            <a:pPr algn="ctr"/>
            <a:r>
              <a:rPr lang="ru-RU" sz="2800" dirty="0">
                <a:solidFill>
                  <a:srgbClr val="0070C0"/>
                </a:solidFill>
                <a:latin typeface="Times New Roman" panose="02020603050405020304" pitchFamily="18" charset="0"/>
                <a:cs typeface="Times New Roman" panose="02020603050405020304" pitchFamily="18" charset="0"/>
              </a:rPr>
              <a:t>Программные расходы консолидированного бюджета </a:t>
            </a:r>
            <a:r>
              <a:rPr lang="ru-RU" sz="2800" dirty="0" smtClean="0">
                <a:solidFill>
                  <a:srgbClr val="0070C0"/>
                </a:solidFill>
                <a:latin typeface="Times New Roman" panose="02020603050405020304" pitchFamily="18" charset="0"/>
                <a:cs typeface="Times New Roman" panose="02020603050405020304" pitchFamily="18" charset="0"/>
              </a:rPr>
              <a:t>Осиповичского района </a:t>
            </a:r>
            <a:endParaRPr lang="ru-RU"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671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163455849"/>
              </p:ext>
            </p:extLst>
          </p:nvPr>
        </p:nvGraphicFramePr>
        <p:xfrm>
          <a:off x="577850" y="3472656"/>
          <a:ext cx="7988300" cy="542925"/>
        </p:xfrm>
        <a:graphic>
          <a:graphicData uri="http://schemas.openxmlformats.org/drawingml/2006/table">
            <a:tbl>
              <a:tblPr/>
              <a:tblGrid>
                <a:gridCol w="7988300">
                  <a:extLst>
                    <a:ext uri="{9D8B030D-6E8A-4147-A177-3AD203B41FA5}">
                      <a16:colId xmlns:a16="http://schemas.microsoft.com/office/drawing/2014/main" val="20000"/>
                    </a:ext>
                  </a:extLst>
                </a:gridCol>
              </a:tblGrid>
              <a:tr h="542925">
                <a:tc>
                  <a:txBody>
                    <a:bodyPr/>
                    <a:lstStyle/>
                    <a:p>
                      <a:pPr algn="ctr" fontAlgn="ctr"/>
                      <a:endParaRPr lang="ru-RU" sz="1400" b="1" i="0" u="none" strike="noStrike" dirty="0">
                        <a:effectLst/>
                        <a:latin typeface="Times New Roman"/>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3" name="Заголовок 2"/>
          <p:cNvSpPr>
            <a:spLocks noGrp="1"/>
          </p:cNvSpPr>
          <p:nvPr>
            <p:ph type="title"/>
          </p:nvPr>
        </p:nvSpPr>
        <p:spPr>
          <a:xfrm>
            <a:off x="457200" y="274638"/>
            <a:ext cx="8229600" cy="994122"/>
          </a:xfrm>
        </p:spPr>
        <p:txBody>
          <a:bodyPr>
            <a:noAutofit/>
          </a:bodyPr>
          <a:lstStyle/>
          <a:p>
            <a:pPr algn="ctr"/>
            <a:r>
              <a:rPr lang="ru-RU" sz="1800" dirty="0">
                <a:solidFill>
                  <a:srgbClr val="0070C0"/>
                </a:solidFill>
                <a:latin typeface="Times New Roman" panose="02020603050405020304" pitchFamily="18" charset="0"/>
                <a:cs typeface="Times New Roman" panose="02020603050405020304" pitchFamily="18" charset="0"/>
              </a:rPr>
              <a:t>Реестр  долга органов местного управления и самоуправления и долга, гарантированного местными исполнительными и распорядительными органами </a:t>
            </a:r>
            <a:r>
              <a:rPr lang="ru-RU" sz="1800" dirty="0" err="1">
                <a:solidFill>
                  <a:srgbClr val="0070C0"/>
                </a:solidFill>
                <a:latin typeface="Times New Roman" panose="02020603050405020304" pitchFamily="18" charset="0"/>
                <a:cs typeface="Times New Roman" panose="02020603050405020304" pitchFamily="18" charset="0"/>
              </a:rPr>
              <a:t>Осиповичского</a:t>
            </a:r>
            <a:r>
              <a:rPr lang="ru-RU" sz="1800" dirty="0">
                <a:solidFill>
                  <a:srgbClr val="0070C0"/>
                </a:solidFill>
                <a:latin typeface="Times New Roman" panose="02020603050405020304" pitchFamily="18" charset="0"/>
                <a:cs typeface="Times New Roman" panose="02020603050405020304" pitchFamily="18" charset="0"/>
              </a:rPr>
              <a:t> района </a:t>
            </a:r>
            <a:r>
              <a:rPr lang="ru-RU" sz="1800" dirty="0">
                <a:solidFill>
                  <a:srgbClr val="00B050"/>
                </a:solidFill>
                <a:latin typeface="Times New Roman" panose="02020603050405020304" pitchFamily="18" charset="0"/>
                <a:cs typeface="Times New Roman" panose="02020603050405020304" pitchFamily="18" charset="0"/>
              </a:rPr>
              <a:t/>
            </a:r>
            <a:br>
              <a:rPr lang="ru-RU" sz="1800" dirty="0">
                <a:solidFill>
                  <a:srgbClr val="00B050"/>
                </a:solidFill>
                <a:latin typeface="Times New Roman" panose="02020603050405020304" pitchFamily="18" charset="0"/>
                <a:cs typeface="Times New Roman" panose="02020603050405020304" pitchFamily="18" charset="0"/>
              </a:rPr>
            </a:br>
            <a:endParaRPr lang="ru-RU" sz="1800" dirty="0">
              <a:solidFill>
                <a:srgbClr val="00B050"/>
              </a:solidFill>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725950390"/>
              </p:ext>
            </p:extLst>
          </p:nvPr>
        </p:nvGraphicFramePr>
        <p:xfrm>
          <a:off x="457200" y="1268760"/>
          <a:ext cx="8229601" cy="4937308"/>
        </p:xfrm>
        <a:graphic>
          <a:graphicData uri="http://schemas.openxmlformats.org/drawingml/2006/table">
            <a:tbl>
              <a:tblPr/>
              <a:tblGrid>
                <a:gridCol w="278006">
                  <a:extLst>
                    <a:ext uri="{9D8B030D-6E8A-4147-A177-3AD203B41FA5}">
                      <a16:colId xmlns:a16="http://schemas.microsoft.com/office/drawing/2014/main" val="20000"/>
                    </a:ext>
                  </a:extLst>
                </a:gridCol>
                <a:gridCol w="4340850">
                  <a:extLst>
                    <a:ext uri="{9D8B030D-6E8A-4147-A177-3AD203B41FA5}">
                      <a16:colId xmlns:a16="http://schemas.microsoft.com/office/drawing/2014/main" val="20001"/>
                    </a:ext>
                  </a:extLst>
                </a:gridCol>
                <a:gridCol w="1791071">
                  <a:extLst>
                    <a:ext uri="{9D8B030D-6E8A-4147-A177-3AD203B41FA5}">
                      <a16:colId xmlns:a16="http://schemas.microsoft.com/office/drawing/2014/main" val="20002"/>
                    </a:ext>
                  </a:extLst>
                </a:gridCol>
                <a:gridCol w="1819674">
                  <a:extLst>
                    <a:ext uri="{9D8B030D-6E8A-4147-A177-3AD203B41FA5}">
                      <a16:colId xmlns:a16="http://schemas.microsoft.com/office/drawing/2014/main" val="20003"/>
                    </a:ext>
                  </a:extLst>
                </a:gridCol>
              </a:tblGrid>
              <a:tr h="234813">
                <a:tc>
                  <a:txBody>
                    <a:bodyPr/>
                    <a:lstStyle/>
                    <a:p>
                      <a:pPr algn="l" fontAlgn="b"/>
                      <a:endParaRPr lang="ru-RU" sz="1200" b="1" i="0" u="none" strike="noStrike" dirty="0">
                        <a:effectLst/>
                        <a:latin typeface="Arial Cyr"/>
                      </a:endParaRPr>
                    </a:p>
                  </a:txBody>
                  <a:tcPr marL="9481" marR="9481" marT="948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ru-RU" sz="1400" b="0" i="0" u="none" strike="noStrike" dirty="0">
                        <a:effectLst/>
                        <a:latin typeface="Arial Cyr"/>
                      </a:endParaRPr>
                    </a:p>
                  </a:txBody>
                  <a:tcPr marL="9481" marR="9481" marT="94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ru-RU" sz="1400" b="0" i="0" u="none" strike="noStrike">
                        <a:effectLst/>
                        <a:latin typeface="Arial Cyr"/>
                      </a:endParaRPr>
                    </a:p>
                  </a:txBody>
                  <a:tcPr marL="9481" marR="9481" marT="94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ru-RU" sz="1400" b="1" i="0" u="none" strike="noStrike" dirty="0">
                          <a:effectLst/>
                          <a:latin typeface="Times New Roman"/>
                        </a:rPr>
                        <a:t>тыс. рублей</a:t>
                      </a:r>
                    </a:p>
                  </a:txBody>
                  <a:tcPr marL="9481" marR="9481" marT="94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99523">
                <a:tc>
                  <a:txBody>
                    <a:bodyPr/>
                    <a:lstStyle/>
                    <a:p>
                      <a:pPr algn="l" fontAlgn="b"/>
                      <a:r>
                        <a:rPr lang="ru-RU" sz="1400" b="1" i="0" u="none" strike="noStrike">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600" b="1" i="0" u="none" strike="noStrike" dirty="0">
                          <a:effectLst/>
                          <a:latin typeface="Times New Roman"/>
                        </a:rPr>
                        <a:t>Виды обязательств</a:t>
                      </a:r>
                    </a:p>
                  </a:txBody>
                  <a:tcPr marL="9481" marR="9481" marT="94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600" b="1" i="0" u="none" strike="noStrike" dirty="0">
                          <a:effectLst/>
                          <a:latin typeface="Times New Roman"/>
                        </a:rPr>
                        <a:t>На 1 января </a:t>
                      </a:r>
                      <a:r>
                        <a:rPr lang="ru-RU" sz="1600" b="1" i="0" u="none" strike="noStrike" dirty="0" smtClean="0">
                          <a:effectLst/>
                          <a:latin typeface="Times New Roman"/>
                        </a:rPr>
                        <a:t>2020 </a:t>
                      </a:r>
                      <a:r>
                        <a:rPr lang="ru-RU" sz="1600" b="1" i="0" u="none" strike="noStrike" dirty="0">
                          <a:effectLst/>
                          <a:latin typeface="Times New Roman"/>
                        </a:rPr>
                        <a:t>г.                 факт</a:t>
                      </a:r>
                    </a:p>
                  </a:txBody>
                  <a:tcPr marL="9481" marR="9481" marT="94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600" b="1" i="0" u="none" strike="noStrike" dirty="0">
                          <a:effectLst/>
                          <a:latin typeface="Times New Roman"/>
                        </a:rPr>
                        <a:t>На 1 января 2021 г.   оценка</a:t>
                      </a:r>
                    </a:p>
                  </a:txBody>
                  <a:tcPr marL="9481" marR="9481" marT="94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09229">
                <a:tc>
                  <a:txBody>
                    <a:bodyPr/>
                    <a:lstStyle/>
                    <a:p>
                      <a:pPr algn="ctr" fontAlgn="t"/>
                      <a:r>
                        <a:rPr lang="ru-RU" sz="1400" b="0" i="0" u="none" strike="noStrike">
                          <a:effectLst/>
                          <a:latin typeface="Times New Roman"/>
                        </a:rPr>
                        <a:t>1</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600" b="0" i="0" u="none" strike="noStrike" dirty="0">
                          <a:effectLst/>
                          <a:latin typeface="Times New Roman"/>
                        </a:rPr>
                        <a:t>Ценные бумаги, размещенные местными исполнительными и распорядительными органами на внутреннем финансовом рынке</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12 726,8</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8 253,6</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19315">
                <a:tc>
                  <a:txBody>
                    <a:bodyPr/>
                    <a:lstStyle/>
                    <a:p>
                      <a:pPr algn="ctr" fontAlgn="t"/>
                      <a:r>
                        <a:rPr lang="ru-RU" sz="1400" b="0" i="0" u="none" strike="noStrike">
                          <a:effectLst/>
                          <a:latin typeface="Times New Roman"/>
                        </a:rPr>
                        <a:t>2</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600" b="0" i="0" u="none" strike="noStrike" dirty="0">
                          <a:effectLst/>
                          <a:latin typeface="Times New Roman"/>
                        </a:rPr>
                        <a:t>Гарантии местных исполнительных и распорядительных органов, предъявленные к исполнению</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9762">
                <a:tc>
                  <a:txBody>
                    <a:bodyPr/>
                    <a:lstStyle/>
                    <a:p>
                      <a:pPr algn="ctr" fontAlgn="b"/>
                      <a:r>
                        <a:rPr lang="ru-RU" sz="1400" b="0" i="0" u="none" strike="noStrike">
                          <a:effectLst/>
                          <a:latin typeface="Times New Roman"/>
                        </a:rPr>
                        <a:t>3</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a:effectLst/>
                          <a:latin typeface="Times New Roman"/>
                        </a:rPr>
                        <a:t>Бюджетные кредиты</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29210">
                <a:tc>
                  <a:txBody>
                    <a:bodyPr/>
                    <a:lstStyle/>
                    <a:p>
                      <a:pPr algn="ctr" fontAlgn="t"/>
                      <a:r>
                        <a:rPr lang="ru-RU" sz="1400" b="0" i="0" u="none" strike="noStrike">
                          <a:effectLst/>
                          <a:latin typeface="Times New Roman"/>
                        </a:rPr>
                        <a:t>4</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600" b="0" i="0" u="none" strike="noStrike">
                          <a:effectLst/>
                          <a:latin typeface="Times New Roman"/>
                        </a:rPr>
                        <a:t>Иные долговые обязательства, ранее отнесенные в соответствии с законодательством на долг органов местного управления и самоуправления</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29496">
                <a:tc>
                  <a:txBody>
                    <a:bodyPr/>
                    <a:lstStyle/>
                    <a:p>
                      <a:pPr algn="l" fontAlgn="t"/>
                      <a:r>
                        <a:rPr lang="en-US" sz="1400" b="0" i="0" u="none" strike="noStrike">
                          <a:effectLst/>
                          <a:latin typeface="Times New Roman"/>
                        </a:rPr>
                        <a:t>  I</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600" b="0" i="0" u="none" strike="noStrike">
                          <a:effectLst/>
                          <a:latin typeface="Times New Roman"/>
                        </a:rPr>
                        <a:t>Долг органов местного управления и самоуправления </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12 726,8</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8 253,6</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39486">
                <a:tc>
                  <a:txBody>
                    <a:bodyPr/>
                    <a:lstStyle/>
                    <a:p>
                      <a:pPr algn="ctr" fontAlgn="t"/>
                      <a:r>
                        <a:rPr lang="en-US" sz="1400" b="0" i="0" u="none" strike="noStrike">
                          <a:effectLst/>
                          <a:latin typeface="Arial Cyr"/>
                        </a:rPr>
                        <a:t>II</a:t>
                      </a:r>
                    </a:p>
                  </a:txBody>
                  <a:tcPr marL="9481" marR="9481" marT="948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600" b="0" i="0" u="none" strike="noStrike">
                          <a:effectLst/>
                          <a:latin typeface="Times New Roman"/>
                        </a:rPr>
                        <a:t>Долг, гарантированный местными исполнительными и распорядительными органами </a:t>
                      </a:r>
                    </a:p>
                  </a:txBody>
                  <a:tcPr marL="9481" marR="9481" marT="94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2 052,6</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0" i="0" u="none" strike="noStrike" dirty="0">
                          <a:effectLst/>
                          <a:latin typeface="Times New Roman"/>
                        </a:rPr>
                        <a:t>                1 766,4</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9714">
                <a:tc>
                  <a:txBody>
                    <a:bodyPr/>
                    <a:lstStyle/>
                    <a:p>
                      <a:pPr algn="l" fontAlgn="b"/>
                      <a:r>
                        <a:rPr lang="ru-RU" sz="1400" b="1" i="0" u="none" strike="noStrike">
                          <a:effectLst/>
                          <a:latin typeface="Times New Roman"/>
                        </a:rPr>
                        <a:t> </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1" i="0" u="none" strike="noStrike" dirty="0">
                          <a:effectLst/>
                          <a:latin typeface="Times New Roman"/>
                        </a:rPr>
                        <a:t>ВСЕГО</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1" i="0" u="none" strike="noStrike" dirty="0">
                          <a:effectLst/>
                          <a:latin typeface="Times New Roman"/>
                        </a:rPr>
                        <a:t>             14 779,4</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600" b="1" i="0" u="none" strike="noStrike" dirty="0">
                          <a:effectLst/>
                          <a:latin typeface="Times New Roman"/>
                        </a:rPr>
                        <a:t>                10 020,0</a:t>
                      </a:r>
                    </a:p>
                  </a:txBody>
                  <a:tcPr marL="9481" marR="9481" marT="94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65018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568952" cy="4955203"/>
          </a:xfrm>
          <a:prstGeom prst="rect">
            <a:avLst/>
          </a:prstGeom>
        </p:spPr>
        <p:txBody>
          <a:bodyPr wrap="square">
            <a:spAutoFit/>
          </a:bodyPr>
          <a:lstStyle/>
          <a:p>
            <a:pPr indent="540385" algn="just">
              <a:spcAft>
                <a:spcPts val="0"/>
              </a:spcAft>
            </a:pPr>
            <a:endParaRPr lang="ru-RU" dirty="0">
              <a:latin typeface="Times New Roman"/>
              <a:ea typeface="Times New Roman"/>
            </a:endParaRPr>
          </a:p>
          <a:p>
            <a:pPr indent="540385" algn="just">
              <a:spcAft>
                <a:spcPts val="0"/>
              </a:spcAft>
            </a:pPr>
            <a:r>
              <a:rPr lang="ru-RU" dirty="0">
                <a:latin typeface="Times New Roman"/>
                <a:ea typeface="Times New Roman"/>
              </a:rPr>
              <a:t>Консолидированный бюджет </a:t>
            </a:r>
            <a:r>
              <a:rPr lang="ru-RU" dirty="0" smtClean="0">
                <a:latin typeface="Times New Roman"/>
                <a:ea typeface="Times New Roman"/>
              </a:rPr>
              <a:t>Осиповичского района </a:t>
            </a:r>
            <a:r>
              <a:rPr lang="ru-RU" dirty="0">
                <a:latin typeface="Times New Roman"/>
                <a:ea typeface="Times New Roman"/>
              </a:rPr>
              <a:t>утвержден с </a:t>
            </a:r>
            <a:r>
              <a:rPr lang="ru-RU" dirty="0">
                <a:solidFill>
                  <a:prstClr val="black"/>
                </a:solidFill>
                <a:latin typeface="Times New Roman"/>
                <a:ea typeface="Times New Roman"/>
              </a:rPr>
              <a:t>профицитом в </a:t>
            </a:r>
            <a:r>
              <a:rPr lang="ru-RU" dirty="0" smtClean="0">
                <a:solidFill>
                  <a:prstClr val="black"/>
                </a:solidFill>
                <a:latin typeface="Times New Roman"/>
                <a:ea typeface="Times New Roman"/>
              </a:rPr>
              <a:t>сумме  </a:t>
            </a:r>
            <a:r>
              <a:rPr lang="ru-RU" dirty="0">
                <a:latin typeface="Times New Roman"/>
                <a:ea typeface="Times New Roman"/>
              </a:rPr>
              <a:t>4 473,2 тыс.  рублей. </a:t>
            </a:r>
            <a:endParaRPr lang="ru-RU" sz="1400" dirty="0">
              <a:latin typeface="Times New Roman"/>
              <a:ea typeface="Times New Roman"/>
            </a:endParaRPr>
          </a:p>
          <a:p>
            <a:pPr indent="540385" algn="just">
              <a:spcAft>
                <a:spcPts val="0"/>
              </a:spcAft>
            </a:pPr>
            <a:r>
              <a:rPr lang="ru-RU" dirty="0">
                <a:latin typeface="Times New Roman"/>
                <a:ea typeface="Times New Roman"/>
              </a:rPr>
              <a:t>На исполнение обязательств райисполкома по погашению облигационных займов, выпущенных </a:t>
            </a:r>
            <a:r>
              <a:rPr lang="ru-RU" dirty="0" err="1">
                <a:latin typeface="Times New Roman"/>
                <a:ea typeface="Times New Roman"/>
              </a:rPr>
              <a:t>Осиповичским</a:t>
            </a:r>
            <a:r>
              <a:rPr lang="ru-RU" dirty="0">
                <a:latin typeface="Times New Roman"/>
                <a:ea typeface="Times New Roman"/>
              </a:rPr>
              <a:t> райисполкомом предусмотрено 4 473,2 тыс. рублей.</a:t>
            </a:r>
            <a:endParaRPr lang="ru-RU" sz="1400" dirty="0">
              <a:latin typeface="Times New Roman"/>
              <a:ea typeface="Times New Roman"/>
            </a:endParaRPr>
          </a:p>
          <a:p>
            <a:pPr indent="457200" algn="just">
              <a:spcAft>
                <a:spcPts val="0"/>
              </a:spcAft>
            </a:pPr>
            <a:r>
              <a:rPr lang="ru-RU" dirty="0">
                <a:latin typeface="Times New Roman"/>
                <a:ea typeface="Times New Roman"/>
              </a:rPr>
              <a:t>Бюджеты первичного уровня планируются без превышения доходов над расходами, с предельными размерами дефицита бюджетов сельсоветов на конец года 0 (ноль) рублей.</a:t>
            </a:r>
          </a:p>
          <a:p>
            <a:pPr indent="457200" algn="just">
              <a:spcAft>
                <a:spcPts val="0"/>
              </a:spcAft>
            </a:pPr>
            <a:endParaRPr lang="ru-RU" sz="1400" dirty="0">
              <a:effectLst/>
              <a:latin typeface="Times New Roman"/>
              <a:ea typeface="Times New Roman"/>
            </a:endParaRPr>
          </a:p>
          <a:p>
            <a:pPr indent="457200" algn="just">
              <a:spcAft>
                <a:spcPts val="0"/>
              </a:spcAft>
            </a:pPr>
            <a:endParaRPr lang="ru-RU" sz="1400" dirty="0">
              <a:effectLst/>
              <a:latin typeface="Times New Roman"/>
              <a:ea typeface="Times New Roman"/>
            </a:endParaRPr>
          </a:p>
          <a:p>
            <a:pPr indent="457200" algn="just">
              <a:spcAft>
                <a:spcPts val="0"/>
              </a:spcAft>
            </a:pPr>
            <a:endParaRPr lang="ru-RU" sz="1400" dirty="0">
              <a:latin typeface="Times New Roman"/>
              <a:ea typeface="Times New Roman"/>
            </a:endParaRPr>
          </a:p>
          <a:p>
            <a:pPr indent="457200" algn="just">
              <a:spcAft>
                <a:spcPts val="0"/>
              </a:spcAft>
            </a:pPr>
            <a:endParaRPr lang="ru-RU" sz="1400" dirty="0">
              <a:effectLst/>
              <a:latin typeface="Times New Roman"/>
              <a:ea typeface="Times New Roman"/>
            </a:endParaRPr>
          </a:p>
          <a:p>
            <a:pPr indent="457200" algn="just">
              <a:spcAft>
                <a:spcPts val="0"/>
              </a:spcAft>
            </a:pPr>
            <a:endParaRPr lang="ru-RU" sz="1400" dirty="0">
              <a:latin typeface="Times New Roman"/>
              <a:ea typeface="Times New Roman"/>
            </a:endParaRPr>
          </a:p>
          <a:p>
            <a:pPr indent="457200" algn="just">
              <a:spcAft>
                <a:spcPts val="0"/>
              </a:spcAft>
            </a:pPr>
            <a:endParaRPr lang="ru-RU" sz="1400" dirty="0">
              <a:effectLst/>
              <a:latin typeface="Times New Roman"/>
              <a:ea typeface="Times New Roman"/>
            </a:endParaRPr>
          </a:p>
          <a:p>
            <a:pPr indent="457200" algn="just">
              <a:spcAft>
                <a:spcPts val="0"/>
              </a:spcAft>
            </a:pPr>
            <a:endParaRPr lang="ru-RU" sz="1400" dirty="0">
              <a:latin typeface="Times New Roman"/>
              <a:ea typeface="Times New Roman"/>
            </a:endParaRPr>
          </a:p>
          <a:p>
            <a:pPr indent="457200" algn="just">
              <a:spcAft>
                <a:spcPts val="0"/>
              </a:spcAft>
            </a:pPr>
            <a:endParaRPr lang="ru-RU" sz="1400" dirty="0">
              <a:effectLst/>
              <a:latin typeface="Times New Roman"/>
              <a:ea typeface="Times New Roman"/>
            </a:endParaRPr>
          </a:p>
          <a:p>
            <a:pPr indent="457200" algn="just">
              <a:spcAft>
                <a:spcPts val="0"/>
              </a:spcAft>
            </a:pPr>
            <a:endParaRPr lang="ru-RU" sz="1400" dirty="0">
              <a:latin typeface="Times New Roman"/>
              <a:ea typeface="Times New Roman"/>
            </a:endParaRPr>
          </a:p>
          <a:p>
            <a:pPr indent="457200" algn="just">
              <a:spcAft>
                <a:spcPts val="0"/>
              </a:spcAft>
            </a:pPr>
            <a:endParaRPr lang="ru-RU" sz="1400" dirty="0">
              <a:effectLst/>
              <a:latin typeface="Times New Roman"/>
              <a:ea typeface="Times New Roman"/>
            </a:endParaRPr>
          </a:p>
          <a:p>
            <a:pPr indent="457200" algn="just">
              <a:spcAft>
                <a:spcPts val="0"/>
              </a:spcAft>
            </a:pPr>
            <a:r>
              <a:rPr lang="ru-RU" sz="1400" dirty="0">
                <a:latin typeface="Times New Roman"/>
                <a:ea typeface="Times New Roman"/>
              </a:rPr>
              <a:t>                                                                                              Финансовый отдел </a:t>
            </a:r>
            <a:r>
              <a:rPr lang="ru-RU" sz="1400" dirty="0" err="1">
                <a:latin typeface="Times New Roman"/>
                <a:ea typeface="Times New Roman"/>
              </a:rPr>
              <a:t>Осиповичского</a:t>
            </a:r>
            <a:r>
              <a:rPr lang="ru-RU" sz="1400" dirty="0">
                <a:latin typeface="Times New Roman"/>
                <a:ea typeface="Times New Roman"/>
              </a:rPr>
              <a:t> райисполкома</a:t>
            </a:r>
            <a:endParaRPr lang="ru-RU" sz="1400" dirty="0">
              <a:effectLst/>
              <a:latin typeface="Times New Roman"/>
              <a:ea typeface="Times New Roman"/>
            </a:endParaRPr>
          </a:p>
        </p:txBody>
      </p:sp>
    </p:spTree>
    <p:extLst>
      <p:ext uri="{BB962C8B-B14F-4D97-AF65-F5344CB8AC3E}">
        <p14:creationId xmlns:p14="http://schemas.microsoft.com/office/powerpoint/2010/main" val="3056692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osipovichi.gov.by/uploads/images/s000588-405919.gif">
            <a:extLst>
              <a:ext uri="{FF2B5EF4-FFF2-40B4-BE49-F238E27FC236}">
                <a16:creationId xmlns:a16="http://schemas.microsoft.com/office/drawing/2014/main" id="{47E1138B-DF1A-487E-B3C1-12E0D1A5312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27584" y="620688"/>
            <a:ext cx="7848872" cy="5400599"/>
          </a:xfrm>
          <a:prstGeom prst="rect">
            <a:avLst/>
          </a:prstGeom>
          <a:noFill/>
          <a:ln>
            <a:noFill/>
          </a:ln>
        </p:spPr>
      </p:pic>
    </p:spTree>
    <p:extLst>
      <p:ext uri="{BB962C8B-B14F-4D97-AF65-F5344CB8AC3E}">
        <p14:creationId xmlns:p14="http://schemas.microsoft.com/office/powerpoint/2010/main" val="259788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13BA11-50BD-4F40-996D-DC33E488BCA9}"/>
              </a:ext>
            </a:extLst>
          </p:cNvPr>
          <p:cNvSpPr>
            <a:spLocks noGrp="1"/>
          </p:cNvSpPr>
          <p:nvPr>
            <p:ph type="title"/>
          </p:nvPr>
        </p:nvSpPr>
        <p:spPr/>
        <p:txBody>
          <a:bodyPr>
            <a:normAutofit fontScale="90000"/>
          </a:bodyPr>
          <a:lstStyle/>
          <a:p>
            <a:pPr algn="ctr"/>
            <a:r>
              <a:rPr lang="ru-RU" sz="3600" dirty="0">
                <a:solidFill>
                  <a:srgbClr val="00B050"/>
                </a:solidFill>
                <a:latin typeface="Times New Roman" panose="02020603050405020304" pitchFamily="18" charset="0"/>
                <a:cs typeface="Times New Roman" panose="02020603050405020304" pitchFamily="18" charset="0"/>
              </a:rPr>
              <a:t>Осиповичский район в цифрах </a:t>
            </a:r>
            <a:r>
              <a:rPr lang="ru-RU" sz="3600" dirty="0" smtClean="0">
                <a:solidFill>
                  <a:srgbClr val="00B050"/>
                </a:solidFill>
                <a:latin typeface="Times New Roman" panose="02020603050405020304" pitchFamily="18" charset="0"/>
                <a:cs typeface="Times New Roman" panose="02020603050405020304" pitchFamily="18" charset="0"/>
              </a:rPr>
              <a:t/>
            </a:r>
            <a:br>
              <a:rPr lang="ru-RU" sz="3600" dirty="0" smtClean="0">
                <a:solidFill>
                  <a:srgbClr val="00B050"/>
                </a:solidFill>
                <a:latin typeface="Times New Roman" panose="02020603050405020304" pitchFamily="18" charset="0"/>
                <a:cs typeface="Times New Roman" panose="02020603050405020304" pitchFamily="18" charset="0"/>
              </a:rPr>
            </a:br>
            <a:r>
              <a:rPr lang="ru-RU" sz="3600" dirty="0" smtClean="0">
                <a:solidFill>
                  <a:srgbClr val="00B050"/>
                </a:solidFill>
                <a:latin typeface="Times New Roman" panose="02020603050405020304" pitchFamily="18" charset="0"/>
                <a:cs typeface="Times New Roman" panose="02020603050405020304" pitchFamily="18" charset="0"/>
              </a:rPr>
              <a:t>на </a:t>
            </a:r>
            <a:r>
              <a:rPr lang="ru-RU" sz="3600" dirty="0">
                <a:solidFill>
                  <a:srgbClr val="00B050"/>
                </a:solidFill>
                <a:latin typeface="Times New Roman" panose="02020603050405020304" pitchFamily="18" charset="0"/>
                <a:cs typeface="Times New Roman" panose="02020603050405020304" pitchFamily="18" charset="0"/>
              </a:rPr>
              <a:t>1 января 2020 г.</a:t>
            </a:r>
          </a:p>
        </p:txBody>
      </p:sp>
      <p:sp>
        <p:nvSpPr>
          <p:cNvPr id="3" name="Объект 2">
            <a:extLst>
              <a:ext uri="{FF2B5EF4-FFF2-40B4-BE49-F238E27FC236}">
                <a16:creationId xmlns:a16="http://schemas.microsoft.com/office/drawing/2014/main" id="{054B3B93-B42B-4A2C-BDB9-A1AB088AB13D}"/>
              </a:ext>
            </a:extLst>
          </p:cNvPr>
          <p:cNvSpPr>
            <a:spLocks noGrp="1"/>
          </p:cNvSpPr>
          <p:nvPr>
            <p:ph idx="1"/>
          </p:nvPr>
        </p:nvSpPr>
        <p:spPr/>
        <p:txBody>
          <a:bodyPr>
            <a:normAutofit/>
          </a:bodyPr>
          <a:lstStyle/>
          <a:p>
            <a:pPr marL="109728" indent="0">
              <a:buNone/>
            </a:pPr>
            <a:endParaRPr lang="ru-RU" sz="2800" dirty="0" smtClean="0">
              <a:solidFill>
                <a:srgbClr val="00B050"/>
              </a:solidFill>
              <a:latin typeface="Times New Roman" panose="02020603050405020304" pitchFamily="18" charset="0"/>
              <a:cs typeface="Times New Roman" panose="02020603050405020304" pitchFamily="18" charset="0"/>
            </a:endParaRPr>
          </a:p>
          <a:p>
            <a:pPr marL="109728" indent="0">
              <a:buNone/>
            </a:pPr>
            <a:r>
              <a:rPr lang="ru-RU" sz="2800" dirty="0" smtClean="0">
                <a:solidFill>
                  <a:srgbClr val="00B050"/>
                </a:solidFill>
                <a:latin typeface="Times New Roman" panose="02020603050405020304" pitchFamily="18" charset="0"/>
                <a:cs typeface="Times New Roman" panose="02020603050405020304" pitchFamily="18" charset="0"/>
              </a:rPr>
              <a:t>Административно-территориальное деление</a:t>
            </a:r>
            <a:r>
              <a:rPr lang="en-US" sz="2800" dirty="0" smtClean="0">
                <a:solidFill>
                  <a:srgbClr val="00B050"/>
                </a:solidFill>
                <a:latin typeface="Times New Roman" panose="02020603050405020304" pitchFamily="18" charset="0"/>
                <a:cs typeface="Times New Roman" panose="02020603050405020304" pitchFamily="18" charset="0"/>
              </a:rPr>
              <a:t>:</a:t>
            </a:r>
            <a:endParaRPr lang="ru-RU" sz="2800" dirty="0" smtClean="0">
              <a:solidFill>
                <a:srgbClr val="00B050"/>
              </a:solidFill>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Город </a:t>
            </a:r>
            <a:r>
              <a:rPr lang="ru-RU" sz="2800" dirty="0">
                <a:latin typeface="Times New Roman" panose="02020603050405020304" pitchFamily="18" charset="0"/>
                <a:cs typeface="Times New Roman" panose="02020603050405020304" pitchFamily="18" charset="0"/>
              </a:rPr>
              <a:t>Осиповичи</a:t>
            </a:r>
          </a:p>
          <a:p>
            <a:r>
              <a:rPr lang="ru-RU" sz="2800" dirty="0">
                <a:latin typeface="Times New Roman" panose="02020603050405020304" pitchFamily="18" charset="0"/>
                <a:cs typeface="Times New Roman" panose="02020603050405020304" pitchFamily="18" charset="0"/>
              </a:rPr>
              <a:t>11 сельских Советов </a:t>
            </a:r>
            <a:r>
              <a:rPr lang="ru-RU" sz="2800" dirty="0" smtClean="0">
                <a:latin typeface="Times New Roman" panose="02020603050405020304" pitchFamily="18" charset="0"/>
                <a:cs typeface="Times New Roman" panose="02020603050405020304" pitchFamily="18" charset="0"/>
              </a:rPr>
              <a:t>(155 населенных </a:t>
            </a:r>
            <a:r>
              <a:rPr lang="ru-RU" sz="2800" dirty="0">
                <a:latin typeface="Times New Roman" panose="02020603050405020304" pitchFamily="18" charset="0"/>
                <a:cs typeface="Times New Roman" panose="02020603050405020304" pitchFamily="18" charset="0"/>
              </a:rPr>
              <a:t>пунктов)</a:t>
            </a:r>
          </a:p>
          <a:p>
            <a:pPr marL="109728" indent="0">
              <a:buNone/>
            </a:pPr>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Площадь территории – 195 560 га</a:t>
            </a:r>
            <a:endParaRPr lang="ru-RU" sz="2800" dirty="0">
              <a:latin typeface="Times New Roman" panose="02020603050405020304" pitchFamily="18" charset="0"/>
              <a:cs typeface="Times New Roman" panose="02020603050405020304" pitchFamily="18" charset="0"/>
            </a:endParaRPr>
          </a:p>
          <a:p>
            <a:r>
              <a:rPr lang="ru-RU" sz="2800" dirty="0">
                <a:latin typeface="Times New Roman" panose="02020603050405020304" pitchFamily="18" charset="0"/>
                <a:cs typeface="Times New Roman" panose="02020603050405020304" pitchFamily="18" charset="0"/>
              </a:rPr>
              <a:t>Численность населения – 45,9 </a:t>
            </a:r>
            <a:r>
              <a:rPr lang="ru-RU" sz="2800" dirty="0" smtClean="0">
                <a:latin typeface="Times New Roman" panose="02020603050405020304" pitchFamily="18" charset="0"/>
                <a:cs typeface="Times New Roman" panose="02020603050405020304" pitchFamily="18" charset="0"/>
              </a:rPr>
              <a:t>тысяч человек</a:t>
            </a:r>
            <a:endParaRPr lang="ru-RU" sz="1800" dirty="0" smtClean="0">
              <a:latin typeface="Times New Roman" panose="02020603050405020304" pitchFamily="18" charset="0"/>
              <a:cs typeface="Times New Roman" panose="02020603050405020304" pitchFamily="18" charset="0"/>
            </a:endParaRPr>
          </a:p>
          <a:p>
            <a:endParaRPr lang="ru-RU" sz="1800" dirty="0" smtClean="0">
              <a:latin typeface="Times New Roman" panose="02020603050405020304" pitchFamily="18" charset="0"/>
              <a:cs typeface="Times New Roman" panose="02020603050405020304" pitchFamily="18" charset="0"/>
            </a:endParaRPr>
          </a:p>
          <a:p>
            <a:endParaRPr lang="ru-RU" sz="18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397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272B923B-0EA6-4921-8F3C-0CC4FF33E30A}"/>
              </a:ext>
            </a:extLst>
          </p:cNvPr>
          <p:cNvGraphicFramePr>
            <a:graphicFrameLocks noGrp="1"/>
          </p:cNvGraphicFramePr>
          <p:nvPr>
            <p:extLst>
              <p:ext uri="{D42A27DB-BD31-4B8C-83A1-F6EECF244321}">
                <p14:modId xmlns:p14="http://schemas.microsoft.com/office/powerpoint/2010/main" val="2184504048"/>
              </p:ext>
            </p:extLst>
          </p:nvPr>
        </p:nvGraphicFramePr>
        <p:xfrm>
          <a:off x="457200" y="692696"/>
          <a:ext cx="8229600" cy="5716050"/>
        </p:xfrm>
        <a:graphic>
          <a:graphicData uri="http://schemas.openxmlformats.org/drawingml/2006/table">
            <a:tbl>
              <a:tblPr/>
              <a:tblGrid>
                <a:gridCol w="2674640">
                  <a:extLst>
                    <a:ext uri="{9D8B030D-6E8A-4147-A177-3AD203B41FA5}">
                      <a16:colId xmlns:a16="http://schemas.microsoft.com/office/drawing/2014/main" val="3150802954"/>
                    </a:ext>
                  </a:extLst>
                </a:gridCol>
                <a:gridCol w="2808312">
                  <a:extLst>
                    <a:ext uri="{9D8B030D-6E8A-4147-A177-3AD203B41FA5}">
                      <a16:colId xmlns:a16="http://schemas.microsoft.com/office/drawing/2014/main" val="2815701317"/>
                    </a:ext>
                  </a:extLst>
                </a:gridCol>
                <a:gridCol w="2746648">
                  <a:extLst>
                    <a:ext uri="{9D8B030D-6E8A-4147-A177-3AD203B41FA5}">
                      <a16:colId xmlns:a16="http://schemas.microsoft.com/office/drawing/2014/main" val="3369749866"/>
                    </a:ext>
                  </a:extLst>
                </a:gridCol>
              </a:tblGrid>
              <a:tr h="2952328">
                <a:tc>
                  <a:txBody>
                    <a:bodyPr/>
                    <a:lstStyle/>
                    <a:p>
                      <a:pPr algn="ctr" fontAlgn="t"/>
                      <a:r>
                        <a:rPr lang="ru-RU" sz="2000" b="1" i="0" u="none" strike="noStrike" dirty="0">
                          <a:solidFill>
                            <a:srgbClr val="00B050"/>
                          </a:solidFill>
                          <a:effectLst/>
                          <a:latin typeface="Times New Roman" panose="02020603050405020304" pitchFamily="18" charset="0"/>
                          <a:cs typeface="Times New Roman" panose="02020603050405020304" pitchFamily="18" charset="0"/>
                        </a:rPr>
                        <a:t>Здравоохранение</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*Центральная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больница (236 коек)</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*Поликлиника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(820 посещений в смену)</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*Стоматологическая поликлиника (280 посещений в смену)</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*Больница сестринского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ухода</a:t>
                      </a:r>
                    </a:p>
                    <a:p>
                      <a:pPr marL="0" indent="0" algn="l" fontAlgn="t">
                        <a:buFont typeface="Arial" panose="020B0604020202020204" pitchFamily="34" charset="0"/>
                        <a:buNone/>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(50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коек)</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*2 участковые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больницы</a:t>
                      </a:r>
                    </a:p>
                    <a:p>
                      <a:pPr marL="0" indent="0" algn="l" fontAlgn="t">
                        <a:buFont typeface="Arial" panose="020B0604020202020204" pitchFamily="34" charset="0"/>
                        <a:buNone/>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по 20 коек)</a:t>
                      </a:r>
                    </a:p>
                    <a:p>
                      <a:pPr marL="0" indent="0" algn="l" fontAlgn="t">
                        <a:buFont typeface="Arial" panose="020B0604020202020204" pitchFamily="34" charset="0"/>
                        <a:buNone/>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*9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амбулаторий</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10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фельдшерско-акушерских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пунктов</a:t>
                      </a:r>
                    </a:p>
                    <a:p>
                      <a:pPr marL="0" marR="0" indent="0"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*1 фельдшерский здравпункт</a:t>
                      </a:r>
                    </a:p>
                    <a:p>
                      <a:pPr marL="0" indent="0" algn="l" fontAlgn="t">
                        <a:buFont typeface="Arial" panose="020B0604020202020204" pitchFamily="34" charset="0"/>
                        <a:buNone/>
                      </a:pP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algn="ctr" fontAlgn="t"/>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971" marR="8971" marT="8971" marB="0">
                    <a:lnL>
                      <a:noFill/>
                    </a:lnL>
                    <a:lnR>
                      <a:noFill/>
                    </a:lnR>
                    <a:lnT>
                      <a:noFill/>
                    </a:lnT>
                    <a:lnB>
                      <a:noFill/>
                    </a:lnB>
                  </a:tcPr>
                </a:tc>
                <a:tc>
                  <a:txBody>
                    <a:bodyPr/>
                    <a:lstStyle/>
                    <a:p>
                      <a:pPr algn="ctr" fontAlgn="t"/>
                      <a:r>
                        <a:rPr lang="ru-RU" sz="2000" b="1" i="0" u="none" strike="noStrike" dirty="0">
                          <a:solidFill>
                            <a:srgbClr val="00B050"/>
                          </a:solidFill>
                          <a:effectLst/>
                          <a:latin typeface="Times New Roman" panose="02020603050405020304" pitchFamily="18" charset="0"/>
                          <a:cs typeface="Times New Roman" panose="02020603050405020304" pitchFamily="18" charset="0"/>
                        </a:rPr>
                        <a:t>Культура</a:t>
                      </a:r>
                    </a:p>
                    <a:p>
                      <a:pPr algn="l" fontAlgn="t"/>
                      <a:r>
                        <a:rPr lang="ru-RU" sz="1400" b="0" i="0" u="none" strike="noStrike" dirty="0">
                          <a:solidFill>
                            <a:schemeClr val="tx1"/>
                          </a:solidFill>
                          <a:effectLst/>
                          <a:latin typeface="Times New Roman" panose="02020603050405020304" pitchFamily="18" charset="0"/>
                          <a:cs typeface="Times New Roman" panose="02020603050405020304" pitchFamily="18" charset="0"/>
                        </a:rPr>
                        <a:t>*30 библиотек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(количество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пользователей 25,29 тыс.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чел.)</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algn="l" fontAlgn="t"/>
                      <a:r>
                        <a:rPr lang="ru-RU" sz="1400" b="0" i="0" u="none" strike="noStrike" dirty="0">
                          <a:solidFill>
                            <a:schemeClr val="tx1"/>
                          </a:solidFill>
                          <a:effectLst/>
                          <a:latin typeface="Times New Roman" panose="02020603050405020304" pitchFamily="18" charset="0"/>
                          <a:cs typeface="Times New Roman" panose="02020603050405020304" pitchFamily="18" charset="0"/>
                        </a:rPr>
                        <a:t>*28 учреждений клубного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типа</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231 клубное формирование,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2 711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участников)</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*3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детские музыкальные школы искусств с филиалами </a:t>
                      </a:r>
                      <a:endParaRPr lang="ru-RU" sz="1400" b="0" i="0" u="none" strike="noStrike" dirty="0" smtClean="0">
                        <a:solidFill>
                          <a:schemeClr val="tx1"/>
                        </a:solidFill>
                        <a:effectLst/>
                        <a:latin typeface="Times New Roman" panose="02020603050405020304" pitchFamily="18" charset="0"/>
                        <a:cs typeface="Times New Roman" panose="02020603050405020304" pitchFamily="18" charset="0"/>
                      </a:endParaRP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1 550 учащихся)</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 </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algn="ctr" fontAlgn="t"/>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algn="ctr" fontAlgn="t"/>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algn="ctr" fontAlgn="t"/>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971" marR="8971" marT="8971" marB="0">
                    <a:lnL>
                      <a:noFill/>
                    </a:lnL>
                    <a:lnR>
                      <a:noFill/>
                    </a:lnR>
                    <a:lnT>
                      <a:noFill/>
                    </a:lnT>
                    <a:lnB>
                      <a:noFill/>
                    </a:lnB>
                  </a:tcPr>
                </a:tc>
                <a:tc>
                  <a:txBody>
                    <a:bodyPr/>
                    <a:lstStyle/>
                    <a:p>
                      <a:pPr algn="ctr" fontAlgn="t"/>
                      <a:r>
                        <a:rPr lang="ru-RU" sz="2000" b="1" i="0" u="none" strike="noStrike" dirty="0">
                          <a:solidFill>
                            <a:srgbClr val="00B050"/>
                          </a:solidFill>
                          <a:effectLst/>
                          <a:latin typeface="Times New Roman" panose="02020603050405020304" pitchFamily="18" charset="0"/>
                          <a:cs typeface="Times New Roman" panose="02020603050405020304" pitchFamily="18" charset="0"/>
                        </a:rPr>
                        <a:t>Образование</a:t>
                      </a:r>
                    </a:p>
                    <a:p>
                      <a:pPr algn="l" fontAlgn="t"/>
                      <a:r>
                        <a:rPr lang="ru-RU" sz="1400" b="0" i="0" u="none" strike="noStrike" dirty="0">
                          <a:solidFill>
                            <a:schemeClr val="tx1"/>
                          </a:solidFill>
                          <a:effectLst/>
                          <a:latin typeface="Times New Roman" panose="02020603050405020304" pitchFamily="18" charset="0"/>
                          <a:cs typeface="Times New Roman" panose="02020603050405020304" pitchFamily="18" charset="0"/>
                        </a:rPr>
                        <a:t>*20 учреждений общего среднего образования (5 291 учащихся)</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*21 учреждение дошкольного образования (2 147 воспитанников)</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*1 центр коррекционно-развивающего обучения и реабилитации </a:t>
                      </a:r>
                    </a:p>
                    <a:p>
                      <a:pPr marL="0" indent="0" algn="l" fontAlgn="t">
                        <a:buFont typeface="Arial" panose="020B0604020202020204" pitchFamily="34" charset="0"/>
                        <a:buNone/>
                      </a:pPr>
                      <a:r>
                        <a:rPr lang="ru-RU" sz="1400" b="0" i="0" u="none" strike="noStrike" dirty="0">
                          <a:solidFill>
                            <a:schemeClr val="tx1"/>
                          </a:solidFill>
                          <a:effectLst/>
                          <a:latin typeface="Times New Roman" panose="02020603050405020304" pitchFamily="18" charset="0"/>
                          <a:cs typeface="Times New Roman" panose="02020603050405020304" pitchFamily="18" charset="0"/>
                        </a:rPr>
                        <a:t>*2 учреждения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дополнительного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образования (2 865 учащихся)</a:t>
                      </a:r>
                    </a:p>
                    <a:p>
                      <a:pPr marL="0" indent="0" algn="l" fontAlgn="t">
                        <a:buFont typeface="Arial" panose="020B0604020202020204" pitchFamily="34" charset="0"/>
                        <a:buNone/>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*2 оздоровительных лагеря</a:t>
                      </a:r>
                    </a:p>
                    <a:p>
                      <a:pPr marL="0" indent="0" algn="l" fontAlgn="t">
                        <a:buFont typeface="Arial" panose="020B0604020202020204" pitchFamily="34" charset="0"/>
                        <a:buNone/>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*1 социально-педагогический центр</a:t>
                      </a:r>
                    </a:p>
                    <a:p>
                      <a:pPr marL="0" indent="0" algn="l" fontAlgn="t">
                        <a:buFont typeface="Arial" panose="020B0604020202020204" pitchFamily="34" charset="0"/>
                        <a:buNone/>
                      </a:pP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*3 детских дома </a:t>
                      </a:r>
                      <a:r>
                        <a:rPr lang="ru-RU" sz="1400" b="0" i="0" u="none" strike="noStrike" smtClean="0">
                          <a:solidFill>
                            <a:schemeClr val="tx1"/>
                          </a:solidFill>
                          <a:effectLst/>
                          <a:latin typeface="Times New Roman" panose="02020603050405020304" pitchFamily="18" charset="0"/>
                          <a:cs typeface="Times New Roman" panose="02020603050405020304" pitchFamily="18" charset="0"/>
                        </a:rPr>
                        <a:t>семейного типа</a:t>
                      </a: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marL="285750" indent="-285750" algn="ctr" fontAlgn="t">
                        <a:buFont typeface="Arial" panose="020B0604020202020204" pitchFamily="34" charset="0"/>
                        <a:buChar char="•"/>
                      </a:pP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p>
                      <a:pPr marL="0" indent="0" algn="ctr" fontAlgn="t">
                        <a:buFont typeface="Arial" panose="020B0604020202020204" pitchFamily="34" charset="0"/>
                        <a:buNone/>
                      </a:pPr>
                      <a:endParaRPr lang="ru-RU"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971" marR="8971" marT="8971" marB="0">
                    <a:lnL>
                      <a:noFill/>
                    </a:lnL>
                    <a:lnR>
                      <a:noFill/>
                    </a:lnR>
                    <a:lnT>
                      <a:noFill/>
                    </a:lnT>
                    <a:lnB>
                      <a:noFill/>
                    </a:lnB>
                  </a:tcPr>
                </a:tc>
                <a:extLst>
                  <a:ext uri="{0D108BD9-81ED-4DB2-BD59-A6C34878D82A}">
                    <a16:rowId xmlns:a16="http://schemas.microsoft.com/office/drawing/2014/main" val="3279623723"/>
                  </a:ext>
                </a:extLst>
              </a:tr>
              <a:tr h="2201879">
                <a:tc>
                  <a:txBody>
                    <a:bodyPr/>
                    <a:lstStyle/>
                    <a:p>
                      <a:pPr algn="l" fontAlgn="t"/>
                      <a:r>
                        <a:rPr lang="ru-RU" sz="2000" b="1" i="0" u="none" strike="noStrike" dirty="0" smtClean="0">
                          <a:solidFill>
                            <a:srgbClr val="00B050"/>
                          </a:solidFill>
                          <a:effectLst/>
                          <a:latin typeface="Times New Roman" panose="02020603050405020304" pitchFamily="18" charset="0"/>
                          <a:cs typeface="Times New Roman" panose="02020603050405020304" pitchFamily="18" charset="0"/>
                        </a:rPr>
                        <a:t>      Физкультура</a:t>
                      </a:r>
                      <a:endParaRPr lang="ru-RU" sz="2000" b="1" i="0" u="none" strike="noStrike" dirty="0">
                        <a:solidFill>
                          <a:srgbClr val="00B050"/>
                        </a:solidFill>
                        <a:effectLst/>
                        <a:latin typeface="Times New Roman" panose="02020603050405020304" pitchFamily="18" charset="0"/>
                        <a:cs typeface="Times New Roman" panose="02020603050405020304" pitchFamily="18" charset="0"/>
                      </a:endParaRPr>
                    </a:p>
                    <a:p>
                      <a:pPr algn="l" fontAlgn="t"/>
                      <a:r>
                        <a:rPr lang="ru-RU" sz="1400" b="0" i="0" u="none" strike="noStrike" dirty="0">
                          <a:solidFill>
                            <a:schemeClr val="tx1"/>
                          </a:solidFill>
                          <a:effectLst/>
                          <a:latin typeface="Times New Roman" panose="02020603050405020304" pitchFamily="18" charset="0"/>
                          <a:cs typeface="Times New Roman" panose="02020603050405020304" pitchFamily="18" charset="0"/>
                        </a:rPr>
                        <a:t>ДЮСШ - 525 спортсменов-учащихся </a:t>
                      </a:r>
                    </a:p>
                  </a:txBody>
                  <a:tcPr marL="8971" marR="8971" marT="8971" marB="0">
                    <a:lnL>
                      <a:noFill/>
                    </a:lnL>
                    <a:lnR>
                      <a:noFill/>
                    </a:lnR>
                    <a:lnT>
                      <a:noFill/>
                    </a:lnT>
                    <a:lnB>
                      <a:noFill/>
                    </a:lnB>
                  </a:tcPr>
                </a:tc>
                <a:tc>
                  <a:txBody>
                    <a:bodyPr/>
                    <a:lstStyle/>
                    <a:p>
                      <a:pPr algn="ctr" fontAlgn="t"/>
                      <a:r>
                        <a:rPr lang="ru-RU" sz="2000" b="1" i="0" u="none" strike="noStrike" dirty="0">
                          <a:solidFill>
                            <a:srgbClr val="00B050"/>
                          </a:solidFill>
                          <a:effectLst/>
                          <a:latin typeface="Times New Roman" panose="02020603050405020304" pitchFamily="18" charset="0"/>
                          <a:cs typeface="Times New Roman" panose="02020603050405020304" pitchFamily="18" charset="0"/>
                        </a:rPr>
                        <a:t>Социальная поддержка</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*1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районный центр социального обслуживания населения (штатная численность 106,75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штатных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ед., из них социальные работники –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59,75 штатных ед</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 </a:t>
                      </a:r>
                    </a:p>
                    <a:p>
                      <a:pPr algn="l" fontAlgn="t"/>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*Число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получателей адресной социальной помощи  </a:t>
                      </a:r>
                      <a:r>
                        <a:rPr lang="ru-RU" sz="1400" b="0" i="0" u="none" strike="noStrike" dirty="0" smtClean="0">
                          <a:solidFill>
                            <a:schemeClr val="tx1"/>
                          </a:solidFill>
                          <a:effectLst/>
                          <a:latin typeface="Times New Roman" panose="02020603050405020304" pitchFamily="18" charset="0"/>
                          <a:cs typeface="Times New Roman" panose="02020603050405020304" pitchFamily="18" charset="0"/>
                        </a:rPr>
                        <a:t>- 2 </a:t>
                      </a:r>
                      <a:r>
                        <a:rPr lang="ru-RU" sz="1400" b="0" i="0" u="none" strike="noStrike" dirty="0">
                          <a:solidFill>
                            <a:schemeClr val="tx1"/>
                          </a:solidFill>
                          <a:effectLst/>
                          <a:latin typeface="Times New Roman" panose="02020603050405020304" pitchFamily="18" charset="0"/>
                          <a:cs typeface="Times New Roman" panose="02020603050405020304" pitchFamily="18" charset="0"/>
                        </a:rPr>
                        <a:t>398 человек</a:t>
                      </a:r>
                    </a:p>
                  </a:txBody>
                  <a:tcPr marL="8971" marR="8971" marT="8971" marB="0">
                    <a:lnL>
                      <a:noFill/>
                    </a:lnL>
                    <a:lnR>
                      <a:noFill/>
                    </a:lnR>
                    <a:lnT>
                      <a:noFill/>
                    </a:lnT>
                    <a:lnB>
                      <a:noFill/>
                    </a:lnB>
                  </a:tcPr>
                </a:tc>
                <a:tc>
                  <a:txBody>
                    <a:bodyPr/>
                    <a:lstStyle/>
                    <a:p>
                      <a:pPr algn="ctr" fontAlgn="t"/>
                      <a:endParaRPr lang="ru-RU"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71" marR="8971" marT="8971" marB="0">
                    <a:lnL>
                      <a:noFill/>
                    </a:lnL>
                    <a:lnR>
                      <a:noFill/>
                    </a:lnR>
                    <a:lnT>
                      <a:noFill/>
                    </a:lnT>
                    <a:lnB>
                      <a:noFill/>
                    </a:lnB>
                  </a:tcPr>
                </a:tc>
                <a:extLst>
                  <a:ext uri="{0D108BD9-81ED-4DB2-BD59-A6C34878D82A}">
                    <a16:rowId xmlns:a16="http://schemas.microsoft.com/office/drawing/2014/main" val="2834832187"/>
                  </a:ext>
                </a:extLst>
              </a:tr>
            </a:tbl>
          </a:graphicData>
        </a:graphic>
      </p:graphicFrame>
    </p:spTree>
    <p:extLst>
      <p:ext uri="{BB962C8B-B14F-4D97-AF65-F5344CB8AC3E}">
        <p14:creationId xmlns:p14="http://schemas.microsoft.com/office/powerpoint/2010/main" val="4695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E455B85D-9063-473F-AA5D-260D2D0A69A1}"/>
              </a:ext>
            </a:extLst>
          </p:cNvPr>
          <p:cNvSpPr>
            <a:spLocks noGrp="1"/>
          </p:cNvSpPr>
          <p:nvPr>
            <p:ph idx="1"/>
          </p:nvPr>
        </p:nvSpPr>
        <p:spPr/>
        <p:txBody>
          <a:bodyPr>
            <a:normAutofit fontScale="62500" lnSpcReduction="20000"/>
          </a:bodyPr>
          <a:lstStyle/>
          <a:p>
            <a:pPr indent="457200" algn="just">
              <a:lnSpc>
                <a:spcPct val="120000"/>
              </a:lnSpc>
              <a:spcBef>
                <a:spcPts val="0"/>
              </a:spcBef>
              <a:buNone/>
            </a:pPr>
            <a:r>
              <a:rPr lang="ru-RU" sz="2800"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Бюджет</a:t>
            </a:r>
            <a:r>
              <a:rPr lang="ru-RU" sz="2800" dirty="0">
                <a:latin typeface="Times New Roman" panose="02020603050405020304" pitchFamily="18" charset="0"/>
                <a:ea typeface="Calibri" panose="020F0502020204030204" pitchFamily="34" charset="0"/>
                <a:cs typeface="Times New Roman" panose="02020603050405020304" pitchFamily="18" charset="0"/>
              </a:rPr>
              <a:t> - план формирования и использования денежных средств для обеспечения реализации задач и функций государства;</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Bef>
                <a:spcPts val="0"/>
              </a:spcBef>
              <a:buNone/>
            </a:pPr>
            <a:r>
              <a:rPr lang="ru-RU" sz="2800"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Бюджетная система Республики Беларусь</a:t>
            </a:r>
            <a:r>
              <a:rPr lang="ru-RU" sz="2800" dirty="0">
                <a:solidFill>
                  <a:srgbClr val="0F20C1"/>
                </a:solidFill>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 регулируемая законодательством совокупность республиканского бюджета и местных бюджетов Республики Беларусь, основанная на экономических отношениях и государственном устройстве Республики Беларусь;</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Bef>
                <a:spcPts val="0"/>
              </a:spcBef>
              <a:buNone/>
            </a:pPr>
            <a:r>
              <a:rPr lang="ru-RU" sz="2800"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Бюджетная классификация Республики Беларусь</a:t>
            </a:r>
            <a:r>
              <a:rPr lang="ru-RU"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 систематизированная группировка доходов и расходов бюджета, источников финансирования дефицита (направлений использования профицита) бюджета;</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Bef>
                <a:spcPts val="0"/>
              </a:spcBef>
              <a:buNone/>
            </a:pPr>
            <a:r>
              <a:rPr lang="ru-RU" sz="2800"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Бюджетная роспись</a:t>
            </a:r>
            <a:r>
              <a:rPr lang="ru-RU"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 распределение доходов и расходов бюджета, источников финансирования дефицита (направлений использования профицита) бюджета по кварталам года в соответствии с бюджетной классификацией Республики Беларусь;</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Bef>
                <a:spcPts val="0"/>
              </a:spcBef>
              <a:buNone/>
            </a:pPr>
            <a:r>
              <a:rPr lang="ru-RU" sz="2800"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Бюджетная смета</a:t>
            </a:r>
            <a:r>
              <a:rPr lang="ru-RU"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 финансовый план, устанавливающий объем, целевое направление и распределение бюджетных средств в соответствии с бюджетной росписью;</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endParaRPr lang="ru-RU" dirty="0"/>
          </a:p>
        </p:txBody>
      </p:sp>
      <p:sp>
        <p:nvSpPr>
          <p:cNvPr id="3" name="Заголовок 2">
            <a:extLst>
              <a:ext uri="{FF2B5EF4-FFF2-40B4-BE49-F238E27FC236}">
                <a16:creationId xmlns:a16="http://schemas.microsoft.com/office/drawing/2014/main" id="{5D5058B6-7941-4694-A145-7E1939DFAC33}"/>
              </a:ext>
            </a:extLst>
          </p:cNvPr>
          <p:cNvSpPr>
            <a:spLocks noGrp="1"/>
          </p:cNvSpPr>
          <p:nvPr>
            <p:ph type="title"/>
          </p:nvPr>
        </p:nvSpPr>
        <p:spPr/>
        <p:txBody>
          <a:bodyPr>
            <a:normAutofit/>
          </a:bodyPr>
          <a:lstStyle/>
          <a:p>
            <a:pPr algn="ctr"/>
            <a:r>
              <a:rPr lang="ru-RU" sz="3200" dirty="0">
                <a:solidFill>
                  <a:srgbClr val="00B050"/>
                </a:solidFill>
                <a:latin typeface="Times New Roman" panose="02020603050405020304" pitchFamily="18" charset="0"/>
                <a:cs typeface="Times New Roman" panose="02020603050405020304" pitchFamily="18" charset="0"/>
              </a:rPr>
              <a:t>Основные </a:t>
            </a:r>
            <a:r>
              <a:rPr lang="ru-RU" sz="3200" dirty="0" smtClean="0">
                <a:solidFill>
                  <a:srgbClr val="00B050"/>
                </a:solidFill>
                <a:latin typeface="Times New Roman" panose="02020603050405020304" pitchFamily="18" charset="0"/>
                <a:cs typeface="Times New Roman" panose="02020603050405020304" pitchFamily="18" charset="0"/>
              </a:rPr>
              <a:t>термины и определения</a:t>
            </a:r>
            <a:endParaRPr lang="ru-RU" sz="32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78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46636334-7AD6-4947-AD7F-C1B650A30394}"/>
              </a:ext>
            </a:extLst>
          </p:cNvPr>
          <p:cNvSpPr/>
          <p:nvPr/>
        </p:nvSpPr>
        <p:spPr>
          <a:xfrm>
            <a:off x="1043608" y="843677"/>
            <a:ext cx="7344816" cy="5078313"/>
          </a:xfrm>
          <a:prstGeom prst="rect">
            <a:avLst/>
          </a:prstGeom>
        </p:spPr>
        <p:txBody>
          <a:bodyPr wrap="square">
            <a:spAutoFit/>
          </a:bodyPr>
          <a:lstStyle/>
          <a:p>
            <a:pPr indent="450215" algn="just"/>
            <a:r>
              <a:rPr lang="ru-RU"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Вышестоящий бюджет</a:t>
            </a:r>
            <a:r>
              <a:rPr lang="ru-RU"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республиканский бюджет или бюджет вышестоящей административно-территориальной единицы по отношению к бюджету нижестоящей административно-территориальной единицы;</a:t>
            </a:r>
          </a:p>
          <a:p>
            <a:pPr indent="450215" algn="just"/>
            <a:r>
              <a:rPr lang="ru-RU"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Нижестоящий бюджет</a:t>
            </a:r>
            <a:r>
              <a:rPr lang="ru-RU"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бюджет нижестоящей административно-территориальной единицы по отношению к бюджету вышестоящей административно-территориальной единицы или республиканскому бюджету;</a:t>
            </a:r>
          </a:p>
          <a:p>
            <a:pPr indent="450215" algn="just"/>
            <a:r>
              <a:rPr lang="ru-RU"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Доходы бюджета</a:t>
            </a:r>
            <a:r>
              <a:rPr lang="ru-RU"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поступающие в бюджет денежные средства, за исключением средств, являющихся в соответствии с Бюджетным кодексом и иными актами бюджетного законодательства источниками финансирования дефицита бюджета;</a:t>
            </a:r>
          </a:p>
          <a:p>
            <a:pPr indent="450215" algn="just"/>
            <a:r>
              <a:rPr lang="ru-RU"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Расходы бюджета</a:t>
            </a:r>
            <a:r>
              <a:rPr lang="ru-RU"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денежные средства, направляемые на финансовое обеспечение задач и функций государства;</a:t>
            </a:r>
          </a:p>
          <a:p>
            <a:pPr indent="450215" algn="just"/>
            <a:r>
              <a:rPr lang="ru-RU"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Дефицит бюджета</a:t>
            </a:r>
            <a:r>
              <a:rPr lang="ru-RU"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превышение расходов бюджета над его доходами;</a:t>
            </a:r>
          </a:p>
          <a:p>
            <a:pPr algn="just"/>
            <a:r>
              <a:rPr lang="ru-RU"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b="1" u="sng"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Профицит бюджета</a:t>
            </a:r>
            <a:r>
              <a:rPr lang="ru-RU"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превышение доходов бюджета над его расходами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446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47139698"/>
              </p:ext>
            </p:extLst>
          </p:nvPr>
        </p:nvGraphicFramePr>
        <p:xfrm>
          <a:off x="755576" y="1700808"/>
          <a:ext cx="7526241" cy="4213894"/>
        </p:xfrm>
        <a:graphic>
          <a:graphicData uri="http://schemas.openxmlformats.org/drawingml/2006/table">
            <a:tbl>
              <a:tblPr/>
              <a:tblGrid>
                <a:gridCol w="1071978">
                  <a:extLst>
                    <a:ext uri="{9D8B030D-6E8A-4147-A177-3AD203B41FA5}">
                      <a16:colId xmlns:a16="http://schemas.microsoft.com/office/drawing/2014/main" val="20000"/>
                    </a:ext>
                  </a:extLst>
                </a:gridCol>
                <a:gridCol w="1188034">
                  <a:extLst>
                    <a:ext uri="{9D8B030D-6E8A-4147-A177-3AD203B41FA5}">
                      <a16:colId xmlns:a16="http://schemas.microsoft.com/office/drawing/2014/main" val="20001"/>
                    </a:ext>
                  </a:extLst>
                </a:gridCol>
                <a:gridCol w="260189">
                  <a:extLst>
                    <a:ext uri="{9D8B030D-6E8A-4147-A177-3AD203B41FA5}">
                      <a16:colId xmlns:a16="http://schemas.microsoft.com/office/drawing/2014/main" val="20002"/>
                    </a:ext>
                  </a:extLst>
                </a:gridCol>
                <a:gridCol w="145706">
                  <a:extLst>
                    <a:ext uri="{9D8B030D-6E8A-4147-A177-3AD203B41FA5}">
                      <a16:colId xmlns:a16="http://schemas.microsoft.com/office/drawing/2014/main" val="20003"/>
                    </a:ext>
                  </a:extLst>
                </a:gridCol>
                <a:gridCol w="135299">
                  <a:extLst>
                    <a:ext uri="{9D8B030D-6E8A-4147-A177-3AD203B41FA5}">
                      <a16:colId xmlns:a16="http://schemas.microsoft.com/office/drawing/2014/main" val="20004"/>
                    </a:ext>
                  </a:extLst>
                </a:gridCol>
                <a:gridCol w="124891">
                  <a:extLst>
                    <a:ext uri="{9D8B030D-6E8A-4147-A177-3AD203B41FA5}">
                      <a16:colId xmlns:a16="http://schemas.microsoft.com/office/drawing/2014/main" val="20005"/>
                    </a:ext>
                  </a:extLst>
                </a:gridCol>
                <a:gridCol w="156113">
                  <a:extLst>
                    <a:ext uri="{9D8B030D-6E8A-4147-A177-3AD203B41FA5}">
                      <a16:colId xmlns:a16="http://schemas.microsoft.com/office/drawing/2014/main" val="20006"/>
                    </a:ext>
                  </a:extLst>
                </a:gridCol>
                <a:gridCol w="156113">
                  <a:extLst>
                    <a:ext uri="{9D8B030D-6E8A-4147-A177-3AD203B41FA5}">
                      <a16:colId xmlns:a16="http://schemas.microsoft.com/office/drawing/2014/main" val="20007"/>
                    </a:ext>
                  </a:extLst>
                </a:gridCol>
                <a:gridCol w="124891">
                  <a:extLst>
                    <a:ext uri="{9D8B030D-6E8A-4147-A177-3AD203B41FA5}">
                      <a16:colId xmlns:a16="http://schemas.microsoft.com/office/drawing/2014/main" val="20008"/>
                    </a:ext>
                  </a:extLst>
                </a:gridCol>
                <a:gridCol w="145706">
                  <a:extLst>
                    <a:ext uri="{9D8B030D-6E8A-4147-A177-3AD203B41FA5}">
                      <a16:colId xmlns:a16="http://schemas.microsoft.com/office/drawing/2014/main" val="20009"/>
                    </a:ext>
                  </a:extLst>
                </a:gridCol>
                <a:gridCol w="166521">
                  <a:extLst>
                    <a:ext uri="{9D8B030D-6E8A-4147-A177-3AD203B41FA5}">
                      <a16:colId xmlns:a16="http://schemas.microsoft.com/office/drawing/2014/main" val="20010"/>
                    </a:ext>
                  </a:extLst>
                </a:gridCol>
                <a:gridCol w="145706">
                  <a:extLst>
                    <a:ext uri="{9D8B030D-6E8A-4147-A177-3AD203B41FA5}">
                      <a16:colId xmlns:a16="http://schemas.microsoft.com/office/drawing/2014/main" val="20011"/>
                    </a:ext>
                  </a:extLst>
                </a:gridCol>
                <a:gridCol w="176929">
                  <a:extLst>
                    <a:ext uri="{9D8B030D-6E8A-4147-A177-3AD203B41FA5}">
                      <a16:colId xmlns:a16="http://schemas.microsoft.com/office/drawing/2014/main" val="20012"/>
                    </a:ext>
                  </a:extLst>
                </a:gridCol>
                <a:gridCol w="135299">
                  <a:extLst>
                    <a:ext uri="{9D8B030D-6E8A-4147-A177-3AD203B41FA5}">
                      <a16:colId xmlns:a16="http://schemas.microsoft.com/office/drawing/2014/main" val="20013"/>
                    </a:ext>
                  </a:extLst>
                </a:gridCol>
                <a:gridCol w="156113">
                  <a:extLst>
                    <a:ext uri="{9D8B030D-6E8A-4147-A177-3AD203B41FA5}">
                      <a16:colId xmlns:a16="http://schemas.microsoft.com/office/drawing/2014/main" val="20014"/>
                    </a:ext>
                  </a:extLst>
                </a:gridCol>
                <a:gridCol w="156113">
                  <a:extLst>
                    <a:ext uri="{9D8B030D-6E8A-4147-A177-3AD203B41FA5}">
                      <a16:colId xmlns:a16="http://schemas.microsoft.com/office/drawing/2014/main" val="20015"/>
                    </a:ext>
                  </a:extLst>
                </a:gridCol>
                <a:gridCol w="156113">
                  <a:extLst>
                    <a:ext uri="{9D8B030D-6E8A-4147-A177-3AD203B41FA5}">
                      <a16:colId xmlns:a16="http://schemas.microsoft.com/office/drawing/2014/main" val="20016"/>
                    </a:ext>
                  </a:extLst>
                </a:gridCol>
                <a:gridCol w="114483">
                  <a:extLst>
                    <a:ext uri="{9D8B030D-6E8A-4147-A177-3AD203B41FA5}">
                      <a16:colId xmlns:a16="http://schemas.microsoft.com/office/drawing/2014/main" val="20017"/>
                    </a:ext>
                  </a:extLst>
                </a:gridCol>
                <a:gridCol w="124891">
                  <a:extLst>
                    <a:ext uri="{9D8B030D-6E8A-4147-A177-3AD203B41FA5}">
                      <a16:colId xmlns:a16="http://schemas.microsoft.com/office/drawing/2014/main" val="20018"/>
                    </a:ext>
                  </a:extLst>
                </a:gridCol>
                <a:gridCol w="135299">
                  <a:extLst>
                    <a:ext uri="{9D8B030D-6E8A-4147-A177-3AD203B41FA5}">
                      <a16:colId xmlns:a16="http://schemas.microsoft.com/office/drawing/2014/main" val="20019"/>
                    </a:ext>
                  </a:extLst>
                </a:gridCol>
                <a:gridCol w="176929">
                  <a:extLst>
                    <a:ext uri="{9D8B030D-6E8A-4147-A177-3AD203B41FA5}">
                      <a16:colId xmlns:a16="http://schemas.microsoft.com/office/drawing/2014/main" val="20020"/>
                    </a:ext>
                  </a:extLst>
                </a:gridCol>
                <a:gridCol w="124891">
                  <a:extLst>
                    <a:ext uri="{9D8B030D-6E8A-4147-A177-3AD203B41FA5}">
                      <a16:colId xmlns:a16="http://schemas.microsoft.com/office/drawing/2014/main" val="20021"/>
                    </a:ext>
                  </a:extLst>
                </a:gridCol>
                <a:gridCol w="166521">
                  <a:extLst>
                    <a:ext uri="{9D8B030D-6E8A-4147-A177-3AD203B41FA5}">
                      <a16:colId xmlns:a16="http://schemas.microsoft.com/office/drawing/2014/main" val="20022"/>
                    </a:ext>
                  </a:extLst>
                </a:gridCol>
                <a:gridCol w="187336">
                  <a:extLst>
                    <a:ext uri="{9D8B030D-6E8A-4147-A177-3AD203B41FA5}">
                      <a16:colId xmlns:a16="http://schemas.microsoft.com/office/drawing/2014/main" val="20023"/>
                    </a:ext>
                  </a:extLst>
                </a:gridCol>
                <a:gridCol w="114483">
                  <a:extLst>
                    <a:ext uri="{9D8B030D-6E8A-4147-A177-3AD203B41FA5}">
                      <a16:colId xmlns:a16="http://schemas.microsoft.com/office/drawing/2014/main" val="20024"/>
                    </a:ext>
                  </a:extLst>
                </a:gridCol>
                <a:gridCol w="176929">
                  <a:extLst>
                    <a:ext uri="{9D8B030D-6E8A-4147-A177-3AD203B41FA5}">
                      <a16:colId xmlns:a16="http://schemas.microsoft.com/office/drawing/2014/main" val="20025"/>
                    </a:ext>
                  </a:extLst>
                </a:gridCol>
                <a:gridCol w="166521">
                  <a:extLst>
                    <a:ext uri="{9D8B030D-6E8A-4147-A177-3AD203B41FA5}">
                      <a16:colId xmlns:a16="http://schemas.microsoft.com/office/drawing/2014/main" val="20026"/>
                    </a:ext>
                  </a:extLst>
                </a:gridCol>
                <a:gridCol w="145706">
                  <a:extLst>
                    <a:ext uri="{9D8B030D-6E8A-4147-A177-3AD203B41FA5}">
                      <a16:colId xmlns:a16="http://schemas.microsoft.com/office/drawing/2014/main" val="20027"/>
                    </a:ext>
                  </a:extLst>
                </a:gridCol>
                <a:gridCol w="156113">
                  <a:extLst>
                    <a:ext uri="{9D8B030D-6E8A-4147-A177-3AD203B41FA5}">
                      <a16:colId xmlns:a16="http://schemas.microsoft.com/office/drawing/2014/main" val="20028"/>
                    </a:ext>
                  </a:extLst>
                </a:gridCol>
                <a:gridCol w="187336">
                  <a:extLst>
                    <a:ext uri="{9D8B030D-6E8A-4147-A177-3AD203B41FA5}">
                      <a16:colId xmlns:a16="http://schemas.microsoft.com/office/drawing/2014/main" val="20029"/>
                    </a:ext>
                  </a:extLst>
                </a:gridCol>
                <a:gridCol w="114483">
                  <a:extLst>
                    <a:ext uri="{9D8B030D-6E8A-4147-A177-3AD203B41FA5}">
                      <a16:colId xmlns:a16="http://schemas.microsoft.com/office/drawing/2014/main" val="20030"/>
                    </a:ext>
                  </a:extLst>
                </a:gridCol>
                <a:gridCol w="166521">
                  <a:extLst>
                    <a:ext uri="{9D8B030D-6E8A-4147-A177-3AD203B41FA5}">
                      <a16:colId xmlns:a16="http://schemas.microsoft.com/office/drawing/2014/main" val="20031"/>
                    </a:ext>
                  </a:extLst>
                </a:gridCol>
                <a:gridCol w="176929">
                  <a:extLst>
                    <a:ext uri="{9D8B030D-6E8A-4147-A177-3AD203B41FA5}">
                      <a16:colId xmlns:a16="http://schemas.microsoft.com/office/drawing/2014/main" val="20032"/>
                    </a:ext>
                  </a:extLst>
                </a:gridCol>
                <a:gridCol w="124891">
                  <a:extLst>
                    <a:ext uri="{9D8B030D-6E8A-4147-A177-3AD203B41FA5}">
                      <a16:colId xmlns:a16="http://schemas.microsoft.com/office/drawing/2014/main" val="20033"/>
                    </a:ext>
                  </a:extLst>
                </a:gridCol>
                <a:gridCol w="197744">
                  <a:extLst>
                    <a:ext uri="{9D8B030D-6E8A-4147-A177-3AD203B41FA5}">
                      <a16:colId xmlns:a16="http://schemas.microsoft.com/office/drawing/2014/main" val="20034"/>
                    </a:ext>
                  </a:extLst>
                </a:gridCol>
                <a:gridCol w="166521">
                  <a:extLst>
                    <a:ext uri="{9D8B030D-6E8A-4147-A177-3AD203B41FA5}">
                      <a16:colId xmlns:a16="http://schemas.microsoft.com/office/drawing/2014/main" val="20035"/>
                    </a:ext>
                  </a:extLst>
                </a:gridCol>
              </a:tblGrid>
              <a:tr h="432047">
                <a:tc gridSpan="36">
                  <a:txBody>
                    <a:bodyPr/>
                    <a:lstStyle/>
                    <a:p>
                      <a:pPr algn="ctr" fontAlgn="b"/>
                      <a:r>
                        <a:rPr lang="ru-RU" sz="2000" b="0" i="0" u="none" strike="noStrike" dirty="0">
                          <a:solidFill>
                            <a:srgbClr val="000000"/>
                          </a:solidFill>
                          <a:effectLst/>
                          <a:latin typeface="Times New Roman"/>
                        </a:rPr>
                        <a:t>Консолидированный бюджет Осиповичского района</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283312">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ru-RU" sz="1400" b="0" i="0" u="none" strike="noStrike" dirty="0">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dirty="0">
                          <a:solidFill>
                            <a:srgbClr val="000000"/>
                          </a:solidFill>
                          <a:effectLst/>
                          <a:latin typeface="Times New Roman"/>
                        </a:rPr>
                        <a:t> </a:t>
                      </a: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400" b="0" i="0" u="none" strike="noStrike">
                          <a:solidFill>
                            <a:srgbClr val="000000"/>
                          </a:solidFill>
                          <a:effectLst/>
                          <a:latin typeface="Times New Roman"/>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94645">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2648">
                <a:tc gridSpan="2">
                  <a:txBody>
                    <a:bodyPr/>
                    <a:lstStyle/>
                    <a:p>
                      <a:pPr algn="ctr" fontAlgn="b"/>
                      <a:r>
                        <a:rPr lang="ru-RU" sz="2000" b="0" i="0" u="none" strike="noStrike" dirty="0">
                          <a:solidFill>
                            <a:srgbClr val="000000"/>
                          </a:solidFill>
                          <a:effectLst/>
                          <a:latin typeface="Times New Roman"/>
                        </a:rPr>
                        <a:t>Районный бюджет</a:t>
                      </a:r>
                    </a:p>
                    <a:p>
                      <a:pPr algn="ctr" fontAlgn="b"/>
                      <a:r>
                        <a:rPr lang="ru-RU" sz="2000" b="0" i="0" u="none" strike="noStrike" dirty="0">
                          <a:solidFill>
                            <a:srgbClr val="000000"/>
                          </a:solidFill>
                          <a:effectLst/>
                          <a:latin typeface="Times New Roman"/>
                        </a:rPr>
                        <a:t>(базовый уровень)</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tc>
                <a:tc>
                  <a:txBody>
                    <a:bodyPr/>
                    <a:lstStyle/>
                    <a:p>
                      <a:pPr algn="ctr"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3">
                  <a:txBody>
                    <a:bodyPr/>
                    <a:lstStyle/>
                    <a:p>
                      <a:pPr algn="ctr" fontAlgn="b"/>
                      <a:r>
                        <a:rPr lang="ru-RU" sz="2000" b="0" i="0" u="none" strike="noStrike" dirty="0">
                          <a:solidFill>
                            <a:srgbClr val="000000"/>
                          </a:solidFill>
                          <a:effectLst/>
                          <a:latin typeface="Times New Roman"/>
                        </a:rPr>
                        <a:t>Бюджеты сельских советов (11)</a:t>
                      </a:r>
                    </a:p>
                    <a:p>
                      <a:pPr algn="ctr" fontAlgn="b"/>
                      <a:r>
                        <a:rPr lang="ru-RU" sz="2000" b="0" i="0" u="none" strike="noStrike" dirty="0">
                          <a:solidFill>
                            <a:srgbClr val="000000"/>
                          </a:solidFill>
                          <a:effectLst/>
                          <a:latin typeface="Times New Roman"/>
                        </a:rPr>
                        <a:t>(первичный</a:t>
                      </a:r>
                      <a:r>
                        <a:rPr lang="ru-RU" sz="2000" b="0" i="0" u="none" strike="noStrike" baseline="0" dirty="0">
                          <a:solidFill>
                            <a:srgbClr val="000000"/>
                          </a:solidFill>
                          <a:effectLst/>
                          <a:latin typeface="Times New Roman"/>
                        </a:rPr>
                        <a:t> уровень)</a:t>
                      </a:r>
                      <a:endParaRPr lang="ru-RU" sz="20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3"/>
                  </a:ext>
                </a:extLst>
              </a:tr>
              <a:tr h="685379">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a:noFill/>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35863">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a:noFill/>
                    </a:lnT>
                    <a:lnB>
                      <a:noFill/>
                    </a:lnB>
                  </a:tcPr>
                </a:tc>
                <a:tc>
                  <a:txBody>
                    <a:bodyPr/>
                    <a:lstStyle/>
                    <a:p>
                      <a:pPr algn="l" fontAlgn="b"/>
                      <a:endParaRPr lang="ru-RU" sz="1400" b="0" i="0" u="none" strike="noStrike" dirty="0">
                        <a:solidFill>
                          <a:srgbClr val="000000"/>
                        </a:solidFill>
                        <a:effectLst/>
                        <a:latin typeface="Times New Roman"/>
                      </a:endParaRPr>
                    </a:p>
                  </a:txBody>
                  <a:tcPr marL="9525" marR="9525" marT="9525" marB="0" anchor="b">
                    <a:lnL>
                      <a:noFill/>
                    </a:lnL>
                    <a:lnR>
                      <a:noFill/>
                    </a:lnR>
                    <a:lnT>
                      <a:noFill/>
                    </a:lnT>
                    <a:lnB>
                      <a:noFill/>
                    </a:lnB>
                  </a:tcPr>
                </a:tc>
                <a:tc>
                  <a:txBody>
                    <a:bodyPr/>
                    <a:lstStyle/>
                    <a:p>
                      <a:pPr algn="l" fontAlgn="b"/>
                      <a:endParaRPr lang="ru-RU" sz="14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Вязьевский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Гродзянский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Дарагановский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Дричинский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Елизовский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gridSpan="2">
                  <a:txBody>
                    <a:bodyPr/>
                    <a:lstStyle/>
                    <a:p>
                      <a:pPr algn="l" fontAlgn="b"/>
                      <a:endParaRPr lang="ru-RU"/>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Лапичский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Липенский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Протасевичский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a:solidFill>
                            <a:srgbClr val="000000"/>
                          </a:solidFill>
                          <a:effectLst/>
                          <a:latin typeface="Times New Roman"/>
                        </a:rPr>
                        <a:t> </a:t>
                      </a:r>
                      <a:r>
                        <a:rPr lang="ru-RU" sz="1400" b="0" i="0" u="none" strike="noStrike" dirty="0" err="1">
                          <a:solidFill>
                            <a:srgbClr val="000000"/>
                          </a:solidFill>
                          <a:effectLst/>
                          <a:latin typeface="Times New Roman"/>
                        </a:rPr>
                        <a:t>Свислочский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Татарковский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tc>
                  <a:txBody>
                    <a:bodyPr/>
                    <a:lstStyle/>
                    <a:p>
                      <a:pPr algn="l" fontAlgn="b"/>
                      <a:endParaRPr lang="ru-RU" sz="14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ru-RU" sz="1400" b="0" i="0" u="none" strike="noStrike" dirty="0" err="1">
                          <a:solidFill>
                            <a:srgbClr val="000000"/>
                          </a:solidFill>
                          <a:effectLst/>
                          <a:latin typeface="Times New Roman"/>
                        </a:rPr>
                        <a:t>Ясенский</a:t>
                      </a:r>
                      <a:endParaRPr lang="ru-RU" sz="1400" b="0" i="0" u="none" strike="noStrike" dirty="0">
                        <a:solidFill>
                          <a:srgbClr val="000000"/>
                        </a:solidFill>
                        <a:effectLst/>
                        <a:latin typeface="Times New Roman"/>
                      </a:endParaRP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tc>
                <a:extLst>
                  <a:ext uri="{0D108BD9-81ED-4DB2-BD59-A6C34878D82A}">
                    <a16:rowId xmlns:a16="http://schemas.microsoft.com/office/drawing/2014/main" val="10005"/>
                  </a:ext>
                </a:extLst>
              </a:tr>
            </a:tbl>
          </a:graphicData>
        </a:graphic>
      </p:graphicFrame>
      <p:sp>
        <p:nvSpPr>
          <p:cNvPr id="3" name="Заголовок 2"/>
          <p:cNvSpPr>
            <a:spLocks noGrp="1"/>
          </p:cNvSpPr>
          <p:nvPr>
            <p:ph type="title"/>
          </p:nvPr>
        </p:nvSpPr>
        <p:spPr>
          <a:xfrm>
            <a:off x="1115616" y="274638"/>
            <a:ext cx="7416824" cy="922114"/>
          </a:xfrm>
        </p:spPr>
        <p:txBody>
          <a:bodyPr>
            <a:normAutofit fontScale="90000"/>
          </a:bodyPr>
          <a:lstStyle/>
          <a:p>
            <a:pPr algn="ctr"/>
            <a:r>
              <a:rPr lang="ru-RU" sz="2800" dirty="0">
                <a:solidFill>
                  <a:srgbClr val="3F9158"/>
                </a:solidFill>
                <a:latin typeface="Times New Roman" panose="02020603050405020304" pitchFamily="18" charset="0"/>
                <a:cs typeface="Times New Roman" panose="02020603050405020304" pitchFamily="18" charset="0"/>
              </a:rPr>
              <a:t>Структура консолидированного бюджета </a:t>
            </a:r>
            <a:r>
              <a:rPr lang="ru-RU" sz="2800" dirty="0" err="1">
                <a:solidFill>
                  <a:srgbClr val="3F9158"/>
                </a:solidFill>
                <a:latin typeface="Times New Roman" panose="02020603050405020304" pitchFamily="18" charset="0"/>
                <a:cs typeface="Times New Roman" panose="02020603050405020304" pitchFamily="18" charset="0"/>
              </a:rPr>
              <a:t>Осиповичского</a:t>
            </a:r>
            <a:r>
              <a:rPr lang="ru-RU" sz="2800" dirty="0">
                <a:solidFill>
                  <a:srgbClr val="3F9158"/>
                </a:solidFill>
                <a:latin typeface="Times New Roman" panose="02020603050405020304" pitchFamily="18" charset="0"/>
                <a:cs typeface="Times New Roman" panose="02020603050405020304" pitchFamily="18" charset="0"/>
              </a:rPr>
              <a:t> района</a:t>
            </a:r>
          </a:p>
        </p:txBody>
      </p:sp>
    </p:spTree>
    <p:extLst>
      <p:ext uri="{BB962C8B-B14F-4D97-AF65-F5344CB8AC3E}">
        <p14:creationId xmlns:p14="http://schemas.microsoft.com/office/powerpoint/2010/main" val="3260042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340768"/>
            <a:ext cx="8229600" cy="4968552"/>
          </a:xfrm>
        </p:spPr>
        <p:txBody>
          <a:bodyPr>
            <a:normAutofit fontScale="32500" lnSpcReduction="20000"/>
          </a:bodyPr>
          <a:lstStyle/>
          <a:p>
            <a:pPr indent="0" algn="just">
              <a:lnSpc>
                <a:spcPct val="120000"/>
              </a:lnSpc>
              <a:spcBef>
                <a:spcPts val="0"/>
              </a:spcBef>
              <a:buNone/>
            </a:pPr>
            <a:r>
              <a:rPr lang="ru-RU" sz="4300" dirty="0" smtClean="0">
                <a:latin typeface="Times New Roman"/>
                <a:ea typeface="Times New Roman"/>
              </a:rPr>
              <a:t>           При </a:t>
            </a:r>
            <a:r>
              <a:rPr lang="ru-RU" sz="4300" dirty="0">
                <a:latin typeface="Times New Roman"/>
                <a:ea typeface="Times New Roman"/>
              </a:rPr>
              <a:t>формировании бюджета района на 2020 год за основу приняты расчетные показатели, доведенные главным финансовым управлением Могилевского облисполкома, определенные на основе базового  сценария условий прогнозных параметров экономического развития Республики Беларусь на 2020 год и оценки исполнения бюджета района в 2019 году.</a:t>
            </a:r>
            <a:endParaRPr lang="ru-RU" sz="4300" dirty="0">
              <a:latin typeface="Times New Roman" panose="02020603050405020304" pitchFamily="18" charset="0"/>
              <a:ea typeface="Calibri"/>
              <a:cs typeface="Times New Roman" panose="02020603050405020304" pitchFamily="18" charset="0"/>
            </a:endParaRPr>
          </a:p>
          <a:p>
            <a:pPr indent="0" algn="just">
              <a:lnSpc>
                <a:spcPct val="120000"/>
              </a:lnSpc>
              <a:spcBef>
                <a:spcPts val="0"/>
              </a:spcBef>
              <a:buNone/>
            </a:pPr>
            <a:r>
              <a:rPr lang="ru-RU" sz="4300" dirty="0" smtClean="0">
                <a:latin typeface="Times New Roman" panose="02020603050405020304" pitchFamily="18" charset="0"/>
                <a:ea typeface="Times New Roman"/>
                <a:cs typeface="Times New Roman" panose="02020603050405020304" pitchFamily="18" charset="0"/>
              </a:rPr>
              <a:t>           Доходы </a:t>
            </a:r>
            <a:r>
              <a:rPr lang="ru-RU" sz="4300" dirty="0">
                <a:latin typeface="Times New Roman" panose="02020603050405020304" pitchFamily="18" charset="0"/>
                <a:ea typeface="Times New Roman"/>
                <a:cs typeface="Times New Roman" panose="02020603050405020304" pitchFamily="18" charset="0"/>
              </a:rPr>
              <a:t>консолидированного бюджета Осиповичского района на 2020 год утверждены в сумме </a:t>
            </a:r>
            <a:r>
              <a:rPr lang="ru-RU" sz="4300" dirty="0" smtClean="0">
                <a:latin typeface="Times New Roman" panose="02020603050405020304" pitchFamily="18" charset="0"/>
                <a:ea typeface="Times New Roman"/>
                <a:cs typeface="Times New Roman" panose="02020603050405020304" pitchFamily="18" charset="0"/>
              </a:rPr>
              <a:t>89 </a:t>
            </a:r>
            <a:r>
              <a:rPr lang="ru-RU" sz="4300" dirty="0">
                <a:latin typeface="Times New Roman" panose="02020603050405020304" pitchFamily="18" charset="0"/>
                <a:ea typeface="Times New Roman"/>
                <a:cs typeface="Times New Roman" panose="02020603050405020304" pitchFamily="18" charset="0"/>
              </a:rPr>
              <a:t>023,0 тыс. рублей,</a:t>
            </a:r>
            <a:r>
              <a:rPr lang="ru-RU" sz="4300" spc="-10" dirty="0">
                <a:latin typeface="Times New Roman" panose="02020603050405020304" pitchFamily="18" charset="0"/>
                <a:ea typeface="Times New Roman"/>
                <a:cs typeface="Times New Roman" panose="02020603050405020304" pitchFamily="18" charset="0"/>
              </a:rPr>
              <a:t> в том числе </a:t>
            </a:r>
            <a:r>
              <a:rPr lang="ru-RU" sz="4300" dirty="0" smtClean="0">
                <a:latin typeface="Times New Roman" panose="02020603050405020304" pitchFamily="18" charset="0"/>
                <a:ea typeface="Times New Roman"/>
                <a:cs typeface="Times New Roman" panose="02020603050405020304" pitchFamily="18" charset="0"/>
              </a:rPr>
              <a:t>налоговые </a:t>
            </a:r>
            <a:r>
              <a:rPr lang="ru-RU" sz="4300" dirty="0">
                <a:latin typeface="Times New Roman" panose="02020603050405020304" pitchFamily="18" charset="0"/>
                <a:ea typeface="Times New Roman"/>
                <a:cs typeface="Times New Roman" panose="02020603050405020304" pitchFamily="18" charset="0"/>
              </a:rPr>
              <a:t>доходы в сумме 40 085,4 тыс. рублей, неналоговые доходы в сумме 3 066,2 тыс. рублей, безвозмездные поступления в сумме 45 871,4 тыс. рублей.</a:t>
            </a:r>
          </a:p>
          <a:p>
            <a:pPr indent="0" algn="just">
              <a:lnSpc>
                <a:spcPct val="120000"/>
              </a:lnSpc>
              <a:spcBef>
                <a:spcPts val="0"/>
              </a:spcBef>
              <a:buNone/>
            </a:pPr>
            <a:r>
              <a:rPr lang="ru-RU" sz="4300" dirty="0" smtClean="0">
                <a:latin typeface="Times New Roman" panose="02020603050405020304" pitchFamily="18" charset="0"/>
                <a:ea typeface="Calibri"/>
                <a:cs typeface="Times New Roman" panose="02020603050405020304" pitchFamily="18" charset="0"/>
              </a:rPr>
              <a:t>           В </a:t>
            </a:r>
            <a:r>
              <a:rPr lang="ru-RU" sz="4300" dirty="0">
                <a:latin typeface="Times New Roman" panose="02020603050405020304" pitchFamily="18" charset="0"/>
                <a:ea typeface="Calibri"/>
                <a:cs typeface="Times New Roman" panose="02020603050405020304" pitchFamily="18" charset="0"/>
              </a:rPr>
              <a:t>совокупности налоговые и неналоговые доходы составляют собственные доходы бюджета. Собственные доходы консолидированного бюджета </a:t>
            </a:r>
            <a:r>
              <a:rPr lang="ru-RU" sz="4300" dirty="0" err="1">
                <a:latin typeface="Times New Roman" panose="02020603050405020304" pitchFamily="18" charset="0"/>
                <a:ea typeface="Calibri"/>
                <a:cs typeface="Times New Roman" panose="02020603050405020304" pitchFamily="18" charset="0"/>
              </a:rPr>
              <a:t>Осиповичского</a:t>
            </a:r>
            <a:r>
              <a:rPr lang="ru-RU" sz="4300" dirty="0">
                <a:latin typeface="Times New Roman" panose="02020603050405020304" pitchFamily="18" charset="0"/>
                <a:ea typeface="Calibri"/>
                <a:cs typeface="Times New Roman" panose="02020603050405020304" pitchFamily="18" charset="0"/>
              </a:rPr>
              <a:t> района на 2020 год запланированы в сумме 43 151,6 тыс. рублей, в том числе районного бюджета в сумме 42 173,4 тыс. рублей, бюджетов сельских советов  - в сумме 978,2  тыс. рублей.</a:t>
            </a:r>
          </a:p>
          <a:p>
            <a:pPr indent="0" algn="just">
              <a:lnSpc>
                <a:spcPct val="120000"/>
              </a:lnSpc>
              <a:spcBef>
                <a:spcPts val="0"/>
              </a:spcBef>
              <a:buNone/>
            </a:pPr>
            <a:r>
              <a:rPr lang="ru-RU" sz="4300" dirty="0">
                <a:latin typeface="Times New Roman" panose="02020603050405020304" pitchFamily="18" charset="0"/>
                <a:cs typeface="Times New Roman" panose="02020603050405020304" pitchFamily="18" charset="0"/>
              </a:rPr>
              <a:t> </a:t>
            </a:r>
            <a:r>
              <a:rPr lang="ru-RU" sz="4300" dirty="0" smtClean="0">
                <a:latin typeface="Times New Roman" panose="02020603050405020304" pitchFamily="18" charset="0"/>
                <a:cs typeface="Times New Roman" panose="02020603050405020304" pitchFamily="18" charset="0"/>
              </a:rPr>
              <a:t>          </a:t>
            </a:r>
            <a:r>
              <a:rPr lang="ru-RU" sz="4300" dirty="0" smtClean="0">
                <a:latin typeface="Times New Roman" panose="02020603050405020304" pitchFamily="18" charset="0"/>
                <a:ea typeface="Times New Roman"/>
                <a:cs typeface="Times New Roman" panose="02020603050405020304" pitchFamily="18" charset="0"/>
              </a:rPr>
              <a:t>В </a:t>
            </a:r>
            <a:r>
              <a:rPr lang="ru-RU" sz="4300" dirty="0">
                <a:latin typeface="Times New Roman" panose="02020603050405020304" pitchFamily="18" charset="0"/>
                <a:ea typeface="Times New Roman"/>
                <a:cs typeface="Times New Roman" panose="02020603050405020304" pitchFamily="18" charset="0"/>
              </a:rPr>
              <a:t>2020 году из областного бюджета передаются в консолидированный бюджет района безвозмездные поступления в сумме 45 871,4 тыс. рублей, что составляет 51,5 % от объема всех доходов, в том числе:</a:t>
            </a:r>
            <a:endParaRPr lang="ru-RU" sz="4300" dirty="0">
              <a:latin typeface="Times New Roman" panose="02020603050405020304" pitchFamily="18" charset="0"/>
              <a:ea typeface="Calibri"/>
              <a:cs typeface="Times New Roman" panose="02020603050405020304" pitchFamily="18" charset="0"/>
            </a:endParaRPr>
          </a:p>
          <a:p>
            <a:pPr indent="0" algn="just">
              <a:lnSpc>
                <a:spcPct val="120000"/>
              </a:lnSpc>
              <a:spcBef>
                <a:spcPts val="0"/>
              </a:spcBef>
              <a:buNone/>
            </a:pPr>
            <a:r>
              <a:rPr lang="ru-RU" sz="4300" dirty="0" smtClean="0">
                <a:latin typeface="Times New Roman"/>
                <a:ea typeface="Times New Roman"/>
              </a:rPr>
              <a:t>           дотации </a:t>
            </a:r>
            <a:r>
              <a:rPr lang="ru-RU" sz="4300" dirty="0">
                <a:latin typeface="Times New Roman"/>
                <a:ea typeface="Times New Roman"/>
              </a:rPr>
              <a:t>в сумме 28 544,0 тыс. рублей (уровень </a:t>
            </a:r>
            <a:r>
              <a:rPr lang="ru-RU" sz="4300" dirty="0" err="1">
                <a:latin typeface="Times New Roman"/>
                <a:ea typeface="Times New Roman"/>
              </a:rPr>
              <a:t>дотационности</a:t>
            </a:r>
            <a:r>
              <a:rPr lang="ru-RU" sz="4300" dirty="0">
                <a:latin typeface="Times New Roman"/>
                <a:ea typeface="Times New Roman"/>
              </a:rPr>
              <a:t> бюджета 33,8%);</a:t>
            </a:r>
          </a:p>
          <a:p>
            <a:pPr indent="0" algn="just">
              <a:lnSpc>
                <a:spcPct val="120000"/>
              </a:lnSpc>
              <a:spcBef>
                <a:spcPts val="0"/>
              </a:spcBef>
              <a:buNone/>
            </a:pPr>
            <a:r>
              <a:rPr lang="ru-RU" sz="4300" dirty="0" smtClean="0">
                <a:latin typeface="Times New Roman"/>
                <a:ea typeface="Times New Roman"/>
              </a:rPr>
              <a:t>           субвенции </a:t>
            </a:r>
            <a:r>
              <a:rPr lang="ru-RU" sz="4300" dirty="0">
                <a:latin typeface="Times New Roman"/>
                <a:ea typeface="Times New Roman"/>
              </a:rPr>
              <a:t>на финансирование расходов по индексированным жилищным квотам (именным приватизационным чекам «Жилье») в сумме 35,0 тыс. рублей;</a:t>
            </a:r>
          </a:p>
          <a:p>
            <a:pPr indent="0" algn="just">
              <a:lnSpc>
                <a:spcPct val="120000"/>
              </a:lnSpc>
              <a:spcBef>
                <a:spcPts val="0"/>
              </a:spcBef>
              <a:buNone/>
            </a:pPr>
            <a:r>
              <a:rPr lang="ru-RU" sz="4300" dirty="0" smtClean="0">
                <a:latin typeface="Times New Roman"/>
                <a:ea typeface="Times New Roman"/>
              </a:rPr>
              <a:t>           субвенции </a:t>
            </a:r>
            <a:r>
              <a:rPr lang="ru-RU" sz="4300" dirty="0">
                <a:latin typeface="Times New Roman"/>
                <a:ea typeface="Times New Roman"/>
              </a:rPr>
              <a:t>из республиканского дорожного фонда в сумме 505,9 тыс. рублей; </a:t>
            </a:r>
          </a:p>
          <a:p>
            <a:pPr indent="0" algn="just">
              <a:lnSpc>
                <a:spcPct val="120000"/>
              </a:lnSpc>
              <a:spcBef>
                <a:spcPts val="0"/>
              </a:spcBef>
              <a:buNone/>
            </a:pPr>
            <a:r>
              <a:rPr lang="ru-RU" sz="4300" dirty="0" smtClean="0">
                <a:latin typeface="Times New Roman"/>
                <a:ea typeface="Times New Roman"/>
              </a:rPr>
              <a:t>            иные </a:t>
            </a:r>
            <a:r>
              <a:rPr lang="ru-RU" sz="4300" dirty="0">
                <a:latin typeface="Times New Roman"/>
                <a:ea typeface="Times New Roman"/>
              </a:rPr>
              <a:t>межбюджетные трансферты в сумме 16 786,4 тыс. рублей, в том числе на организацию и проведение областного фестиваля-ярмарки тружеников села «</a:t>
            </a:r>
            <a:r>
              <a:rPr lang="ru-RU" sz="4300" dirty="0" err="1">
                <a:latin typeface="Times New Roman"/>
                <a:ea typeface="Times New Roman"/>
              </a:rPr>
              <a:t>Дажынк</a:t>
            </a:r>
            <a:r>
              <a:rPr lang="en-US" sz="4300" dirty="0">
                <a:latin typeface="Times New Roman"/>
                <a:ea typeface="Times New Roman"/>
              </a:rPr>
              <a:t>i</a:t>
            </a:r>
            <a:r>
              <a:rPr lang="ru-RU" sz="4300" dirty="0">
                <a:latin typeface="Times New Roman"/>
                <a:ea typeface="Times New Roman"/>
              </a:rPr>
              <a:t>-2020»</a:t>
            </a:r>
            <a:r>
              <a:rPr lang="ru-RU" sz="4300" dirty="0">
                <a:latin typeface="Times New Roman"/>
                <a:ea typeface="Calibri"/>
              </a:rPr>
              <a:t> в г. Осиповичи</a:t>
            </a:r>
            <a:r>
              <a:rPr lang="ru-RU" sz="4300" dirty="0">
                <a:latin typeface="Times New Roman"/>
                <a:ea typeface="Times New Roman"/>
              </a:rPr>
              <a:t> – 11 961,0 тыс. рублей.</a:t>
            </a:r>
          </a:p>
          <a:p>
            <a:pPr marL="109728" indent="0">
              <a:buNone/>
            </a:pPr>
            <a:endParaRPr lang="ru-RU" dirty="0"/>
          </a:p>
        </p:txBody>
      </p:sp>
      <p:sp>
        <p:nvSpPr>
          <p:cNvPr id="3" name="Заголовок 2"/>
          <p:cNvSpPr>
            <a:spLocks noGrp="1"/>
          </p:cNvSpPr>
          <p:nvPr>
            <p:ph type="title"/>
          </p:nvPr>
        </p:nvSpPr>
        <p:spPr>
          <a:xfrm>
            <a:off x="827584" y="274638"/>
            <a:ext cx="7859216" cy="1143000"/>
          </a:xfrm>
        </p:spPr>
        <p:txBody>
          <a:bodyPr>
            <a:normAutofit/>
          </a:bodyPr>
          <a:lstStyle/>
          <a:p>
            <a:pPr algn="ctr"/>
            <a:r>
              <a:rPr lang="ru-RU" sz="2800" dirty="0">
                <a:solidFill>
                  <a:srgbClr val="3F9158"/>
                </a:solidFill>
                <a:latin typeface="Times New Roman" panose="02020603050405020304" pitchFamily="18" charset="0"/>
                <a:cs typeface="Times New Roman" panose="02020603050405020304" pitchFamily="18" charset="0"/>
              </a:rPr>
              <a:t>Доходы консолидированного бюджета </a:t>
            </a:r>
            <a:r>
              <a:rPr lang="ru-RU" sz="2800" dirty="0" err="1">
                <a:solidFill>
                  <a:srgbClr val="3F9158"/>
                </a:solidFill>
                <a:latin typeface="Times New Roman" panose="02020603050405020304" pitchFamily="18" charset="0"/>
                <a:cs typeface="Times New Roman" panose="02020603050405020304" pitchFamily="18" charset="0"/>
              </a:rPr>
              <a:t>Осиповичского</a:t>
            </a:r>
            <a:r>
              <a:rPr lang="ru-RU" sz="2800" dirty="0">
                <a:solidFill>
                  <a:srgbClr val="3F9158"/>
                </a:solidFill>
                <a:latin typeface="Times New Roman" panose="02020603050405020304" pitchFamily="18" charset="0"/>
                <a:cs typeface="Times New Roman" panose="02020603050405020304" pitchFamily="18" charset="0"/>
              </a:rPr>
              <a:t> района </a:t>
            </a:r>
          </a:p>
        </p:txBody>
      </p:sp>
    </p:spTree>
    <p:extLst>
      <p:ext uri="{BB962C8B-B14F-4D97-AF65-F5344CB8AC3E}">
        <p14:creationId xmlns:p14="http://schemas.microsoft.com/office/powerpoint/2010/main" val="180359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extLst>
              <p:ext uri="{D42A27DB-BD31-4B8C-83A1-F6EECF244321}">
                <p14:modId xmlns:p14="http://schemas.microsoft.com/office/powerpoint/2010/main" val="2885538610"/>
              </p:ext>
            </p:extLst>
          </p:nvPr>
        </p:nvGraphicFramePr>
        <p:xfrm>
          <a:off x="827584" y="476672"/>
          <a:ext cx="7992888" cy="51845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32381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1045</TotalTime>
  <Words>1033</Words>
  <Application>Microsoft Office PowerPoint</Application>
  <PresentationFormat>Экран (4:3)</PresentationFormat>
  <Paragraphs>206</Paragraphs>
  <Slides>17</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17</vt:i4>
      </vt:variant>
    </vt:vector>
  </HeadingPairs>
  <TitlesOfParts>
    <vt:vector size="26" baseType="lpstr">
      <vt:lpstr>Arial</vt:lpstr>
      <vt:lpstr>Arial Cyr</vt:lpstr>
      <vt:lpstr>Calibri</vt:lpstr>
      <vt:lpstr>Lucida Sans Unicode</vt:lpstr>
      <vt:lpstr>Times New Roman</vt:lpstr>
      <vt:lpstr>Verdana</vt:lpstr>
      <vt:lpstr>Wingdings 2</vt:lpstr>
      <vt:lpstr>Wingdings 3</vt:lpstr>
      <vt:lpstr>Открытая</vt:lpstr>
      <vt:lpstr>Бюджет Осиповичского района на 2020 год</vt:lpstr>
      <vt:lpstr>Презентация PowerPoint</vt:lpstr>
      <vt:lpstr>Осиповичский район в цифрах  на 1 января 2020 г.</vt:lpstr>
      <vt:lpstr>Презентация PowerPoint</vt:lpstr>
      <vt:lpstr>Основные термины и определения</vt:lpstr>
      <vt:lpstr>Презентация PowerPoint</vt:lpstr>
      <vt:lpstr>Структура консолидированного бюджета Осиповичского района</vt:lpstr>
      <vt:lpstr>Доходы консолидированного бюджета Осиповичского района </vt:lpstr>
      <vt:lpstr>Презентация PowerPoint</vt:lpstr>
      <vt:lpstr>Презентация PowerPoint</vt:lpstr>
      <vt:lpstr>Структура неналоговых доходов консолидированного бюджета района</vt:lpstr>
      <vt:lpstr>Расходы консолидированного бюджета Осиповичского района</vt:lpstr>
      <vt:lpstr>Структура расходов консолидированного бюджета района по функциональной классификации</vt:lpstr>
      <vt:lpstr>Структура расходов консолидированного бюджета района по экономической классификации</vt:lpstr>
      <vt:lpstr>Программные расходы консолидированного бюджета Осиповичского района </vt:lpstr>
      <vt:lpstr>Реестр  долга органов местного управления и самоуправления и долга, гарантированного местными исполнительными и распорядительными органами Осиповичского района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Пацкевич Наталья</cp:lastModifiedBy>
  <cp:revision>235</cp:revision>
  <cp:lastPrinted>2020-04-07T08:42:25Z</cp:lastPrinted>
  <dcterms:created xsi:type="dcterms:W3CDTF">2018-04-13T18:16:16Z</dcterms:created>
  <dcterms:modified xsi:type="dcterms:W3CDTF">2020-04-07T08:43:46Z</dcterms:modified>
</cp:coreProperties>
</file>