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82" r:id="rId12"/>
    <p:sldId id="275" r:id="rId13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9 месяцев 2022 г.</a:t>
            </a:r>
          </a:p>
        </c:rich>
      </c:tx>
      <c:layout>
        <c:manualLayout>
          <c:xMode val="edge"/>
          <c:yMode val="edge"/>
          <c:x val="0.23735056702817808"/>
          <c:y val="8.1374965145531497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867924528301886E-2"/>
          <c:y val="1.5152579716754143E-2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2022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0.54800000000000004</c:v>
                </c:pt>
                <c:pt idx="1">
                  <c:v>4.1000000000000002E-2</c:v>
                </c:pt>
                <c:pt idx="2">
                  <c:v>0.41099999999999998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9 месяцев 2021 г.</a:t>
            </a:r>
          </a:p>
        </c:rich>
      </c:tx>
      <c:layout>
        <c:manualLayout>
          <c:xMode val="edge"/>
          <c:yMode val="edge"/>
          <c:x val="0.2526166897090647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0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52,6%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1794428310591488"/>
                  <c:y val="-0.149516837722256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43,0%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0.52600000000000002</c:v>
                </c:pt>
                <c:pt idx="1">
                  <c:v>4.3999999999999997E-2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месяцев 2022 г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Pt>
            <c:idx val="1"/>
            <c:bubble3D val="0"/>
            <c:explosion val="27"/>
            <c:extLst>
              <c:ext xmlns:c16="http://schemas.microsoft.com/office/drawing/2014/chart" uri="{C3380CC4-5D6E-409C-BE32-E72D297353CC}">
                <c16:uniqueId val="{00000000-24B1-4528-9D9C-0BF2402A4235}"/>
              </c:ext>
            </c:extLst>
          </c:dPt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(20 440,6 тыс. руб., 54,6%)</c:v>
                </c:pt>
                <c:pt idx="1">
                  <c:v>НДС                                             (6 041,7 тыс. руб., 16,1%)</c:v>
                </c:pt>
                <c:pt idx="2">
                  <c:v>Земельный налог                         (1 522,6 тыс. руб., 4,1%)</c:v>
                </c:pt>
                <c:pt idx="3">
                  <c:v>Налог на недвижимость              (6 390,3 тыс. руб., 17,1%)</c:v>
                </c:pt>
                <c:pt idx="4">
                  <c:v>Другие налоги от выручки              (2 715,9 тыс. руб., 7,2%)</c:v>
                </c:pt>
                <c:pt idx="5">
                  <c:v>Прочие налоговые доходы (345,6 тыс. руб., 0,9%)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0.54600000000000004</c:v>
                </c:pt>
                <c:pt idx="1">
                  <c:v>0.161</c:v>
                </c:pt>
                <c:pt idx="2">
                  <c:v>4.1000000000000002E-2</c:v>
                </c:pt>
                <c:pt idx="3">
                  <c:v>0.17100000000000001</c:v>
                </c:pt>
                <c:pt idx="4">
                  <c:v>7.1999999999999995E-2</c:v>
                </c:pt>
                <c:pt idx="5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Компенсация расходов государства                                        (1 422,7 тыс. руб., 50,7%)</c:v>
                </c:pt>
                <c:pt idx="1">
                  <c:v>Доходы от приватизации (продажи) жилых помещений государственного жилищного фонда                                                                                      (448,8 тыс. руб., 16,0%)</c:v>
                </c:pt>
                <c:pt idx="2">
                  <c:v>Доходы от сдачи в аренду земельных участков и иного имущества                                                                  (327,6 тыс. руб., 11,7%)</c:v>
                </c:pt>
                <c:pt idx="3">
                  <c:v>Прочие неналоговые доходы (604,9 тыс. руб., 21,6%)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0.50700000000000001</c:v>
                </c:pt>
                <c:pt idx="1">
                  <c:v>0.16</c:v>
                </c:pt>
                <c:pt idx="2">
                  <c:v>0.11700000000000001</c:v>
                </c:pt>
                <c:pt idx="3">
                  <c:v>0.216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49042224475058327"/>
          <c:h val="0.806173553014657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2.0576417435099803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3.8213346665185347E-2"/>
                  <c:y val="-0.15945735861920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4"/>
              <c:layout>
                <c:manualLayout>
                  <c:x val="7.6426693330370596E-2"/>
                  <c:y val="-0.128048938245826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5-47C0-9BEF-D7A854A26A65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7.3487205125356177E-3"/>
                  <c:y val="-1.449610621650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(5 786,1 тыс. руб., 9,0%)</c:v>
                </c:pt>
                <c:pt idx="1">
                  <c:v>Национальная оборона (0,8 тыс. руб.)</c:v>
                </c:pt>
                <c:pt idx="2">
                  <c:v>Судебная власть, правоохранительная деятельность и обеспечение безопасности (5,9 тыс. руб.)</c:v>
                </c:pt>
                <c:pt idx="3">
                  <c:v>Национальная экономика                                             (1 146,5 тыс. руб., 1,8%)</c:v>
                </c:pt>
                <c:pt idx="4">
                  <c:v>Охрана окружающей среды                                    (94,8  тыс. руб., 0,1%)</c:v>
                </c:pt>
                <c:pt idx="5">
                  <c:v>Жилищно-коммунальные услуги и жилищное строительство (7 991,3 тыс. руб., 12,4%)</c:v>
                </c:pt>
                <c:pt idx="6">
                  <c:v>Здравоохранение (15 882,3 тыс. руб.,24,6%)</c:v>
                </c:pt>
                <c:pt idx="7">
                  <c:v>Физическия культура, спорт, культура и средства массовой информации (3 746,5 тыс. руб., 5,8%)</c:v>
                </c:pt>
                <c:pt idx="8">
                  <c:v>Образование (27 308,5 тыс. руб., 42,3%)</c:v>
                </c:pt>
                <c:pt idx="9">
                  <c:v>Социальная политика (2 624,5 тыс. руб., 4,0%)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0.09</c:v>
                </c:pt>
                <c:pt idx="3">
                  <c:v>1.7999999999999999E-2</c:v>
                </c:pt>
                <c:pt idx="4">
                  <c:v>1E-3</c:v>
                </c:pt>
                <c:pt idx="5">
                  <c:v>0.124</c:v>
                </c:pt>
                <c:pt idx="6">
                  <c:v>0.246</c:v>
                </c:pt>
                <c:pt idx="7">
                  <c:v>5.8000000000000003E-2</c:v>
                </c:pt>
                <c:pt idx="8">
                  <c:v>0.42299999999999999</c:v>
                </c:pt>
                <c:pt idx="9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1676653982890774"/>
          <c:y val="4.9024233228271436E-4"/>
          <c:w val="0.48323346017109209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0981954696516E-2"/>
          <c:y val="9.8065210269647832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4.0401846994043818E-2"/>
                  <c:y val="0.104359750296461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2,0%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225001629754638E-2"/>
                      <c:h val="0.12098763132608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0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5.9212317654035951E-2"/>
                  <c:y val="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5.6846300824242663E-2"/>
                  <c:y val="3.7105656530905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6.7914630238513449E-2"/>
                  <c:y val="8.11686236613568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-4.0932607579874047E-2"/>
                  <c:y val="7.804970331909367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61209870833228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4.6071212473177886E-2"/>
                  <c:y val="-4.35456426966316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6956867051503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0.1258261750148264"/>
                  <c:y val="-3.31734064928325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1.8100261587096385E-2"/>
                  <c:y val="0.102040555459991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(41 468,4 тыс. руб., 64,2%)</c:v>
                </c:pt>
                <c:pt idx="1">
                  <c:v>Медикаменты (1 302,8 тыс. руб., 2,0%)</c:v>
                </c:pt>
                <c:pt idx="2">
                  <c:v>Питание (1 760,4 тыс. руб., 2,7%)</c:v>
                </c:pt>
                <c:pt idx="3">
                  <c:v>Оплата коммунальных услуг                                  ( 5 429,7 тыс. руб., 8,4%)</c:v>
                </c:pt>
                <c:pt idx="4">
                  <c:v>Текущие и капитальные трансферты населению 3 003,8 тыс. руб., 4,7%)</c:v>
                </c:pt>
                <c:pt idx="5">
                  <c:v>Субсидии (6 026,2 тыс. руб., 9,3%)</c:v>
                </c:pt>
                <c:pt idx="6">
                  <c:v>Капитальные вложения в основные фонды (1 256,2 тыс. руб., 1,9%)</c:v>
                </c:pt>
                <c:pt idx="7">
                  <c:v>Обслуживание ценных бумаг                                (104,2 тыс. руб., 0,2%)</c:v>
                </c:pt>
                <c:pt idx="8">
                  <c:v>Текущее содержание объектов благоустройства (1 536,3 тыс. руб., 2,4%)</c:v>
                </c:pt>
                <c:pt idx="9">
                  <c:v>Прочие расходы  (2 699,2 тыс. руб., 4,2%)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0.64200000000000002</c:v>
                </c:pt>
                <c:pt idx="1">
                  <c:v>0.02</c:v>
                </c:pt>
                <c:pt idx="2">
                  <c:v>2.7E-2</c:v>
                </c:pt>
                <c:pt idx="3">
                  <c:v>8.4000000000000005E-2</c:v>
                </c:pt>
                <c:pt idx="4">
                  <c:v>4.7E-2</c:v>
                </c:pt>
                <c:pt idx="5">
                  <c:v>9.2999999999999999E-2</c:v>
                </c:pt>
                <c:pt idx="6">
                  <c:v>1.9E-2</c:v>
                </c:pt>
                <c:pt idx="7">
                  <c:v>2E-3</c:v>
                </c:pt>
                <c:pt idx="8">
                  <c:v>2.4E-2</c:v>
                </c:pt>
                <c:pt idx="9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919516939385236"/>
          <c:y val="5.8548233883965205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777553"/>
            <a:ext cx="5335894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259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431259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6BAF1B-D4BE-4983-926E-F9B08CA1A0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            за 9 месяцев 202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292848"/>
              </p:ext>
            </p:extLst>
          </p:nvPr>
        </p:nvGraphicFramePr>
        <p:xfrm>
          <a:off x="107504" y="1154639"/>
          <a:ext cx="8712968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9 месяцев 2022 г.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010DB-1766-47A9-8F54-76D43272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9 месяцев 2022 г. </a:t>
            </a:r>
            <a:endParaRPr lang="ru-RU" sz="28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ED6B0D3-277D-4668-8CBF-1FC4F75A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861156"/>
              </p:ext>
            </p:extLst>
          </p:nvPr>
        </p:nvGraphicFramePr>
        <p:xfrm>
          <a:off x="899592" y="1484784"/>
          <a:ext cx="7574692" cy="4329917"/>
        </p:xfrm>
        <a:graphic>
          <a:graphicData uri="http://schemas.openxmlformats.org/drawingml/2006/table">
            <a:tbl>
              <a:tblPr/>
              <a:tblGrid>
                <a:gridCol w="6406313">
                  <a:extLst>
                    <a:ext uri="{9D8B030D-6E8A-4147-A177-3AD203B41FA5}">
                      <a16:colId xmlns:a16="http://schemas.microsoft.com/office/drawing/2014/main" val="1401228563"/>
                    </a:ext>
                  </a:extLst>
                </a:gridCol>
                <a:gridCol w="1168379">
                  <a:extLst>
                    <a:ext uri="{9D8B030D-6E8A-4147-A177-3AD203B41FA5}">
                      <a16:colId xmlns:a16="http://schemas.microsoft.com/office/drawing/2014/main" val="3086588951"/>
                    </a:ext>
                  </a:extLst>
                </a:gridCol>
              </a:tblGrid>
              <a:tr h="273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254666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64 587,2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67319"/>
                  </a:ext>
                </a:extLst>
              </a:tr>
              <a:tr h="233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«Аграрный бизнес»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96901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1 863,1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693695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«Социальная защита»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1 686,4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776628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«Здоровье народа и демографическая безопасность»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16 021,0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311384"/>
                  </a:ext>
                </a:extLst>
              </a:tr>
              <a:tr h="38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«Охрана окружающей среды и устойчивое использование природных ресурсов»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385619"/>
                  </a:ext>
                </a:extLst>
              </a:tr>
              <a:tr h="21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«Образование и молодежная политика»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27 937,9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944963"/>
                  </a:ext>
                </a:extLst>
              </a:tr>
              <a:tr h="2271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«Культура Беларуси»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2 379,4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74505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«Физическая культура и спорт»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1 390,9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52532"/>
                  </a:ext>
                </a:extLst>
              </a:tr>
              <a:tr h="233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«Комфортное жилье и благоприятная среда»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7 027,2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363290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«Строительство жилья»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988,2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373283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«Земельно-имущественные отношения, геодезическая и картографическая деятельность»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052884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«Увековечение памяти о погибших при защите Отечества»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47814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«Транспортный комплекс»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052606"/>
                  </a:ext>
                </a:extLst>
              </a:tr>
              <a:tr h="266861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Непрограммные </a:t>
                      </a: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4 230,3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92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24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82124"/>
              </p:ext>
            </p:extLst>
          </p:nvPr>
        </p:nvGraphicFramePr>
        <p:xfrm>
          <a:off x="467544" y="836711"/>
          <a:ext cx="8424936" cy="5114859"/>
        </p:xfrm>
        <a:graphic>
          <a:graphicData uri="http://schemas.openxmlformats.org/drawingml/2006/table">
            <a:tbl>
              <a:tblPr/>
              <a:tblGrid>
                <a:gridCol w="21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57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7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января 2022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октября 2022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426,2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426,2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1 665,6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1 552,2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5 446,0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1 978,4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9718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Осиповичским райисполкомом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направлено  3 354,2 тыс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9 месяцев 2022 г. поступило доходов 68 330,5 тыс. рублей, расходы профинансированы в сумме 64 587,2 тыс. рублей, профицит на                      1 октября 2022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3 743,3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9 месяцев 2022 г. по доходам исполнен в объеме 74,6% к уточненному годовому плану и 100,4% к  уточненному плану 9 месяцев 2022 г.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40 260,7 тыс. рублей,      в том числе налоговые доходы в сумме 37 456,7 тыс. рублей, неналоговые доходы в сумме 2 804,0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28 069,8 тыс. рублей, в том числе дотация в сумме 26 801,0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212,5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138469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(68 330,5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(67 266,3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(1 064,2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149,5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74,0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76,9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71,9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118,7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140,0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73,4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121,4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96,2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69,5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72,7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9 месяцев 2022 г.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3501894"/>
              </p:ext>
            </p:extLst>
          </p:nvPr>
        </p:nvGraphicFramePr>
        <p:xfrm>
          <a:off x="457200" y="1481138"/>
          <a:ext cx="4038600" cy="4396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7890256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9 месяцев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2022 г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.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54,8%, неналоговые доходы – 4,1%, безвозмездные поступления – 41,1%.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70658360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498539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9 месяцев 2022 г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9 месяцев 2022 г. составили 64 587,2 тыс. рублей или 73,3% к уточненному годовому плану и 98,4% к уточнённому плану 9 месяцев 2022 г.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 57 250,8 тыс. рублей или 88,6% от общего объема расходов бюджета, в том числе на оплату труда с начислениями – 41 468,4 тыс. рублей или 64,2%.</a:t>
            </a:r>
          </a:p>
          <a:p>
            <a:pPr marR="45085" indent="0" algn="just">
              <a:buNone/>
            </a:pP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Расходы на национальную экономику сложились в сумме 1 146,5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функционирование бюджетных сельскохозяйственных организаций направлено 379,1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возмещение: части затрат по автобусным пассажирским перевозкам – 583,4 тыс. рублей, разницы в ценах и части оптовой надбавки на твердое топливо, реализуемое населению по фиксированным тарифам – 115,4 тыс. рублей, расходов по электроснабжению эксплуатируемого жилищного фонда – 56,5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202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94,8 тыс. рублей.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7 991,3 тыс. рублей, что составило 12,4%  от общего объема расходов  бюджета района. В том числе: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на жилищное строительство направлено 972,4 тыс. рублей, в том числе на долевое строительство квартир арендного пользования – 887,5 тыс. рублей;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Президента Республики Беларусь № 268 – 84,9 тыс. рублей;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на жилищно-коммунальное хозяйство израсходовано 4 966,6 тыс. рублей, из них: на возмещение расходов по обслуживаемому жилищному фонду – 3 051,5 тыс. рублей, по необслуживаемому организациями ЖКХ жилищному фонду – 431,2 тыс. рублей; на компенсацию потерь от оказания услуг льготной категории граждан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600" dirty="0">
                <a:latin typeface="Times New Roman"/>
                <a:ea typeface="Times New Roman"/>
              </a:rPr>
              <a:t>35,1 тыс. рублей, на текущий ремонт жилфонда – 253,8 тыс. рублей, на капитальный ремонт жилфонда –   1 195,0 тыс. рублей;</a:t>
            </a:r>
          </a:p>
          <a:p>
            <a:pPr algn="just"/>
            <a:r>
              <a:rPr lang="ru-RU" sz="1600" dirty="0">
                <a:latin typeface="Times New Roman"/>
                <a:ea typeface="Times New Roman"/>
              </a:rPr>
              <a:t>        на благоустройство населенных пунктов направлено 1 536,3 тыс. рублей, из 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136,0 тыс. рублей на содержание и текущий ремонт объектов благоустройства населенных пунктов за счет средств бюджетов сельсоветов;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516,0 тыс. рублей (субсидирование услуг бань – 94,1 тыс. рублей, возмещение расходов по начислению безналичных жилищных субсидий – 4,0 тыс. рублей, расходов связанных с регистрацией граждан по месту жительства и месту  пребывания – 28,1 тыс.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рублей, на ремонт теплосетей – 263,0 тыс. рублей, на замену лифтов в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жилфонде – 126,8 тыс. рублей).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479180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9 месяцев 2022 г.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5326</TotalTime>
  <Words>1139</Words>
  <Application>Microsoft Office PowerPoint</Application>
  <PresentationFormat>Экран (4:3)</PresentationFormat>
  <Paragraphs>182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            за 9 месяцев 2022 г.</vt:lpstr>
      <vt:lpstr>Доходы консолидированного бюджета  Осиповичского района за 9 месяцев 2022 г.</vt:lpstr>
      <vt:lpstr>Доходы консолидированного бюджета Осиповичского района поступившие за 9 месяцев 2022 г. по уровням бюджета</vt:lpstr>
      <vt:lpstr>В структуре доходов консолидированного бюджета района за                      9 месяцев 2022 г. налоговые доходы составили 54,8%, неналоговые доходы – 4,1%, безвозмездные поступления – 41,1%. </vt:lpstr>
      <vt:lpstr>Презентация PowerPoint</vt:lpstr>
      <vt:lpstr>Структура неналоговых доходов консолидированного бюджета района за 9 месяцев 2022 г.</vt:lpstr>
      <vt:lpstr>Расходы консолидированного бюджета Осиповичского района за 9 месяцев 2022 г.</vt:lpstr>
      <vt:lpstr>Презентация PowerPoint</vt:lpstr>
      <vt:lpstr>Структура расходов консолидированного бюджета района                        за 9 месяцев 2022 г. по функциональной классификации</vt:lpstr>
      <vt:lpstr>Структура расходов консолидированного бюджета района за 9 месяцев 2022 г. по экономической классификации</vt:lpstr>
      <vt:lpstr>Программные расходы консолидированного бюджета района за 9 месяцев 2022 г.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 Николаевна</cp:lastModifiedBy>
  <cp:revision>591</cp:revision>
  <cp:lastPrinted>2022-10-31T07:06:18Z</cp:lastPrinted>
  <dcterms:created xsi:type="dcterms:W3CDTF">2018-04-13T18:16:16Z</dcterms:created>
  <dcterms:modified xsi:type="dcterms:W3CDTF">2022-10-31T07:08:06Z</dcterms:modified>
</cp:coreProperties>
</file>