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9 месяцев 2020 года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0.45200000000000001</c:v>
                </c:pt>
                <c:pt idx="1">
                  <c:v>3.5999999999999997E-2</c:v>
                </c:pt>
                <c:pt idx="2">
                  <c:v>0.51200000000000001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 9 месяцев 2019 года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838445239240203E-2"/>
          <c:y val="4.3222896986406828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2019 года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54,8%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5074682728720845"/>
                  <c:y val="-0.13461239048556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40,7%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0.54800000000000004</c:v>
                </c:pt>
                <c:pt idx="1">
                  <c:v>4.4999999999999998E-2</c:v>
                </c:pt>
                <c:pt idx="2">
                  <c:v>0.40699999999999997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месяцев 2020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(15 641,3 тыс. руб., 52,8%)</c:v>
                </c:pt>
                <c:pt idx="1">
                  <c:v>НДС                                             (4 751,2 тыс. руб., 16,1%)</c:v>
                </c:pt>
                <c:pt idx="2">
                  <c:v>Земельный налог                         (1 183,6 тыс. руб., 4,0%)</c:v>
                </c:pt>
                <c:pt idx="3">
                  <c:v>Налог на недвижимость              (5 330,1 тыс. руб., 18,0%)</c:v>
                </c:pt>
                <c:pt idx="4">
                  <c:v>Другие налоги от выручки              (2 374,8 тыс. руб., 8,0%)</c:v>
                </c:pt>
                <c:pt idx="5">
                  <c:v>Прочие налоговые доходы (326,4 тыс. руб., 1,1%)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0.52800000000000002</c:v>
                </c:pt>
                <c:pt idx="1">
                  <c:v>0.161</c:v>
                </c:pt>
                <c:pt idx="2">
                  <c:v>0.04</c:v>
                </c:pt>
                <c:pt idx="3">
                  <c:v>0.18</c:v>
                </c:pt>
                <c:pt idx="4">
                  <c:v>0.08</c:v>
                </c:pt>
                <c:pt idx="5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Компенсация расходов государства                                        (1 067,4 тыс. руб., 45,5%)</c:v>
                </c:pt>
                <c:pt idx="1">
                  <c:v>Доходы от приватизации (продажи) жилых помещений  (464,8 тыс. руб., 19,8%)</c:v>
                </c:pt>
                <c:pt idx="2">
                  <c:v>Доходы от сдачи в аренду земельных участков и иного имущества                              (238,2 тыс. руб., 10,1%)</c:v>
                </c:pt>
                <c:pt idx="3">
                  <c:v>Штрафы (125,2 тыс. руб., 5,4%)</c:v>
                </c:pt>
                <c:pt idx="4">
                  <c:v>Прочие неналоговые доходы (451,3 тыс. руб., 19,2%)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0.45500000000000002</c:v>
                </c:pt>
                <c:pt idx="1">
                  <c:v>0.19800000000000001</c:v>
                </c:pt>
                <c:pt idx="2">
                  <c:v>0.10100000000000001</c:v>
                </c:pt>
                <c:pt idx="3">
                  <c:v>5.3999999999999999E-2</c:v>
                </c:pt>
                <c:pt idx="4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2.0576417435099803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8.8184646150427676E-2"/>
                  <c:y val="-0.118385057672435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-5.8789764100285425E-3"/>
                  <c:y val="-7.7312566488046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          (4 351,6 тыс. руб., 6,9%)</c:v>
                </c:pt>
                <c:pt idx="1">
                  <c:v>Судебная власть, правоохранительная деятельность и обеспечение безопасности                 (8,8 тыс. руб.)</c:v>
                </c:pt>
                <c:pt idx="2">
                  <c:v>Национальная экономика (840,6 тыс. руб., 1,3%)</c:v>
                </c:pt>
                <c:pt idx="3">
                  <c:v>Охрана окружающей среды (54,8 тыс. руб., 0,1%)</c:v>
                </c:pt>
                <c:pt idx="4">
                  <c:v>Жилищно-коммунальные услуги и жилищное строительство (11 928,8 тыс. руб., 18,8%)</c:v>
                </c:pt>
                <c:pt idx="5">
                  <c:v>Здравоохранение (15 628,1 тыс. руб., 24,7%)</c:v>
                </c:pt>
                <c:pt idx="6">
                  <c:v>Физическия культура, спорт, культура и средства массовой информации (3 541,9 тыс. руб., 5,6%)</c:v>
                </c:pt>
                <c:pt idx="7">
                  <c:v>Образование (24 592,8 тыс. руб., 38,9%)</c:v>
                </c:pt>
                <c:pt idx="8">
                  <c:v>Социальная политика (2 353,8 тыс. руб., 3,7%)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6.9000000000000006E-2</c:v>
                </c:pt>
                <c:pt idx="2" formatCode="0.0%">
                  <c:v>1.2999999999999999E-2</c:v>
                </c:pt>
                <c:pt idx="3" formatCode="0.0%">
                  <c:v>1E-3</c:v>
                </c:pt>
                <c:pt idx="4" formatCode="0.0%">
                  <c:v>0.188</c:v>
                </c:pt>
                <c:pt idx="5" formatCode="0.0%">
                  <c:v>0.247</c:v>
                </c:pt>
                <c:pt idx="6" formatCode="0.0%">
                  <c:v>5.6000000000000001E-2</c:v>
                </c:pt>
                <c:pt idx="7" formatCode="0.0%">
                  <c:v>0.38900000000000001</c:v>
                </c:pt>
                <c:pt idx="8" formatCode="0.0%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3881270136651482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8858778156156E-2"/>
          <c:y val="9.5746106736466233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plosion val="1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plosion val="11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plosion val="15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plosion val="1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6.0692625595386851E-2"/>
                  <c:y val="2.08719317986346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-2.3684927061614378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6.8094165302141338E-2"/>
                  <c:y val="-0.108997866059536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7.4015397067544939E-3"/>
                  <c:y val="-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6.5133549419439538E-2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8.013460545014417E-2"/>
                  <c:y val="7.1244321391958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724905167044002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5.0330470005930557E-2"/>
                  <c:y val="7.42113130618119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(33 833,6 тыс. руб., 53,4%)</c:v>
                </c:pt>
                <c:pt idx="1">
                  <c:v>Медикаменты (1 161,1 тыс. руб., 1,8%)</c:v>
                </c:pt>
                <c:pt idx="2">
                  <c:v>Питание (1 117,3 тыс. руб., 1,8%)</c:v>
                </c:pt>
                <c:pt idx="3">
                  <c:v>Оплата коммунальных услуг                                    (4 353,9 тыс. руб., 6,9%)</c:v>
                </c:pt>
                <c:pt idx="4">
                  <c:v>Текущие и капитальные трансферты населению (2 424,4 тыс. руб., 3,8%)</c:v>
                </c:pt>
                <c:pt idx="5">
                  <c:v>Субсидии (5 860,9 тыс. руб., 9,3%)</c:v>
                </c:pt>
                <c:pt idx="6">
                  <c:v>Капитальные вложения в основные фонды (6 635,4 тыс. руб., 10,5%)</c:v>
                </c:pt>
                <c:pt idx="7">
                  <c:v>Обслуживание ценных бумаг                                (364,7 тыс. руб., 0,6%)</c:v>
                </c:pt>
                <c:pt idx="8">
                  <c:v>Текущее содержание объектов благоустройства (3 006,9 тыс. руб., 4,8%)</c:v>
                </c:pt>
                <c:pt idx="9">
                  <c:v>Прочие расходы  ( 4 543,0 тыс. руб., 7,1%)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0.53400000000000003</c:v>
                </c:pt>
                <c:pt idx="1">
                  <c:v>1.7999999999999999E-2</c:v>
                </c:pt>
                <c:pt idx="2">
                  <c:v>1.7999999999999999E-2</c:v>
                </c:pt>
                <c:pt idx="3">
                  <c:v>6.9000000000000006E-2</c:v>
                </c:pt>
                <c:pt idx="4">
                  <c:v>3.7999999999999999E-2</c:v>
                </c:pt>
                <c:pt idx="5">
                  <c:v>9.2999999999999999E-2</c:v>
                </c:pt>
                <c:pt idx="6">
                  <c:v>0.105</c:v>
                </c:pt>
                <c:pt idx="7">
                  <c:v>6.0000000000000001E-3</c:v>
                </c:pt>
                <c:pt idx="8">
                  <c:v>4.8000000000000001E-2</c:v>
                </c:pt>
                <c:pt idx="9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2020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786883"/>
              </p:ext>
            </p:extLst>
          </p:nvPr>
        </p:nvGraphicFramePr>
        <p:xfrm>
          <a:off x="349188" y="1095075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9 месяцев 2020 года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512488"/>
              </p:ext>
            </p:extLst>
          </p:nvPr>
        </p:nvGraphicFramePr>
        <p:xfrm>
          <a:off x="693908" y="1196752"/>
          <a:ext cx="7992892" cy="4320480"/>
        </p:xfrm>
        <a:graphic>
          <a:graphicData uri="http://schemas.openxmlformats.org/drawingml/2006/table">
            <a:tbl>
              <a:tblPr/>
              <a:tblGrid>
                <a:gridCol w="649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63 301,2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6454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1 383,4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15 724,8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25 197,4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8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2 244,3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1 233,1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10 259,7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1 036,3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990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7689"/>
                  </a:ext>
                </a:extLst>
              </a:tr>
              <a:tr h="2724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5 353,6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82356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9 месяцев 2020 года </a:t>
            </a: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783630"/>
              </p:ext>
            </p:extLst>
          </p:nvPr>
        </p:nvGraphicFramePr>
        <p:xfrm>
          <a:off x="467544" y="836711"/>
          <a:ext cx="8424936" cy="5092475"/>
        </p:xfrm>
        <a:graphic>
          <a:graphicData uri="http://schemas.openxmlformats.org/drawingml/2006/table">
            <a:tbl>
              <a:tblPr/>
              <a:tblGrid>
                <a:gridCol w="22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21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2020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октября 2020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9 371,9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70,0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9 441,9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14 779,4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11 494,5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93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3 354,9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 привлечены бюджетные кредиты из областного бюджета на сумму 540,0 тыс. рублей, из них возвращено 470,0 тыс. рублей.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9 месяцев 2020 года поступило доходов 65 493,0 тыс. рублей, расходы профинансированы в сумме 63 301,2 тыс. рублей, профицит на           1 октября 2020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2 191,8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9 месяцев 2020 года по доходам исполнен в объеме 69,7% к уточненному годовому плану.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31 954,3 тыс. рублей, в том числе налоговые доходы в сумме 29 607,4 тыс. рублей, неналоговые доходы в сумме 2 346,9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33 538,7 тыс. рублей, в том числе дотация в сумме 19 733,6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165,9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461097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(65 493,0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(64 578,6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(914,4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148,6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51,7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64,9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56,6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100,5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116,2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59,8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137,2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72,6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53,3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9 месяцев 2020 года год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8178380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6126805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9 месяцев 2020 года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45,2%, неналоговые доходы – 3,6%, безвозмездные поступления – 51,2%.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35195652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46511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9 месяцев 2020 года</a:t>
            </a: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9 месяцев 2020 года составили 63 601,2 тыс. рублей или 70,1%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45 771,0 тыс. рублей или 72,3% от общего объема расходов бюджета, в том числе на оплату труда с начислениями – 33 833,6 тыс. рублей или 53,4%.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	Расходы на национальную экономику определились в сумме 840,6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332,4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477,4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 29,5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54,8 тыс. рублей.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11 928,8 тыс. рублей, что составило 18,8%  объема расходов  бюджета. В том числе: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871,1 тыс. рублей;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жилищно-коммунальное хозяйство израсходовано 5 194,0 тыс. рублей, из них: на субсидии по жилищно-коммунальным услугам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>
                <a:latin typeface="Times New Roman"/>
                <a:ea typeface="Times New Roman"/>
              </a:rPr>
              <a:t> 2 009,0 тыс. рублей, на компенсацию потерь от оказания услуг льготной категории граждан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>
                <a:latin typeface="Times New Roman"/>
                <a:ea typeface="Times New Roman"/>
              </a:rPr>
              <a:t>34,7 тыс. рублей, на текущий ремонт жилфонда – 972,7 тыс. рублей, на капитальный ремонт жилфонда – 2 177,6 тыс. рублей;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       на благоустройство населенных пунктов направлено 3 652,6 тыс. рублей, в том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ремонт – 645,7 тыс. рублей за счет средств, поступающих из республиканского дорожного фонда (задолженность за выполненные работы в 2019 году), на содержание и текущий ремонт объектов благоустройства населенных пунктов – 3 006,9 тыс. рублей;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2 211,1 тыс. рублей (субсидирование услуг бань, замена лифтов, замена тепловых сетей, ремонт котельных, возмещение расходов по начислению безналичных жилищных субсидий). </a:t>
            </a: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053335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9 месяцев 2020 года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</TotalTime>
  <Words>942</Words>
  <Application>Microsoft Office PowerPoint</Application>
  <PresentationFormat>Экран (4:3)</PresentationFormat>
  <Paragraphs>167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за 9 месяцев 2020 года</vt:lpstr>
      <vt:lpstr>Доходы консолидированного бюджета  Осиповичского района за 9 месяцев 2020 года</vt:lpstr>
      <vt:lpstr>Доходы консолидированного бюджета Осиповичского района поступившие за 9 месяцев 2020 года год по уровням бюджета</vt:lpstr>
      <vt:lpstr>В структуре доходов консолидированного бюджета района за                      9 месяцев 2020 года налоговые доходы составили 45,2%, неналоговые доходы – 3,6%, безвозмездные поступления – 51,2%. </vt:lpstr>
      <vt:lpstr>Презентация PowerPoint</vt:lpstr>
      <vt:lpstr>Структура неналоговых доходов консолидированного бюджета района за 9 месяцев 2020 года</vt:lpstr>
      <vt:lpstr>Расходы консолидированного бюджета Осиповичского района за 9 месяцев 2020 года</vt:lpstr>
      <vt:lpstr>Презентация PowerPoint</vt:lpstr>
      <vt:lpstr>Структура расходов консолидированного бюджета района                        за 9 месяцев 2020 года по функциональной классификации</vt:lpstr>
      <vt:lpstr>Структура расходов консолидированного бюджета района за 9 месяцев 2020 года по экономической классификации</vt:lpstr>
      <vt:lpstr>Программные расходы консолидированного бюджета района за 9 месяцев 2020 года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 Валентиновна</cp:lastModifiedBy>
  <cp:revision>426</cp:revision>
  <cp:lastPrinted>2020-10-28T14:38:00Z</cp:lastPrinted>
  <dcterms:created xsi:type="dcterms:W3CDTF">2018-04-13T18:16:16Z</dcterms:created>
  <dcterms:modified xsi:type="dcterms:W3CDTF">2020-10-28T14:38:20Z</dcterms:modified>
</cp:coreProperties>
</file>