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82" r:id="rId12"/>
    <p:sldId id="275" r:id="rId13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en-US" dirty="0"/>
              <a:t>I</a:t>
            </a:r>
            <a:r>
              <a:rPr lang="ru-RU" dirty="0"/>
              <a:t> полугодие 2022 г.</a:t>
            </a:r>
          </a:p>
        </c:rich>
      </c:tx>
      <c:layout>
        <c:manualLayout>
          <c:xMode val="edge"/>
          <c:yMode val="edge"/>
          <c:x val="0.23735056702817808"/>
          <c:y val="8.1374965145531497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867924528301886E-2"/>
          <c:y val="1.5152579716754143E-2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2022 год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4FCBFF0F-9C57-4CFB-AF42-32B3324152F3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01-4A55-A017-0B52E363C86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E40AC4B-D505-4926-8926-7853A1D8622A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B01-4A55-A017-0B52E363C864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0.53</c:v>
                </c:pt>
                <c:pt idx="1">
                  <c:v>4.2999999999999997E-2</c:v>
                </c:pt>
                <c:pt idx="2">
                  <c:v>0.42699999999999999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E-49E3-B18A-67FF1BA12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 </a:t>
            </a:r>
            <a:r>
              <a:rPr lang="en-US" dirty="0"/>
              <a:t>I</a:t>
            </a:r>
            <a:r>
              <a:rPr lang="ru-RU" dirty="0"/>
              <a:t> полугодие 2021 г.</a:t>
            </a:r>
          </a:p>
        </c:rich>
      </c:tx>
      <c:layout>
        <c:manualLayout>
          <c:xMode val="edge"/>
          <c:yMode val="edge"/>
          <c:x val="0.2526166897090647"/>
          <c:y val="5.464963986787070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0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2021 год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D1003EFD-588D-46B6-B0C5-F528F0316DD8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{D1003EFD-588D-46B6-B0C5-F528F0316DD8}</c15:txfldGUID>
                      <c15:f>Лист1!$B$2</c15:f>
                      <c15:dlblFieldTableCache>
                        <c:ptCount val="1"/>
                        <c:pt idx="0">
                          <c:v>51,7%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0787-4F61-940C-4AED1E650E8F}"/>
                </c:ext>
              </c:extLst>
            </c:dLbl>
            <c:dLbl>
              <c:idx val="1"/>
              <c:layout>
                <c:manualLayout>
                  <c:x val="0.11794428310591488"/>
                  <c:y val="-0.149516837722256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F-4E13-ADD5-24CA5D3E91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CEE037F-B17F-4B0F-828B-82803251B753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{FCEE037F-B17F-4B0F-828B-82803251B753}</c15:txfldGUID>
                      <c15:f>Лист1!$B$4</c15:f>
                      <c15:dlblFieldTableCache>
                        <c:ptCount val="1"/>
                        <c:pt idx="0">
                          <c:v>43,7%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B98F-4E13-ADD5-24CA5D3E919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0.51700000000000002</c:v>
                </c:pt>
                <c:pt idx="1">
                  <c:v>4.5999999999999999E-2</c:v>
                </c:pt>
                <c:pt idx="2">
                  <c:v>0.437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D-4119-A5EA-7CA0A8E37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 за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2022 г</a:t>
            </a:r>
            <a:r>
              <a:rPr lang="en-US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Pt>
            <c:idx val="1"/>
            <c:bubble3D val="0"/>
            <c:explosion val="27"/>
            <c:extLst>
              <c:ext xmlns:c16="http://schemas.microsoft.com/office/drawing/2014/chart" uri="{C3380CC4-5D6E-409C-BE32-E72D297353CC}">
                <c16:uniqueId val="{00000000-24B1-4528-9D9C-0BF2402A4235}"/>
              </c:ext>
            </c:extLst>
          </c:dPt>
          <c:dLbls>
            <c:dLbl>
              <c:idx val="0"/>
              <c:layout>
                <c:manualLayout>
                  <c:x val="-0.10008495382973986"/>
                  <c:y val="-0.2745273673295560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4B-42AC-9135-3E023D91AED6}"/>
                </c:ext>
              </c:extLst>
            </c:dLbl>
            <c:dLbl>
              <c:idx val="1"/>
              <c:layout>
                <c:manualLayout>
                  <c:x val="3.7343621176594413E-2"/>
                  <c:y val="5.515074535877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B1-4528-9D9C-0BF2402A4235}"/>
                </c:ext>
              </c:extLst>
            </c:dLbl>
            <c:dLbl>
              <c:idx val="2"/>
              <c:layout>
                <c:manualLayout>
                  <c:x val="5.917958433468406E-4"/>
                  <c:y val="-2.540850161947817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B1-4528-9D9C-0BF2402A4235}"/>
                </c:ext>
              </c:extLst>
            </c:dLbl>
            <c:dLbl>
              <c:idx val="3"/>
              <c:layout>
                <c:manualLayout>
                  <c:x val="1.2431610912627641E-2"/>
                  <c:y val="-9.15631881357911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B1-4528-9D9C-0BF2402A4235}"/>
                </c:ext>
              </c:extLst>
            </c:dLbl>
            <c:dLbl>
              <c:idx val="4"/>
              <c:layout>
                <c:manualLayout>
                  <c:x val="1.7162384004116502E-2"/>
                  <c:y val="-3.59425875757394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B1-4528-9D9C-0BF2402A4235}"/>
                </c:ext>
              </c:extLst>
            </c:dLbl>
            <c:dLbl>
              <c:idx val="5"/>
              <c:layout>
                <c:manualLayout>
                  <c:x val="5.5041825274774539E-2"/>
                  <c:y val="-2.85103649452055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B1-4528-9D9C-0BF2402A4235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                               (13 460,7 тыс. руб., 55,1%)</c:v>
                </c:pt>
                <c:pt idx="1">
                  <c:v>НДС                                             (3 829,1 тыс. руб., 15,7%)</c:v>
                </c:pt>
                <c:pt idx="2">
                  <c:v>Земельный налог                         (992,7 тыс. руб., 4,1%)</c:v>
                </c:pt>
                <c:pt idx="3">
                  <c:v>Налог на недвижимость              (4 043,4 тыс. руб., 16,6%)</c:v>
                </c:pt>
                <c:pt idx="4">
                  <c:v>Другие налоги от выручки              (1 827,6 тыс. руб., 7,5%)</c:v>
                </c:pt>
                <c:pt idx="5">
                  <c:v>Прочие налоговые доходы (254,3 тыс. руб., 1,0%)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0.55100000000000005</c:v>
                </c:pt>
                <c:pt idx="1">
                  <c:v>0.157</c:v>
                </c:pt>
                <c:pt idx="2">
                  <c:v>4.1000000000000002E-2</c:v>
                </c:pt>
                <c:pt idx="3">
                  <c:v>0.16600000000000001</c:v>
                </c:pt>
                <c:pt idx="4">
                  <c:v>7.4999999999999997E-2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B-42AC-9135-3E023D91AED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9917306039192E-2"/>
          <c:w val="0.63420603674540688"/>
          <c:h val="0.945389305451257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8"/>
            <c:extLst>
              <c:ext xmlns:c16="http://schemas.microsoft.com/office/drawing/2014/chart" uri="{C3380CC4-5D6E-409C-BE32-E72D297353CC}">
                <c16:uniqueId val="{00000000-E02F-4FC4-9F61-4F4E8FBADA80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Компенсация расходов государства                                        (1 041,3 тыс. руб., 52,2%)</c:v>
                </c:pt>
                <c:pt idx="1">
                  <c:v>Доходы от приватизации (продажи) жилых помещений государственного жилищного фонда                                                                                      (299,1 тыс. руб., 15,0%)</c:v>
                </c:pt>
                <c:pt idx="2">
                  <c:v>Доходы от сдачи в аренду земельных участков и иного имущества                                                                  (209,0 тыс. руб., 10,5%)</c:v>
                </c:pt>
                <c:pt idx="3">
                  <c:v>Прочие неналоговые доходы (443,9 тыс. руб., 22,3%)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0.52200000000000002</c:v>
                </c:pt>
                <c:pt idx="1">
                  <c:v>0.15</c:v>
                </c:pt>
                <c:pt idx="2">
                  <c:v>0.105</c:v>
                </c:pt>
                <c:pt idx="3">
                  <c:v>0.223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5-489F-AC24-C872B2B5FF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527316029940696"/>
          <c:y val="6.7796521107264363E-2"/>
          <c:w val="0.33546758044133373"/>
          <c:h val="0.89062401474911201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169240454764285E-2"/>
          <c:y val="5.618040156877546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1.6167185127578417E-2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26-4FB2-A5D5-B948341B7523}"/>
                </c:ext>
              </c:extLst>
            </c:dLbl>
            <c:dLbl>
              <c:idx val="1"/>
              <c:layout>
                <c:manualLayout>
                  <c:x val="5.8789764100285101E-2"/>
                  <c:y val="-0.1183848674348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60-4C90-B4F6-E173CA10D706}"/>
                </c:ext>
              </c:extLst>
            </c:dLbl>
            <c:dLbl>
              <c:idx val="2"/>
              <c:layout>
                <c:manualLayout>
                  <c:x val="3.2334370255156827E-2"/>
                  <c:y val="-0.16670522148984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923536273747349E-2"/>
                      <c:h val="6.29372611566751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926-4FB2-A5D5-B948341B7523}"/>
                </c:ext>
              </c:extLst>
            </c:dLbl>
            <c:dLbl>
              <c:idx val="3"/>
              <c:layout>
                <c:manualLayout>
                  <c:x val="4.4092323075213866E-2"/>
                  <c:y val="-0.173953464835718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26-4FB2-A5D5-B948341B7523}"/>
                </c:ext>
              </c:extLst>
            </c:dLbl>
            <c:dLbl>
              <c:idx val="4"/>
              <c:layout>
                <c:manualLayout>
                  <c:x val="8.6714902047920553E-2"/>
                  <c:y val="-0.106304778921063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25-47C0-9BEF-D7A854A26A65}"/>
                </c:ext>
              </c:extLst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26-4FB2-A5D5-B948341B7523}"/>
                </c:ext>
              </c:extLst>
            </c:dLbl>
            <c:dLbl>
              <c:idx val="7"/>
              <c:layout>
                <c:manualLayout>
                  <c:x val="7.3487205125356177E-3"/>
                  <c:y val="-1.4496106216508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26-4FB2-A5D5-B948341B7523}"/>
                </c:ext>
              </c:extLst>
            </c:dLbl>
            <c:dLbl>
              <c:idx val="8"/>
              <c:layout>
                <c:manualLayout>
                  <c:x val="1.4697441025071289E-3"/>
                  <c:y val="-5.0736371757780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26-4FB2-A5D5-B948341B7523}"/>
                </c:ext>
              </c:extLst>
            </c:dLbl>
            <c:dLbl>
              <c:idx val="9"/>
              <c:layout>
                <c:manualLayout>
                  <c:x val="-1.4697441025071289E-3"/>
                  <c:y val="-5.07365619953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26-4FB2-A5D5-B948341B7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Общегосударственная деятельность                            (3 926,9 тыс. руб. 8,7%)</c:v>
                </c:pt>
                <c:pt idx="1">
                  <c:v>Национальная оборона (0,4 тыс. руб.)</c:v>
                </c:pt>
                <c:pt idx="3">
                  <c:v>Национальная экономика (762,5 тыс. руб., 1,7%)</c:v>
                </c:pt>
                <c:pt idx="4">
                  <c:v>Охрана окружающей среды                               (52,0 тыс. руб., 0,1%)</c:v>
                </c:pt>
                <c:pt idx="5">
                  <c:v>Жилищно-коммунальные услуги и жилищное строительство (4 708,8 тыс. руб., 10,4%)</c:v>
                </c:pt>
                <c:pt idx="6">
                  <c:v>Здравоохранение (10 738,3 тыс. руб., 23,8%)</c:v>
                </c:pt>
                <c:pt idx="7">
                  <c:v>Физическия культура, спорт, культура и средства массовой информации (2 616,0 тыс. руб., 5,9%)</c:v>
                </c:pt>
                <c:pt idx="8">
                  <c:v>Образование (20 682,2 тыс. руб., 45,8%)</c:v>
                </c:pt>
                <c:pt idx="9">
                  <c:v>Социальная политика (1 639,9 тыс. руб., 3,6%)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 formatCode="0.0%">
                  <c:v>8.6999999999999994E-2</c:v>
                </c:pt>
                <c:pt idx="3" formatCode="0.0%">
                  <c:v>1.7000000000000001E-2</c:v>
                </c:pt>
                <c:pt idx="4" formatCode="0.0%">
                  <c:v>1E-3</c:v>
                </c:pt>
                <c:pt idx="5" formatCode="0.0%">
                  <c:v>0.104</c:v>
                </c:pt>
                <c:pt idx="6" formatCode="0.0%">
                  <c:v>0.23799999999999999</c:v>
                </c:pt>
                <c:pt idx="7" formatCode="0.0%">
                  <c:v>5.8999999999999997E-2</c:v>
                </c:pt>
                <c:pt idx="8" formatCode="0.0%">
                  <c:v>0.45800000000000002</c:v>
                </c:pt>
                <c:pt idx="9" formatCode="0.0%">
                  <c:v>3.5999999999999997E-2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26-4FB2-A5D5-B948341B75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delete val="1"/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910091008406459"/>
          <c:y val="4.9024233228271436E-4"/>
          <c:w val="0.44355036940339965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70981954696516E-2"/>
          <c:y val="9.8065210269647832E-2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4"/>
          <c:dPt>
            <c:idx val="1"/>
            <c:bubble3D val="0"/>
            <c:explosion val="9"/>
            <c:extLst>
              <c:ext xmlns:c16="http://schemas.microsoft.com/office/drawing/2014/chart" uri="{C3380CC4-5D6E-409C-BE32-E72D297353CC}">
                <c16:uniqueId val="{00000001-49BD-4536-8D4F-FD56EE23DC2F}"/>
              </c:ext>
            </c:extLst>
          </c:dPt>
          <c:dPt>
            <c:idx val="3"/>
            <c:bubble3D val="0"/>
            <c:explosion val="10"/>
            <c:extLst>
              <c:ext xmlns:c16="http://schemas.microsoft.com/office/drawing/2014/chart" uri="{C3380CC4-5D6E-409C-BE32-E72D297353CC}">
                <c16:uniqueId val="{00000003-49BD-4536-8D4F-FD56EE23DC2F}"/>
              </c:ext>
            </c:extLst>
          </c:dPt>
          <c:dPt>
            <c:idx val="5"/>
            <c:bubble3D val="0"/>
            <c:explosion val="11"/>
            <c:extLst>
              <c:ext xmlns:c16="http://schemas.microsoft.com/office/drawing/2014/chart" uri="{C3380CC4-5D6E-409C-BE32-E72D297353CC}">
                <c16:uniqueId val="{00000005-49BD-4536-8D4F-FD56EE23DC2F}"/>
              </c:ext>
            </c:extLst>
          </c:dPt>
          <c:dPt>
            <c:idx val="7"/>
            <c:bubble3D val="0"/>
            <c:explosion val="15"/>
            <c:extLst>
              <c:ext xmlns:c16="http://schemas.microsoft.com/office/drawing/2014/chart" uri="{C3380CC4-5D6E-409C-BE32-E72D297353CC}">
                <c16:uniqueId val="{00000007-49BD-4536-8D4F-FD56EE23DC2F}"/>
              </c:ext>
            </c:extLst>
          </c:dPt>
          <c:dPt>
            <c:idx val="9"/>
            <c:bubble3D val="0"/>
            <c:explosion val="10"/>
            <c:extLst>
              <c:ext xmlns:c16="http://schemas.microsoft.com/office/drawing/2014/chart" uri="{C3380CC4-5D6E-409C-BE32-E72D297353CC}">
                <c16:uniqueId val="{00000009-49BD-4536-8D4F-FD56EE23DC2F}"/>
              </c:ext>
            </c:extLst>
          </c:dPt>
          <c:dLbls>
            <c:dLbl>
              <c:idx val="0"/>
              <c:layout>
                <c:manualLayout>
                  <c:x val="-0.16431429804963024"/>
                  <c:y val="-0.162337247322713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BD-4536-8D4F-FD56EE23DC2F}"/>
                </c:ext>
              </c:extLst>
            </c:dLbl>
            <c:dLbl>
              <c:idx val="1"/>
              <c:layout>
                <c:manualLayout>
                  <c:x val="4.0401846994043818E-2"/>
                  <c:y val="0.1043597502964617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2,0%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225001629754638E-2"/>
                      <c:h val="0.12098763132608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9BD-4536-8D4F-FD56EE23DC2F}"/>
                </c:ext>
              </c:extLst>
            </c:dLbl>
            <c:dLbl>
              <c:idx val="2"/>
              <c:layout>
                <c:manualLayout>
                  <c:x val="0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BD-4536-8D4F-FD56EE23DC2F}"/>
                </c:ext>
              </c:extLst>
            </c:dLbl>
            <c:dLbl>
              <c:idx val="3"/>
              <c:layout>
                <c:manualLayout>
                  <c:x val="5.9212317654035951E-2"/>
                  <c:y val="9.27641413272649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BD-4536-8D4F-FD56EE23DC2F}"/>
                </c:ext>
              </c:extLst>
            </c:dLbl>
            <c:dLbl>
              <c:idx val="4"/>
              <c:layout>
                <c:manualLayout>
                  <c:x val="-2.3684927061614385E-2"/>
                  <c:y val="2.319103533181623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BD-4536-8D4F-FD56EE23DC2F}"/>
                </c:ext>
              </c:extLst>
            </c:dLbl>
            <c:dLbl>
              <c:idx val="5"/>
              <c:layout>
                <c:manualLayout>
                  <c:x val="-5.3291085888632357E-2"/>
                  <c:y val="4.638207066363247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BD-4536-8D4F-FD56EE23DC2F}"/>
                </c:ext>
              </c:extLst>
            </c:dLbl>
            <c:dLbl>
              <c:idx val="6"/>
              <c:layout>
                <c:manualLayout>
                  <c:x val="-2.052627628187674E-2"/>
                  <c:y val="-4.0896203864904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61209870833228E-2"/>
                      <c:h val="6.39725622661038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9BD-4536-8D4F-FD56EE23DC2F}"/>
                </c:ext>
              </c:extLst>
            </c:dLbl>
            <c:dLbl>
              <c:idx val="7"/>
              <c:layout>
                <c:manualLayout>
                  <c:x val="4.4613615016146045E-2"/>
                  <c:y val="1.67510491660905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BD-4536-8D4F-FD56EE23DC2F}"/>
                </c:ext>
              </c:extLst>
            </c:dLbl>
            <c:dLbl>
              <c:idx val="8"/>
              <c:layout>
                <c:manualLayout>
                  <c:x val="0.1258261750148264"/>
                  <c:y val="-3.31734064928325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BD-4536-8D4F-FD56EE23DC2F}"/>
                </c:ext>
              </c:extLst>
            </c:dLbl>
            <c:dLbl>
              <c:idx val="9"/>
              <c:layout>
                <c:manualLayout>
                  <c:x val="0.13470802266293178"/>
                  <c:y val="4.63820706636324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BD-4536-8D4F-FD56EE23DC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(29 365,6 тыс. руб., 65,1%)</c:v>
                </c:pt>
                <c:pt idx="1">
                  <c:v>Медикаменты (905,9 тыс. руб., 2,0%)</c:v>
                </c:pt>
                <c:pt idx="2">
                  <c:v>Питание (1 273,2 тыс. руб., 2,8%)</c:v>
                </c:pt>
                <c:pt idx="3">
                  <c:v>Оплата коммунальных услуг                                   4 707,2 тыс. руб., 10,4%)</c:v>
                </c:pt>
                <c:pt idx="4">
                  <c:v>Текущие и капитальные трансферты населению (1 896,6 тыс. руб., 4,2%)</c:v>
                </c:pt>
                <c:pt idx="5">
                  <c:v>Субсидии (3 521,7 тыс. руб., 7,8%)</c:v>
                </c:pt>
                <c:pt idx="6">
                  <c:v>Капитальные вложения в основные фонды (727,9 тыс. руб., 1,6%)</c:v>
                </c:pt>
                <c:pt idx="7">
                  <c:v>Обслуживание ценных бумаг                                (88,2 тыс. руб., 0,2%)</c:v>
                </c:pt>
                <c:pt idx="8">
                  <c:v>Текущее содержание объектов благоустройства (996,5 тыс. руб., 2,2%)</c:v>
                </c:pt>
                <c:pt idx="9">
                  <c:v>Прочие расходы  (1 644,2 тыс. руб., 3,7%)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0.65100000000000002</c:v>
                </c:pt>
                <c:pt idx="1">
                  <c:v>0.02</c:v>
                </c:pt>
                <c:pt idx="2">
                  <c:v>2.8000000000000001E-2</c:v>
                </c:pt>
                <c:pt idx="3">
                  <c:v>0.104</c:v>
                </c:pt>
                <c:pt idx="4">
                  <c:v>4.2000000000000003E-2</c:v>
                </c:pt>
                <c:pt idx="5">
                  <c:v>7.8E-2</c:v>
                </c:pt>
                <c:pt idx="6">
                  <c:v>1.6E-2</c:v>
                </c:pt>
                <c:pt idx="7">
                  <c:v>2E-3</c:v>
                </c:pt>
                <c:pt idx="8">
                  <c:v>2.1999999999999999E-2</c:v>
                </c:pt>
                <c:pt idx="9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BD-4536-8D4F-FD56EE23DC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919516939385236"/>
          <c:y val="5.8548233883965205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4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3" y="0"/>
            <a:ext cx="297254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E0505-7C60-4905-8AAC-9E18DE72D4D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1" y="4776789"/>
            <a:ext cx="5487041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751"/>
            <a:ext cx="2972547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3" y="9429751"/>
            <a:ext cx="2972547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BAF1B-D4BE-4983-926E-F9B08CA1A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8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BAF1B-D4BE-4983-926E-F9B08CA1A01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81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            за 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202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978312"/>
              </p:ext>
            </p:extLst>
          </p:nvPr>
        </p:nvGraphicFramePr>
        <p:xfrm>
          <a:off x="107504" y="1154639"/>
          <a:ext cx="8712968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2022 г. по экономической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3010DB-1766-47A9-8F54-76D43272B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2022 г. </a:t>
            </a:r>
            <a:endParaRPr lang="ru-RU" sz="28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ED6B0D3-277D-4668-8CBF-1FC4F75A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458449"/>
              </p:ext>
            </p:extLst>
          </p:nvPr>
        </p:nvGraphicFramePr>
        <p:xfrm>
          <a:off x="899592" y="1484784"/>
          <a:ext cx="7574692" cy="4329917"/>
        </p:xfrm>
        <a:graphic>
          <a:graphicData uri="http://schemas.openxmlformats.org/drawingml/2006/table">
            <a:tbl>
              <a:tblPr/>
              <a:tblGrid>
                <a:gridCol w="6406313">
                  <a:extLst>
                    <a:ext uri="{9D8B030D-6E8A-4147-A177-3AD203B41FA5}">
                      <a16:colId xmlns:a16="http://schemas.microsoft.com/office/drawing/2014/main" val="1401228563"/>
                    </a:ext>
                  </a:extLst>
                </a:gridCol>
                <a:gridCol w="1168379">
                  <a:extLst>
                    <a:ext uri="{9D8B030D-6E8A-4147-A177-3AD203B41FA5}">
                      <a16:colId xmlns:a16="http://schemas.microsoft.com/office/drawing/2014/main" val="3086588951"/>
                    </a:ext>
                  </a:extLst>
                </a:gridCol>
              </a:tblGrid>
              <a:tr h="273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254666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45 127,0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467319"/>
                  </a:ext>
                </a:extLst>
              </a:tr>
              <a:tr h="2333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«Аграрный бизнес»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241,1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696901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программа «Управление государственными финансами и регулирование финансового рынка» на 2020 год и на период до 2025 года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1 293,2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6693695"/>
                  </a:ext>
                </a:extLst>
              </a:tr>
              <a:tr h="232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«Социальная защита»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1 124,0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776628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«Здоровье народа и демографическая безопасность»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10 738,3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311384"/>
                  </a:ext>
                </a:extLst>
              </a:tr>
              <a:tr h="3847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«Охрана окружающей среды и устойчивое использование природных ресурсов»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385619"/>
                  </a:ext>
                </a:extLst>
              </a:tr>
              <a:tr h="21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«Образование и молодежная политика»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21 096,2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944963"/>
                  </a:ext>
                </a:extLst>
              </a:tr>
              <a:tr h="2271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«Культура Беларуси»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1 665,1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74505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«Физическая культура и спорт»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969,7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52532"/>
                  </a:ext>
                </a:extLst>
              </a:tr>
              <a:tr h="233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«Комфортное жилье и благоприятная среда»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4 038,0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363290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«Строительство жилья»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693,1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373283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«Земельно-имущественные отношения, геодезическая и картографическая деятельность»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0052884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«Увековечение памяти о погибших при защите Отечества»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47814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Государственная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программа «Транспортный комплекс»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388,9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052606"/>
                  </a:ext>
                </a:extLst>
              </a:tr>
              <a:tr h="266861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Непрограммные </a:t>
                      </a: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расходы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2 825,6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922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242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265876"/>
              </p:ext>
            </p:extLst>
          </p:nvPr>
        </p:nvGraphicFramePr>
        <p:xfrm>
          <a:off x="467544" y="836711"/>
          <a:ext cx="8424936" cy="5114859"/>
        </p:xfrm>
        <a:graphic>
          <a:graphicData uri="http://schemas.openxmlformats.org/drawingml/2006/table">
            <a:tbl>
              <a:tblPr/>
              <a:tblGrid>
                <a:gridCol w="21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3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1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357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37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 1 января 2022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 1 июля 2022 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1 543,8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3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5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35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1 993,8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0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1 665,6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1 638,4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5 446,0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3 632,2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09718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Осиповичским райисполкомом направлено  2 236,6 тыс. рублей.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райисполкома</a:t>
                      </a: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endParaRPr lang="ru-RU" sz="2800" dirty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>
                <a:latin typeface="Times New Roman"/>
                <a:ea typeface="Times New Roman"/>
              </a:rPr>
              <a:t>Осиповичского</a:t>
            </a:r>
            <a:r>
              <a:rPr lang="ru-RU" sz="2800" dirty="0">
                <a:latin typeface="Times New Roman"/>
                <a:ea typeface="Times New Roman"/>
              </a:rPr>
              <a:t> района за               </a:t>
            </a:r>
            <a:r>
              <a:rPr lang="en-US" sz="2800" dirty="0">
                <a:latin typeface="Times New Roman"/>
                <a:ea typeface="Times New Roman"/>
              </a:rPr>
              <a:t>I</a:t>
            </a:r>
            <a:r>
              <a:rPr lang="ru-RU" sz="2800" dirty="0">
                <a:latin typeface="Times New Roman"/>
                <a:ea typeface="Times New Roman"/>
              </a:rPr>
              <a:t> полугодие 2022 г. поступило доходов 46 058,2 тыс. рублей, расходы профинансированы в сумме 45 127,0 тыс. рублей, профицит на                      1 июля 2022 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931,2 тыс.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Бюджет района за </a:t>
            </a:r>
            <a:r>
              <a:rPr lang="en-US" sz="2800" dirty="0">
                <a:latin typeface="Times New Roman"/>
                <a:ea typeface="Times New Roman"/>
              </a:rPr>
              <a:t>I</a:t>
            </a:r>
            <a:r>
              <a:rPr lang="ru-RU" sz="2800" dirty="0">
                <a:latin typeface="Times New Roman"/>
                <a:ea typeface="Times New Roman"/>
              </a:rPr>
              <a:t> полугодие 2022 г. по доходам исполнен в объеме 50,7% к уточненному годовому плану и 99,7% к  уточненному плану на </a:t>
            </a:r>
            <a:r>
              <a:rPr lang="en-US" sz="2800" dirty="0">
                <a:latin typeface="Times New Roman"/>
                <a:ea typeface="Times New Roman"/>
              </a:rPr>
              <a:t>I</a:t>
            </a:r>
            <a:r>
              <a:rPr lang="ru-RU" sz="2800" dirty="0">
                <a:latin typeface="Times New Roman"/>
                <a:ea typeface="Times New Roman"/>
              </a:rPr>
              <a:t> полугодие 2022 г.</a:t>
            </a: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Собственные доходы поступили в сумме 26 401,1 тыс. рублей,      в том числе налоговые доходы в сумме 24 407,8 тыс. рублей, неналоговые доходы в сумме 1 993,3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19 657,1 тыс. рублей, в том числе дотация в сумме 18 816,4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Дотация бюджетам первичного уровня из районного бюджета составила  </a:t>
            </a:r>
            <a:r>
              <a:rPr lang="ru-RU" sz="2800" dirty="0">
                <a:latin typeface="Times New Roman"/>
                <a:ea typeface="Times New Roman"/>
              </a:rPr>
              <a:t>120,0 т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74399"/>
              </p:ext>
            </p:extLst>
          </p:nvPr>
        </p:nvGraphicFramePr>
        <p:xfrm>
          <a:off x="755576" y="1340768"/>
          <a:ext cx="7526241" cy="5024541"/>
        </p:xfrm>
        <a:graphic>
          <a:graphicData uri="http://schemas.openxmlformats.org/drawingml/2006/table">
            <a:tbl>
              <a:tblPr/>
              <a:tblGrid>
                <a:gridCol w="107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774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85332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(46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058,2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(45 416,5тыс.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(641,7 тыс. рублей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92,0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36,4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45,7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40,2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73,9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88,5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46,1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73,0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62,9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43,7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39,3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2022 г. по уровням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78734092"/>
              </p:ext>
            </p:extLst>
          </p:nvPr>
        </p:nvGraphicFramePr>
        <p:xfrm>
          <a:off x="457200" y="1481138"/>
          <a:ext cx="4038600" cy="4396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15510008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                     </a:t>
            </a:r>
            <a:r>
              <a:rPr lang="en-US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I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полугодие 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2022 г</a:t>
            </a:r>
            <a:r>
              <a:rPr lang="en-US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.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53,0%, неналоговые доходы – 4,3%, безвозмездные поступления – 42,7%. 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216976960"/>
              </p:ext>
            </p:extLst>
          </p:nvPr>
        </p:nvGraphicFramePr>
        <p:xfrm>
          <a:off x="251520" y="69269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078131"/>
              </p:ext>
            </p:extLst>
          </p:nvPr>
        </p:nvGraphicFramePr>
        <p:xfrm>
          <a:off x="457200" y="1124744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</a:t>
            </a:r>
            <a:r>
              <a:rPr lang="en-US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2022 г</a:t>
            </a:r>
            <a:r>
              <a:rPr lang="en-US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        </a:t>
            </a:r>
            <a:r>
              <a:rPr lang="ru-RU" sz="1800" dirty="0">
                <a:latin typeface="Times New Roman"/>
                <a:ea typeface="Times New Roman"/>
              </a:rPr>
              <a:t>Расходы консолидированного бюджета </a:t>
            </a:r>
            <a:r>
              <a:rPr lang="ru-RU" sz="1800" dirty="0" err="1">
                <a:latin typeface="Times New Roman"/>
                <a:ea typeface="Times New Roman"/>
              </a:rPr>
              <a:t>Осиповичского</a:t>
            </a:r>
            <a:r>
              <a:rPr lang="ru-RU" sz="1800" dirty="0">
                <a:latin typeface="Times New Roman"/>
                <a:ea typeface="Times New Roman"/>
              </a:rPr>
              <a:t> района за                  </a:t>
            </a:r>
            <a:r>
              <a:rPr lang="en-US" sz="1800" dirty="0">
                <a:latin typeface="Times New Roman"/>
                <a:ea typeface="Times New Roman"/>
              </a:rPr>
              <a:t>I</a:t>
            </a:r>
            <a:r>
              <a:rPr lang="ru-RU" sz="1800" dirty="0">
                <a:latin typeface="Times New Roman"/>
                <a:ea typeface="Times New Roman"/>
              </a:rPr>
              <a:t> полугодие 2022 г. составили 45 127,0 тыс. рублей или 51,7% к уточненному годовому плану и 99,4% к уточнённому плану на </a:t>
            </a:r>
            <a:r>
              <a:rPr lang="en-US" sz="1800" dirty="0">
                <a:latin typeface="Times New Roman"/>
                <a:ea typeface="Times New Roman"/>
              </a:rPr>
              <a:t>I</a:t>
            </a:r>
            <a:r>
              <a:rPr lang="ru-RU" sz="1800" dirty="0">
                <a:latin typeface="Times New Roman"/>
                <a:ea typeface="Times New Roman"/>
              </a:rPr>
              <a:t> полугодие 2022 г.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/>
                <a:ea typeface="Times New Roman"/>
              </a:rPr>
              <a:t>        Бюджет района в отчетном периоде сохранил социальную направленность.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первоочередные статьи расходов бюджета (заработная плата с начислениями, приобретение лекарственных средств и изделий медицинского назначения, продуктов питания, бюджетные трансферты населению, субсидии, оплата коммунальных услуг) направлено  41 279,7 тыс. рублей или 91,5% от общего объема расходов бюджета, в том числе на оплату труда с начислениями – 29 365,6 тыс. рублей или 65,1%.</a:t>
            </a:r>
          </a:p>
          <a:p>
            <a:pPr marR="45085" indent="0" algn="just">
              <a:buNone/>
            </a:pP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Расходы на национальную экономику сложились в сумме 762,5 тыс. рублей, из 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функционирование бюджетных сельскохозяйственных организаций направлено 241,1 тыс. рублей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возмещение: части затрат по автобусным пассажирским перевозкам – 388,9 тыс. рублей, разницы в ценах и части оптовой надбавки на твердое топливо, реализуемое населению по фиксированным тарифам –  92,2 тыс. рублей, расходов по электроснабжению эксплуатируемого жилищного фонда – 38,5 тыс. рублей.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>
                <a:latin typeface="Times New Roman"/>
                <a:ea typeface="Times New Roman"/>
              </a:rPr>
              <a:t>           </a:t>
            </a:r>
            <a:endParaRPr lang="ru-RU" sz="1400" dirty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202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охраны окружающей среды расходы профинансированы в сумме 52,0 тыс. рублей.</a:t>
            </a:r>
          </a:p>
          <a:p>
            <a:pPr marR="45085" indent="457200" algn="just"/>
            <a:r>
              <a:rPr lang="ru-RU" sz="1600" dirty="0">
                <a:latin typeface="Times New Roman"/>
                <a:ea typeface="Times New Roman"/>
              </a:rPr>
              <a:t>Расходы на жилищно-коммунальные услуги и жилищное строительство  профинансированы в сумме  4 708,8 тыс. рублей, что составило 10,4%  объема расходов  бюджета. В том числе:</a:t>
            </a:r>
          </a:p>
          <a:p>
            <a:pPr marR="45085" indent="457200" algn="just"/>
            <a:r>
              <a:rPr lang="ru-RU" sz="1600" dirty="0">
                <a:latin typeface="Times New Roman"/>
                <a:ea typeface="Times New Roman"/>
              </a:rPr>
              <a:t>на жилищное строительство направлено 681,7 тыс. рублей, в том числе на долевое строительство квартир арендного пользования – 625,0 тыс. рублей; на погашение процентов банку по кредитам, выданным на строительство жилья сельскохозяйственным организациям, которое передано в коммунальную собственность по Указу Президента Республики Беларусь № 268 – 56,7 тыс. рублей);</a:t>
            </a:r>
          </a:p>
          <a:p>
            <a:pPr marR="45085" indent="457200" algn="just"/>
            <a:r>
              <a:rPr lang="ru-RU" sz="1600" dirty="0">
                <a:latin typeface="Times New Roman"/>
                <a:ea typeface="Times New Roman"/>
              </a:rPr>
              <a:t>на жилищно-коммунальное хозяйство израсходовано 2 854,3 тыс. рублей, из них: на возмещение расходов по обслуживаемому жилищному фонду – 2 322,5 тыс. рублей, по необслуживаемому организациями ЖКХ жилищному фонду – 239,4 тыс. рублей; на компенсацию потерь от оказания услуг льготной категории граждан 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600" dirty="0">
                <a:latin typeface="Times New Roman"/>
                <a:ea typeface="Times New Roman"/>
              </a:rPr>
              <a:t>24,8 тыс. рублей, на текущий ремонт жилфонда – 173,6 тыс. рублей, на капитальный ремонт жилфонда – 94,0 тыс. рублей;</a:t>
            </a:r>
          </a:p>
          <a:p>
            <a:pPr algn="just"/>
            <a:r>
              <a:rPr lang="ru-RU" sz="1600" dirty="0">
                <a:latin typeface="Times New Roman"/>
                <a:ea typeface="Times New Roman"/>
              </a:rPr>
              <a:t>        на благоустройство населенных пунктов направлено 996,5 тыс. рублей, из 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90,7 тыс. рублей на содержание и текущий ремонт объектов благоустройства населенных пунктов за счет средств бюджетов сельсоветов;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прочие расходы в области жилищно-коммунальных услуг  профинансированы в сумме 176,3 тыс. рублей (субсидирование услуг бань – 66,2 тыс. рублей, возмещение расходов по начислению безналичных жилищных субсидий – 2,6 тыс. рублей, расходов связанных с регистрацией граждан по месту жительства и месту  пребывания – 18,2 тыс.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рублей, на ремонт теплосетей – 42,0 тыс. рублей, на замену лифтов в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жилфонде – 47,3 тыс. рублей).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5085" indent="457200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514251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2022 г. 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4944</TotalTime>
  <Words>1133</Words>
  <Application>Microsoft Office PowerPoint</Application>
  <PresentationFormat>Экран (4:3)</PresentationFormat>
  <Paragraphs>182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 Cyr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Исполнение бюджета Осиповичского района             за I полугодие 2022 г.</vt:lpstr>
      <vt:lpstr>Доходы консолидированного бюджета  Осиповичского района за I полугодие 2022 г.</vt:lpstr>
      <vt:lpstr>Доходы консолидированного бюджета Осиповичского района поступившие за I полугодие 2022 г. по уровням бюджета</vt:lpstr>
      <vt:lpstr>В структуре доходов консолидированного бюджета района за                      I полугодие 2022 г. налоговые доходы составили 53,0%, неналоговые доходы – 4,3%, безвозмездные поступления – 42,7%. </vt:lpstr>
      <vt:lpstr>Презентация PowerPoint</vt:lpstr>
      <vt:lpstr>Структура неналоговых доходов консолидированного бюджета района за I полугодие 2022 г.</vt:lpstr>
      <vt:lpstr>Расходы консолидированного бюджета Осиповичского района за I полугодие 2022 г.</vt:lpstr>
      <vt:lpstr>Презентация PowerPoint</vt:lpstr>
      <vt:lpstr>Структура расходов консолидированного бюджета района                        за I полугодие 2022 г. по функциональной классификации</vt:lpstr>
      <vt:lpstr>Структура расходов консолидированного бюджета района за I полугодие 2022 г. по экономической классификации</vt:lpstr>
      <vt:lpstr>Программные расходы консолидированного бюджета района за I полугодие 2022 г.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Семченков Александр Владимирович</cp:lastModifiedBy>
  <cp:revision>557</cp:revision>
  <cp:lastPrinted>2022-07-19T14:49:35Z</cp:lastPrinted>
  <dcterms:created xsi:type="dcterms:W3CDTF">2018-04-13T18:16:16Z</dcterms:created>
  <dcterms:modified xsi:type="dcterms:W3CDTF">2022-07-19T14:50:40Z</dcterms:modified>
</cp:coreProperties>
</file>