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1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4"/>
  </p:notesMasterIdLst>
  <p:sldIdLst>
    <p:sldId id="256" r:id="rId2"/>
    <p:sldId id="263" r:id="rId3"/>
    <p:sldId id="261" r:id="rId4"/>
    <p:sldId id="280" r:id="rId5"/>
    <p:sldId id="265" r:id="rId6"/>
    <p:sldId id="268" r:id="rId7"/>
    <p:sldId id="269" r:id="rId8"/>
    <p:sldId id="281" r:id="rId9"/>
    <p:sldId id="271" r:id="rId10"/>
    <p:sldId id="274" r:id="rId11"/>
    <p:sldId id="282" r:id="rId12"/>
    <p:sldId id="275" r:id="rId13"/>
  </p:sldIdLst>
  <p:sldSz cx="9144000" cy="6858000" type="screen4x3"/>
  <p:notesSz cx="6669088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21BA5"/>
    <a:srgbClr val="A1731F"/>
    <a:srgbClr val="3F91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98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>
                <a:solidFill>
                  <a:srgbClr val="221BA5"/>
                </a:solidFill>
                <a:latin typeface="Times New Roman" pitchFamily="18" charset="0"/>
                <a:cs typeface="Times New Roman" pitchFamily="18" charset="0"/>
              </a:defRPr>
            </a:pPr>
            <a:r>
              <a:rPr lang="en-US" dirty="0"/>
              <a:t>I</a:t>
            </a:r>
            <a:r>
              <a:rPr lang="ru-RU" dirty="0"/>
              <a:t> квартал 2022 г.</a:t>
            </a:r>
          </a:p>
        </c:rich>
      </c:tx>
      <c:layout>
        <c:manualLayout>
          <c:xMode val="edge"/>
          <c:yMode val="edge"/>
          <c:x val="0.23735056702817808"/>
          <c:y val="8.1374965145531497E-2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8867924528301886E-2"/>
          <c:y val="1.5152579716754143E-2"/>
          <c:w val="0.96540880503144655"/>
          <c:h val="0.9595931207553223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 2022 год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fld id="{4FCBFF0F-9C57-4CFB-AF42-32B3324152F3}" type="VALUE">
                      <a:rPr lang="en-US" smtClean="0"/>
                      <a:pPr/>
                      <a:t>[ЗНАЧЕНИЕ]</a:t>
                    </a:fld>
                    <a:endParaRPr lang="ru-RU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3B01-4A55-A017-0B52E363C864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8E40AC4B-D505-4926-8926-7853A1D8622A}" type="VALUE">
                      <a:rPr lang="en-US" smtClean="0"/>
                      <a:pPr/>
                      <a:t>[ЗНАЧЕНИЕ]</a:t>
                    </a:fld>
                    <a:endParaRPr lang="ru-RU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3B01-4A55-A017-0B52E363C864}"/>
                </c:ext>
              </c:extLst>
            </c:dLbl>
            <c:spPr>
              <a:noFill/>
              <a:ln>
                <a:noFill/>
              </a:ln>
              <a:effectLst/>
            </c:sp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0.0%</c:formatCode>
                <c:ptCount val="3"/>
                <c:pt idx="0">
                  <c:v>0.56599999999999995</c:v>
                </c:pt>
                <c:pt idx="1">
                  <c:v>4.9000000000000002E-2</c:v>
                </c:pt>
                <c:pt idx="2">
                  <c:v>0.38500000000000001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59E-49E3-B18A-67FF1BA124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>
                <a:solidFill>
                  <a:srgbClr val="221BA5"/>
                </a:solidFill>
                <a:latin typeface="Times New Roman" pitchFamily="18" charset="0"/>
                <a:cs typeface="Times New Roman" pitchFamily="18" charset="0"/>
              </a:defRPr>
            </a:pPr>
            <a:r>
              <a:rPr lang="ru-RU" dirty="0"/>
              <a:t> </a:t>
            </a:r>
            <a:r>
              <a:rPr lang="en-US" dirty="0"/>
              <a:t>I</a:t>
            </a:r>
            <a:r>
              <a:rPr lang="ru-RU" dirty="0"/>
              <a:t> квартал 2021 г.</a:t>
            </a:r>
          </a:p>
        </c:rich>
      </c:tx>
      <c:layout>
        <c:manualLayout>
          <c:xMode val="edge"/>
          <c:yMode val="edge"/>
          <c:x val="0.2526166897090647"/>
          <c:y val="5.4649639867870706E-2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280254418129358E-2"/>
          <c:y val="0"/>
          <c:w val="0.96719745581870642"/>
          <c:h val="0.7691058583475075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 2021 год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fld id="{D1003EFD-588D-46B6-B0C5-F528F0316DD8}" type="CELLREF">
                      <a:rPr lang="en-US" smtClean="0"/>
                      <a:pPr/>
                      <a:t>[ССЫЛКА НА ЯЧЕЙКУ]</a:t>
                    </a:fld>
                    <a:endParaRPr lang="ru-RU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{D1003EFD-588D-46B6-B0C5-F528F0316DD8}</c15:txfldGUID>
                      <c15:f>Лист1!$B$2</c15:f>
                      <c15:dlblFieldTableCache>
                        <c:ptCount val="1"/>
                        <c:pt idx="0">
                          <c:v>55,4%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0-0787-4F61-940C-4AED1E650E8F}"/>
                </c:ext>
              </c:extLst>
            </c:dLbl>
            <c:dLbl>
              <c:idx val="1"/>
              <c:layout>
                <c:manualLayout>
                  <c:x val="0.11794428310591488"/>
                  <c:y val="-0.149516837722256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98F-4E13-ADD5-24CA5D3E9199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FCEE037F-B17F-4B0F-828B-82803251B753}" type="CELLREF">
                      <a:rPr lang="en-US" smtClean="0"/>
                      <a:pPr/>
                      <a:t>[ССЫЛКА НА ЯЧЕЙКУ]</a:t>
                    </a:fld>
                    <a:endParaRPr lang="ru-RU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{FCEE037F-B17F-4B0F-828B-82803251B753}</c15:txfldGUID>
                      <c15:f>Лист1!$B$4</c15:f>
                      <c15:dlblFieldTableCache>
                        <c:ptCount val="1"/>
                        <c:pt idx="0">
                          <c:v>39,6%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0-B98F-4E13-ADD5-24CA5D3E9199}"/>
                </c:ext>
              </c:extLst>
            </c:dLbl>
            <c:spPr>
              <a:noFill/>
              <a:ln>
                <a:noFill/>
              </a:ln>
              <a:effectLst/>
            </c:sp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0.0%</c:formatCode>
                <c:ptCount val="3"/>
                <c:pt idx="0">
                  <c:v>0.55400000000000005</c:v>
                </c:pt>
                <c:pt idx="1">
                  <c:v>0.05</c:v>
                </c:pt>
                <c:pt idx="2">
                  <c:v>0.39600000000000002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5CD-4119-A5EA-7CA0A8E37E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0"/>
          <c:y val="0.76016319000549237"/>
          <c:w val="0.99603293497535461"/>
          <c:h val="0.15537827565325291"/>
        </c:manualLayout>
      </c:layout>
      <c:overlay val="0"/>
      <c:txPr>
        <a:bodyPr/>
        <a:lstStyle/>
        <a:p>
          <a:pPr>
            <a:defRPr sz="18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>
                <a:solidFill>
                  <a:srgbClr val="3F9158"/>
                </a:solidFill>
              </a:defRPr>
            </a:pPr>
            <a:r>
              <a:rPr lang="ru-RU" sz="2000" dirty="0">
                <a:solidFill>
                  <a:srgbClr val="221B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налоговых доходов консолидированного бюджета района за</a:t>
            </a:r>
            <a:r>
              <a:rPr lang="ru-RU" sz="2000" baseline="0" dirty="0">
                <a:solidFill>
                  <a:srgbClr val="221B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aseline="0" dirty="0">
                <a:solidFill>
                  <a:srgbClr val="221B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000" baseline="0" dirty="0">
                <a:solidFill>
                  <a:srgbClr val="221B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квартал 2022 г</a:t>
            </a:r>
            <a:r>
              <a:rPr lang="en-US" sz="2000" baseline="0" dirty="0">
                <a:solidFill>
                  <a:srgbClr val="221B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solidFill>
                <a:srgbClr val="221BA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налоговых доходов консолидированного бюджета района</c:v>
                </c:pt>
              </c:strCache>
            </c:strRef>
          </c:tx>
          <c:explosion val="25"/>
          <c:dPt>
            <c:idx val="1"/>
            <c:bubble3D val="0"/>
            <c:explosion val="27"/>
            <c:extLst>
              <c:ext xmlns:c16="http://schemas.microsoft.com/office/drawing/2014/chart" uri="{C3380CC4-5D6E-409C-BE32-E72D297353CC}">
                <c16:uniqueId val="{00000000-24B1-4528-9D9C-0BF2402A4235}"/>
              </c:ext>
            </c:extLst>
          </c:dPt>
          <c:dLbls>
            <c:dLbl>
              <c:idx val="0"/>
              <c:layout>
                <c:manualLayout>
                  <c:x val="-0.10008495382973986"/>
                  <c:y val="-0.2745273673295560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E4B-42AC-9135-3E023D91AED6}"/>
                </c:ext>
              </c:extLst>
            </c:dLbl>
            <c:dLbl>
              <c:idx val="1"/>
              <c:layout>
                <c:manualLayout>
                  <c:x val="3.7343621176594413E-2"/>
                  <c:y val="5.5150745358777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4B1-4528-9D9C-0BF2402A4235}"/>
                </c:ext>
              </c:extLst>
            </c:dLbl>
            <c:dLbl>
              <c:idx val="2"/>
              <c:layout>
                <c:manualLayout>
                  <c:x val="5.917958433468406E-4"/>
                  <c:y val="-2.5408501619478179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4B1-4528-9D9C-0BF2402A4235}"/>
                </c:ext>
              </c:extLst>
            </c:dLbl>
            <c:dLbl>
              <c:idx val="3"/>
              <c:layout>
                <c:manualLayout>
                  <c:x val="1.2431610912627641E-2"/>
                  <c:y val="-9.156318813579117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4B1-4528-9D9C-0BF2402A4235}"/>
                </c:ext>
              </c:extLst>
            </c:dLbl>
            <c:dLbl>
              <c:idx val="4"/>
              <c:layout>
                <c:manualLayout>
                  <c:x val="1.7162384004116502E-2"/>
                  <c:y val="-3.594258757573944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4B1-4528-9D9C-0BF2402A4235}"/>
                </c:ext>
              </c:extLst>
            </c:dLbl>
            <c:dLbl>
              <c:idx val="5"/>
              <c:layout>
                <c:manualLayout>
                  <c:x val="5.5041825274774539E-2"/>
                  <c:y val="-2.851036494520551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4B1-4528-9D9C-0BF2402A4235}"/>
                </c:ext>
              </c:extLst>
            </c:dLbl>
            <c:spPr>
              <a:noFill/>
              <a:ln>
                <a:noFill/>
              </a:ln>
              <a:effectLst/>
            </c:sp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Подоходный налог                                (6 316,4 тыс. руб., 51,7%)</c:v>
                </c:pt>
                <c:pt idx="1">
                  <c:v>НДС                                             (2 159,8 тыс. руб., 17,7%)</c:v>
                </c:pt>
                <c:pt idx="2">
                  <c:v>Земельный налог                         (549,0 тыс. руб., 4,5%)</c:v>
                </c:pt>
                <c:pt idx="3">
                  <c:v>Налог на недвижимость              (1 997,3 тыс. руб., 16,4%)</c:v>
                </c:pt>
                <c:pt idx="4">
                  <c:v>Другие налоги от выручки              (1 060,6 тыс. руб., 8,7%)</c:v>
                </c:pt>
                <c:pt idx="5">
                  <c:v>Прочие налоговые доходы (125,8 тыс. руб., 1,0%)</c:v>
                </c:pt>
              </c:strCache>
            </c:strRef>
          </c:cat>
          <c:val>
            <c:numRef>
              <c:f>Лист1!$B$2:$B$7</c:f>
              <c:numCache>
                <c:formatCode>0.0%</c:formatCode>
                <c:ptCount val="6"/>
                <c:pt idx="0">
                  <c:v>0.51700000000000002</c:v>
                </c:pt>
                <c:pt idx="1">
                  <c:v>0.17699999999999999</c:v>
                </c:pt>
                <c:pt idx="2">
                  <c:v>4.4999999999999998E-2</c:v>
                </c:pt>
                <c:pt idx="3">
                  <c:v>0.16400000000000001</c:v>
                </c:pt>
                <c:pt idx="4">
                  <c:v>8.6999999999999994E-2</c:v>
                </c:pt>
                <c:pt idx="5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E4B-42AC-9135-3E023D91AED6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3991659308809745"/>
          <c:y val="0.17327148835314596"/>
          <c:w val="0.32385655979744943"/>
          <c:h val="0.82672847603827493"/>
        </c:manualLayout>
      </c:layout>
      <c:overlay val="0"/>
      <c:txPr>
        <a:bodyPr/>
        <a:lstStyle/>
        <a:p>
          <a:pPr>
            <a:defRPr sz="1600" baseline="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4.219917306039192E-2"/>
          <c:w val="0.63420603674540688"/>
          <c:h val="0.9453893054512575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0"/>
            <c:bubble3D val="0"/>
            <c:explosion val="18"/>
            <c:extLst>
              <c:ext xmlns:c16="http://schemas.microsoft.com/office/drawing/2014/chart" uri="{C3380CC4-5D6E-409C-BE32-E72D297353CC}">
                <c16:uniqueId val="{00000000-E02F-4FC4-9F61-4F4E8FBADA80}"/>
              </c:ext>
            </c:extLst>
          </c:dPt>
          <c:dLbls>
            <c:spPr>
              <a:noFill/>
              <a:ln>
                <a:noFill/>
              </a:ln>
              <a:effectLst/>
            </c:sp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Компенсация расходов государства                                        (523,2 тыс. руб., 49,3%)</c:v>
                </c:pt>
                <c:pt idx="1">
                  <c:v>Доходы от приватизации (продажи) жилых помещений государственного жилищного фонда                                                                                      (166,2 тыс. руб., 15,7%)</c:v>
                </c:pt>
                <c:pt idx="2">
                  <c:v>Доходы от сдачи в аренду земельных участков и иного имущества                                                                  (115,0 тыс. руб., 10,8%)</c:v>
                </c:pt>
                <c:pt idx="3">
                  <c:v>Прочие неналоговые доходы (256,7 тыс. руб., 24,2%)</c:v>
                </c:pt>
              </c:strCache>
            </c:strRef>
          </c:cat>
          <c:val>
            <c:numRef>
              <c:f>Лист1!$B$2:$B$5</c:f>
              <c:numCache>
                <c:formatCode>0.0%</c:formatCode>
                <c:ptCount val="4"/>
                <c:pt idx="0">
                  <c:v>0.49299999999999999</c:v>
                </c:pt>
                <c:pt idx="1">
                  <c:v>0.157</c:v>
                </c:pt>
                <c:pt idx="2">
                  <c:v>0.108</c:v>
                </c:pt>
                <c:pt idx="3">
                  <c:v>0.24199999999999999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2D5-489F-AC24-C872B2B5FF2B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0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3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65527316029940696"/>
          <c:y val="6.7796521107264363E-2"/>
          <c:w val="0.33546758044133373"/>
          <c:h val="0.89062401474911201"/>
        </c:manualLayout>
      </c:layout>
      <c:overlay val="0"/>
      <c:txPr>
        <a:bodyPr/>
        <a:lstStyle/>
        <a:p>
          <a:pPr>
            <a:defRPr sz="16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0169240454764285E-2"/>
          <c:y val="5.6180401568775462E-2"/>
          <c:w val="0.54768272712929189"/>
          <c:h val="0.86898992704514311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8"/>
          <c:dLbls>
            <c:dLbl>
              <c:idx val="0"/>
              <c:layout>
                <c:manualLayout>
                  <c:x val="1.6167185127578417E-2"/>
                  <c:y val="-5.79844248660346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926-4FB2-A5D5-B948341B7523}"/>
                </c:ext>
              </c:extLst>
            </c:dLbl>
            <c:dLbl>
              <c:idx val="1"/>
              <c:layout>
                <c:manualLayout>
                  <c:x val="5.8789764100285101E-2"/>
                  <c:y val="-0.118384867434820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860-4C90-B4F6-E173CA10D706}"/>
                </c:ext>
              </c:extLst>
            </c:dLbl>
            <c:dLbl>
              <c:idx val="2"/>
              <c:layout>
                <c:manualLayout>
                  <c:x val="3.2334370255156827E-2"/>
                  <c:y val="-0.1667052214898496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1923536273747349E-2"/>
                      <c:h val="6.293726115667512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2926-4FB2-A5D5-B948341B7523}"/>
                </c:ext>
              </c:extLst>
            </c:dLbl>
            <c:dLbl>
              <c:idx val="3"/>
              <c:layout>
                <c:manualLayout>
                  <c:x val="4.4092323075213866E-2"/>
                  <c:y val="-0.1739534648357184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926-4FB2-A5D5-B948341B7523}"/>
                </c:ext>
              </c:extLst>
            </c:dLbl>
            <c:dLbl>
              <c:idx val="4"/>
              <c:layout>
                <c:manualLayout>
                  <c:x val="8.6714902047920553E-2"/>
                  <c:y val="-0.1063047789210635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425-47C0-9BEF-D7A854A26A65}"/>
                </c:ext>
              </c:extLst>
            </c:dLbl>
            <c:dLbl>
              <c:idx val="5"/>
              <c:layout>
                <c:manualLayout>
                  <c:x val="5.8789764100285156E-3"/>
                  <c:y val="-4.832035405502889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926-4FB2-A5D5-B948341B7523}"/>
                </c:ext>
              </c:extLst>
            </c:dLbl>
            <c:dLbl>
              <c:idx val="7"/>
              <c:layout>
                <c:manualLayout>
                  <c:x val="7.3487205125356177E-3"/>
                  <c:y val="-1.44961062165087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926-4FB2-A5D5-B948341B7523}"/>
                </c:ext>
              </c:extLst>
            </c:dLbl>
            <c:dLbl>
              <c:idx val="8"/>
              <c:layout>
                <c:manualLayout>
                  <c:x val="1.4697441025071289E-3"/>
                  <c:y val="-5.07363717577803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926-4FB2-A5D5-B948341B7523}"/>
                </c:ext>
              </c:extLst>
            </c:dLbl>
            <c:dLbl>
              <c:idx val="9"/>
              <c:layout>
                <c:manualLayout>
                  <c:x val="-1.4697441025071289E-3"/>
                  <c:y val="-5.07365619953947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926-4FB2-A5D5-B948341B752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5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Лист1!$A$2:$A$11</c:f>
              <c:strCache>
                <c:ptCount val="10"/>
                <c:pt idx="0">
                  <c:v>Общегосударственная деятельность                            (1 925,9 тыс. руб., 9,0%)</c:v>
                </c:pt>
                <c:pt idx="1">
                  <c:v>Национальная оборона (0,4 тыс. руб.)</c:v>
                </c:pt>
                <c:pt idx="3">
                  <c:v>Национальная экономика (376,4 тыс. руб., 1,8%)</c:v>
                </c:pt>
                <c:pt idx="4">
                  <c:v>Охрана окружающей среды                               (22,2 тыс. руб., 0,1%)</c:v>
                </c:pt>
                <c:pt idx="5">
                  <c:v>Жилищно-коммунальные услуги и жилищное строительство (1 544,3 тыс. руб., 7,2%)</c:v>
                </c:pt>
                <c:pt idx="6">
                  <c:v>Здравоохранение (5 786,1 тыс. руб., 27,1%)</c:v>
                </c:pt>
                <c:pt idx="7">
                  <c:v>Физическия культура, спорт, культура и средства массовой информации (1 332,3 тыс. руб., 6,3%)</c:v>
                </c:pt>
                <c:pt idx="8">
                  <c:v>Образование (9 594,8 тыс. руб., 45,0%)</c:v>
                </c:pt>
                <c:pt idx="9">
                  <c:v>Социальная политика (745,4 тыс. руб., 3,5%)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 formatCode="0.0%">
                  <c:v>0.09</c:v>
                </c:pt>
                <c:pt idx="3" formatCode="0.0%">
                  <c:v>1.7999999999999999E-2</c:v>
                </c:pt>
                <c:pt idx="4" formatCode="0.0%">
                  <c:v>1E-3</c:v>
                </c:pt>
                <c:pt idx="5" formatCode="0.0%">
                  <c:v>7.1999999999999995E-2</c:v>
                </c:pt>
                <c:pt idx="6" formatCode="0.0%">
                  <c:v>0.27100000000000002</c:v>
                </c:pt>
                <c:pt idx="7" formatCode="0.0%">
                  <c:v>6.3E-2</c:v>
                </c:pt>
                <c:pt idx="8" formatCode="0.0%">
                  <c:v>0.45</c:v>
                </c:pt>
                <c:pt idx="9" formatCode="0.0%">
                  <c:v>3.5000000000000003E-2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926-4FB2-A5D5-B948341B752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egendEntry>
        <c:idx val="0"/>
        <c:txPr>
          <a:bodyPr/>
          <a:lstStyle/>
          <a:p>
            <a:pPr>
              <a:defRPr sz="14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4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2"/>
        <c:delete val="1"/>
      </c:legendEntry>
      <c:legendEntry>
        <c:idx val="3"/>
        <c:txPr>
          <a:bodyPr/>
          <a:lstStyle/>
          <a:p>
            <a:pPr>
              <a:defRPr sz="14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4"/>
        <c:txPr>
          <a:bodyPr/>
          <a:lstStyle/>
          <a:p>
            <a:pPr>
              <a:defRPr sz="14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5"/>
        <c:txPr>
          <a:bodyPr/>
          <a:lstStyle/>
          <a:p>
            <a:pPr>
              <a:defRPr sz="14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6"/>
        <c:txPr>
          <a:bodyPr/>
          <a:lstStyle/>
          <a:p>
            <a:pPr>
              <a:defRPr sz="14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7"/>
        <c:txPr>
          <a:bodyPr/>
          <a:lstStyle/>
          <a:p>
            <a:pPr>
              <a:defRPr sz="14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54910091008406459"/>
          <c:y val="4.9024233228271436E-4"/>
          <c:w val="0.44355036940339965"/>
          <c:h val="0.99950975766771732"/>
        </c:manualLayout>
      </c:layout>
      <c:overlay val="0"/>
      <c:txPr>
        <a:bodyPr/>
        <a:lstStyle/>
        <a:p>
          <a:pPr>
            <a:defRPr sz="1400" baseline="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870981954696516E-2"/>
          <c:y val="9.8065210269647832E-2"/>
          <c:w val="0.46723705534813115"/>
          <c:h val="0.73199033499907051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4"/>
          <c:dPt>
            <c:idx val="1"/>
            <c:bubble3D val="0"/>
            <c:explosion val="9"/>
            <c:extLst>
              <c:ext xmlns:c16="http://schemas.microsoft.com/office/drawing/2014/chart" uri="{C3380CC4-5D6E-409C-BE32-E72D297353CC}">
                <c16:uniqueId val="{00000001-49BD-4536-8D4F-FD56EE23DC2F}"/>
              </c:ext>
            </c:extLst>
          </c:dPt>
          <c:dPt>
            <c:idx val="3"/>
            <c:bubble3D val="0"/>
            <c:explosion val="10"/>
            <c:extLst>
              <c:ext xmlns:c16="http://schemas.microsoft.com/office/drawing/2014/chart" uri="{C3380CC4-5D6E-409C-BE32-E72D297353CC}">
                <c16:uniqueId val="{00000003-49BD-4536-8D4F-FD56EE23DC2F}"/>
              </c:ext>
            </c:extLst>
          </c:dPt>
          <c:dPt>
            <c:idx val="5"/>
            <c:bubble3D val="0"/>
            <c:explosion val="11"/>
            <c:extLst>
              <c:ext xmlns:c16="http://schemas.microsoft.com/office/drawing/2014/chart" uri="{C3380CC4-5D6E-409C-BE32-E72D297353CC}">
                <c16:uniqueId val="{00000005-49BD-4536-8D4F-FD56EE23DC2F}"/>
              </c:ext>
            </c:extLst>
          </c:dPt>
          <c:dPt>
            <c:idx val="7"/>
            <c:bubble3D val="0"/>
            <c:explosion val="15"/>
            <c:extLst>
              <c:ext xmlns:c16="http://schemas.microsoft.com/office/drawing/2014/chart" uri="{C3380CC4-5D6E-409C-BE32-E72D297353CC}">
                <c16:uniqueId val="{00000007-49BD-4536-8D4F-FD56EE23DC2F}"/>
              </c:ext>
            </c:extLst>
          </c:dPt>
          <c:dPt>
            <c:idx val="9"/>
            <c:bubble3D val="0"/>
            <c:explosion val="10"/>
            <c:extLst>
              <c:ext xmlns:c16="http://schemas.microsoft.com/office/drawing/2014/chart" uri="{C3380CC4-5D6E-409C-BE32-E72D297353CC}">
                <c16:uniqueId val="{00000009-49BD-4536-8D4F-FD56EE23DC2F}"/>
              </c:ext>
            </c:extLst>
          </c:dPt>
          <c:dLbls>
            <c:dLbl>
              <c:idx val="0"/>
              <c:layout>
                <c:manualLayout>
                  <c:x val="-0.16431429804963024"/>
                  <c:y val="-0.16233724732271376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9BD-4536-8D4F-FD56EE23DC2F}"/>
                </c:ext>
              </c:extLst>
            </c:dLbl>
            <c:dLbl>
              <c:idx val="1"/>
              <c:layout>
                <c:manualLayout>
                  <c:x val="2.9469866066304844E-2"/>
                  <c:y val="7.8849520128175213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2,9%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9BD-4536-8D4F-FD56EE23DC2F}"/>
                </c:ext>
              </c:extLst>
            </c:dLbl>
            <c:dLbl>
              <c:idx val="2"/>
              <c:layout>
                <c:manualLayout>
                  <c:x val="0"/>
                  <c:y val="-1.855282826545299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9BD-4536-8D4F-FD56EE23DC2F}"/>
                </c:ext>
              </c:extLst>
            </c:dLbl>
            <c:dLbl>
              <c:idx val="3"/>
              <c:layout>
                <c:manualLayout>
                  <c:x val="5.9212317654035951E-2"/>
                  <c:y val="9.2764141327264949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9BD-4536-8D4F-FD56EE23DC2F}"/>
                </c:ext>
              </c:extLst>
            </c:dLbl>
            <c:dLbl>
              <c:idx val="4"/>
              <c:layout>
                <c:manualLayout>
                  <c:x val="-2.3684927061614385E-2"/>
                  <c:y val="2.3191035331816237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9BD-4536-8D4F-FD56EE23DC2F}"/>
                </c:ext>
              </c:extLst>
            </c:dLbl>
            <c:dLbl>
              <c:idx val="5"/>
              <c:layout>
                <c:manualLayout>
                  <c:x val="-5.3291085888632357E-2"/>
                  <c:y val="4.6382070663632475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9BD-4536-8D4F-FD56EE23DC2F}"/>
                </c:ext>
              </c:extLst>
            </c:dLbl>
            <c:dLbl>
              <c:idx val="6"/>
              <c:layout>
                <c:manualLayout>
                  <c:x val="-2.052627628187674E-2"/>
                  <c:y val="-4.08962038649047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6961209870833228E-2"/>
                      <c:h val="6.397256226610380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49BD-4536-8D4F-FD56EE23DC2F}"/>
                </c:ext>
              </c:extLst>
            </c:dLbl>
            <c:dLbl>
              <c:idx val="7"/>
              <c:layout>
                <c:manualLayout>
                  <c:x val="4.4613615016146045E-2"/>
                  <c:y val="1.675104916609054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9BD-4536-8D4F-FD56EE23DC2F}"/>
                </c:ext>
              </c:extLst>
            </c:dLbl>
            <c:dLbl>
              <c:idx val="8"/>
              <c:layout>
                <c:manualLayout>
                  <c:x val="0.1258261750148264"/>
                  <c:y val="-3.317340649283250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9BD-4536-8D4F-FD56EE23DC2F}"/>
                </c:ext>
              </c:extLst>
            </c:dLbl>
            <c:dLbl>
              <c:idx val="9"/>
              <c:layout>
                <c:manualLayout>
                  <c:x val="0.13470802266293178"/>
                  <c:y val="4.638207066363247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9BD-4536-8D4F-FD56EE23DC2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Лист1!$A$2:$A$11</c:f>
              <c:strCache>
                <c:ptCount val="10"/>
                <c:pt idx="0">
                  <c:v>Заработная  плата  с отчислениями               (13 264,3 тыс. руб., 62,2%)</c:v>
                </c:pt>
                <c:pt idx="1">
                  <c:v>Медикаменты (607,0 тыс. руб., 2,9%)</c:v>
                </c:pt>
                <c:pt idx="2">
                  <c:v>Питание (701,6 тыс. руб., 3,3%)</c:v>
                </c:pt>
                <c:pt idx="3">
                  <c:v>Оплата коммунальных услуг                                    3 208,1 тыс. руб., 15,0%)</c:v>
                </c:pt>
                <c:pt idx="4">
                  <c:v>Текущие и капитальные трансферты населению (936,0 тыс. руб., 4,4%)</c:v>
                </c:pt>
                <c:pt idx="5">
                  <c:v>Субсидии (1 501,6 тыс. руб., 7,1%)</c:v>
                </c:pt>
                <c:pt idx="6">
                  <c:v>Капитальные вложения в основные фонды (29,8 тыс. руб., 0,1%)</c:v>
                </c:pt>
                <c:pt idx="7">
                  <c:v>Обслуживание ценных бумаг                                (47,9 тыс. руб., 0,2%)</c:v>
                </c:pt>
                <c:pt idx="8">
                  <c:v>Текущее содержание объектов благоустройства (281,1 тыс. руб., 1,3%)</c:v>
                </c:pt>
                <c:pt idx="9">
                  <c:v>Прочие расходы  (750,4 тыс. руб., 3,5%)</c:v>
                </c:pt>
              </c:strCache>
            </c:strRef>
          </c:cat>
          <c:val>
            <c:numRef>
              <c:f>Лист1!$B$2:$B$11</c:f>
              <c:numCache>
                <c:formatCode>0.0%</c:formatCode>
                <c:ptCount val="10"/>
                <c:pt idx="0">
                  <c:v>0.622</c:v>
                </c:pt>
                <c:pt idx="1">
                  <c:v>2.9000000000000001E-2</c:v>
                </c:pt>
                <c:pt idx="2">
                  <c:v>3.3000000000000002E-2</c:v>
                </c:pt>
                <c:pt idx="3">
                  <c:v>0.15</c:v>
                </c:pt>
                <c:pt idx="4">
                  <c:v>4.3999999999999997E-2</c:v>
                </c:pt>
                <c:pt idx="5">
                  <c:v>7.0999999999999994E-2</c:v>
                </c:pt>
                <c:pt idx="6">
                  <c:v>1E-3</c:v>
                </c:pt>
                <c:pt idx="7">
                  <c:v>2E-3</c:v>
                </c:pt>
                <c:pt idx="8">
                  <c:v>1.2999999999999999E-2</c:v>
                </c:pt>
                <c:pt idx="9">
                  <c:v>3.5000000000000003E-2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49BD-4536-8D4F-FD56EE23DC2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52919516939385236"/>
          <c:y val="5.8548233883965205E-2"/>
          <c:w val="0.46450617283950618"/>
          <c:h val="0.83290668370613818"/>
        </c:manualLayout>
      </c:layout>
      <c:overlay val="0"/>
      <c:txPr>
        <a:bodyPr/>
        <a:lstStyle/>
        <a:p>
          <a:pPr>
            <a:defRPr sz="16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665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76867" y="0"/>
            <a:ext cx="2890665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AE0505-7C60-4905-8AAC-9E18DE72D4D0}" type="datetimeFigureOut">
              <a:rPr lang="ru-RU" smtClean="0"/>
              <a:t>22.04.2022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1241425"/>
            <a:ext cx="4465638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6598" y="4777553"/>
            <a:ext cx="5335894" cy="3909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1258"/>
            <a:ext cx="2890665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76867" y="9431258"/>
            <a:ext cx="2890665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6BAF1B-D4BE-4983-926E-F9B08CA1A0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49848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6BAF1B-D4BE-4983-926E-F9B08CA1A01F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48816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CD4298C-5431-4E4E-9873-F3161566FE56}" type="datetimeFigureOut">
              <a:rPr lang="ru-RU" smtClean="0"/>
              <a:t>22.04.2022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4298C-5431-4E4E-9873-F3161566FE56}" type="datetimeFigureOut">
              <a:rPr lang="ru-RU" smtClean="0"/>
              <a:t>22.04.2022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4298C-5431-4E4E-9873-F3161566FE56}" type="datetimeFigureOut">
              <a:rPr lang="ru-RU" smtClean="0"/>
              <a:t>22.04.2022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4298C-5431-4E4E-9873-F3161566FE56}" type="datetimeFigureOut">
              <a:rPr lang="ru-RU" smtClean="0"/>
              <a:t>22.04.2022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4298C-5431-4E4E-9873-F3161566FE56}" type="datetimeFigureOut">
              <a:rPr lang="ru-RU" smtClean="0"/>
              <a:t>22.04.2022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4298C-5431-4E4E-9873-F3161566FE56}" type="datetimeFigureOut">
              <a:rPr lang="ru-RU" smtClean="0"/>
              <a:t>22.04.2022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4298C-5431-4E4E-9873-F3161566FE56}" type="datetimeFigureOut">
              <a:rPr lang="ru-RU" smtClean="0"/>
              <a:t>22.04.2022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4298C-5431-4E4E-9873-F3161566FE56}" type="datetimeFigureOut">
              <a:rPr lang="ru-RU" smtClean="0"/>
              <a:t>22.04.2022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4298C-5431-4E4E-9873-F3161566FE56}" type="datetimeFigureOut">
              <a:rPr lang="ru-RU" smtClean="0"/>
              <a:t>22.04.2022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6CD4298C-5431-4E4E-9873-F3161566FE56}" type="datetimeFigureOut">
              <a:rPr lang="ru-RU" smtClean="0"/>
              <a:t>22.04.2022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CD4298C-5431-4E4E-9873-F3161566FE56}" type="datetimeFigureOut">
              <a:rPr lang="ru-RU" smtClean="0"/>
              <a:t>22.04.2022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CD4298C-5431-4E4E-9873-F3161566FE56}" type="datetimeFigureOut">
              <a:rPr lang="ru-RU" smtClean="0"/>
              <a:t>22.04.2022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39752" y="1412777"/>
            <a:ext cx="6192688" cy="2169586"/>
          </a:xfrm>
        </p:spPr>
        <p:txBody>
          <a:bodyPr>
            <a:normAutofit/>
          </a:bodyPr>
          <a:lstStyle/>
          <a:p>
            <a:pPr algn="l"/>
            <a:r>
              <a:rPr lang="ru-RU" sz="4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бюджета</a:t>
            </a:r>
            <a:r>
              <a:rPr lang="ru-RU" sz="4000" dirty="0">
                <a:solidFill>
                  <a:srgbClr val="3F91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Осиповичского</a:t>
            </a:r>
            <a:r>
              <a:rPr lang="ru-RU" sz="4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района             за 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4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квартал 202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4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sz="4000" b="1" dirty="0">
                <a:solidFill>
                  <a:srgbClr val="0070C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для граждан</a:t>
            </a: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98215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2387117"/>
              </p:ext>
            </p:extLst>
          </p:nvPr>
        </p:nvGraphicFramePr>
        <p:xfrm>
          <a:off x="107504" y="1154639"/>
          <a:ext cx="8712968" cy="54762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850106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консолидированного бюджета района за </a:t>
            </a: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квартал 2022 г. по экономической классификации</a:t>
            </a:r>
          </a:p>
        </p:txBody>
      </p:sp>
    </p:spTree>
    <p:extLst>
      <p:ext uri="{BB962C8B-B14F-4D97-AF65-F5344CB8AC3E}">
        <p14:creationId xmlns:p14="http://schemas.microsoft.com/office/powerpoint/2010/main" val="31251036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3010DB-1766-47A9-8F54-76D43272B7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Программные расходы консолидированного бюджета района за 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квартал 2022 г. </a:t>
            </a:r>
            <a:endParaRPr lang="ru-RU" sz="2800" dirty="0"/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1ED6B0D3-277D-4668-8CBF-1FC4F75AD7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2304595"/>
              </p:ext>
            </p:extLst>
          </p:nvPr>
        </p:nvGraphicFramePr>
        <p:xfrm>
          <a:off x="457200" y="1481138"/>
          <a:ext cx="7715200" cy="4329917"/>
        </p:xfrm>
        <a:graphic>
          <a:graphicData uri="http://schemas.openxmlformats.org/drawingml/2006/table">
            <a:tbl>
              <a:tblPr/>
              <a:tblGrid>
                <a:gridCol w="6525148">
                  <a:extLst>
                    <a:ext uri="{9D8B030D-6E8A-4147-A177-3AD203B41FA5}">
                      <a16:colId xmlns:a16="http://schemas.microsoft.com/office/drawing/2014/main" val="1401228563"/>
                    </a:ext>
                  </a:extLst>
                </a:gridCol>
                <a:gridCol w="1190052">
                  <a:extLst>
                    <a:ext uri="{9D8B030D-6E8A-4147-A177-3AD203B41FA5}">
                      <a16:colId xmlns:a16="http://schemas.microsoft.com/office/drawing/2014/main" val="3086588951"/>
                    </a:ext>
                  </a:extLst>
                </a:gridCol>
              </a:tblGrid>
              <a:tr h="2738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Times New Roman"/>
                        </a:rPr>
                        <a:t>Наименование   </a:t>
                      </a:r>
                    </a:p>
                  </a:txBody>
                  <a:tcPr marL="8913" marR="8913" marT="8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сумма, тыс. руб.</a:t>
                      </a:r>
                    </a:p>
                  </a:txBody>
                  <a:tcPr marL="8913" marR="8913" marT="8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5254666"/>
                  </a:ext>
                </a:extLst>
              </a:tr>
              <a:tr h="187872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Консолидированный бюджет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Осиповичского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района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21 327,8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6467319"/>
                  </a:ext>
                </a:extLst>
              </a:tr>
              <a:tr h="23337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«Аграрный бизнес» на 2021-2025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114,5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0696901"/>
                  </a:ext>
                </a:extLst>
              </a:tr>
              <a:tr h="367014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Государственная программа «Управление государственными финансами и регулирование финансового рынка» на 2020 год и на период до 2025 года</a:t>
                      </a:r>
                      <a:endParaRPr lang="LID4096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618,3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6693695"/>
                  </a:ext>
                </a:extLst>
              </a:tr>
              <a:tr h="232094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«Социальная защита» на 2021-2025 годы 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515,4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9776628"/>
                  </a:ext>
                </a:extLst>
              </a:tr>
              <a:tr h="187872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«Здоровье народа и демографическая безопасность» на 2021-2025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5 786,1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2311384"/>
                  </a:ext>
                </a:extLst>
              </a:tr>
              <a:tr h="38479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«Охрана окружающей среды и устойчивое использование природных ресурсов» на 2021-2025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22,2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1385619"/>
                  </a:ext>
                </a:extLst>
              </a:tr>
              <a:tr h="212703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«Образование и молодежная политика» на 2021-2025 годы 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9 795,2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8944963"/>
                  </a:ext>
                </a:extLst>
              </a:tr>
              <a:tr h="227122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«Культура Беларуси» на 2021-2025 годы 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885,1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274505"/>
                  </a:ext>
                </a:extLst>
              </a:tr>
              <a:tr h="187872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«Физическая культура и спорт» на 2021-2025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457,5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8652532"/>
                  </a:ext>
                </a:extLst>
              </a:tr>
              <a:tr h="233241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«Комфортное жилье и благоприятная среда» на 2021-2025 годы 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1 521,9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5363290"/>
                  </a:ext>
                </a:extLst>
              </a:tr>
              <a:tr h="187872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«Строительство жилья» на 2021-2025 годы 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35,3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9373283"/>
                  </a:ext>
                </a:extLst>
              </a:tr>
              <a:tr h="367014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«Земельно-имущественные отношения, геодезическая и картографическая деятельность» на 2021-2025 годы 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0052884"/>
                  </a:ext>
                </a:extLst>
              </a:tr>
              <a:tr h="367014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«Увековечение памяти о погибших при защите Отечества» на 2021-2025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1247814"/>
                  </a:ext>
                </a:extLst>
              </a:tr>
              <a:tr h="187872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Государственная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программа «Транспортный комплекс» на 2021-2025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189,5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0052606"/>
                  </a:ext>
                </a:extLst>
              </a:tr>
              <a:tr h="266861">
                <a:tc>
                  <a:txBody>
                    <a:bodyPr/>
                    <a:lstStyle/>
                    <a:p>
                      <a:pPr algn="l" fontAlgn="t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Непрограммные </a:t>
                      </a:r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расходы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1 386,8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99229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52429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3455849"/>
              </p:ext>
            </p:extLst>
          </p:nvPr>
        </p:nvGraphicFramePr>
        <p:xfrm>
          <a:off x="577850" y="3472656"/>
          <a:ext cx="7988300" cy="542925"/>
        </p:xfrm>
        <a:graphic>
          <a:graphicData uri="http://schemas.openxmlformats.org/drawingml/2006/table">
            <a:tbl>
              <a:tblPr/>
              <a:tblGrid>
                <a:gridCol w="7988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42925">
                <a:tc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pPr algn="ctr"/>
            <a:r>
              <a:rPr lang="ru-RU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Объем долговых обязательств органов местного управления и самоуправления</a:t>
            </a:r>
            <a:endParaRPr lang="ru-RU" sz="18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5233789"/>
              </p:ext>
            </p:extLst>
          </p:nvPr>
        </p:nvGraphicFramePr>
        <p:xfrm>
          <a:off x="467544" y="836711"/>
          <a:ext cx="8424936" cy="5150703"/>
        </p:xfrm>
        <a:graphic>
          <a:graphicData uri="http://schemas.openxmlformats.org/drawingml/2006/table">
            <a:tbl>
              <a:tblPr/>
              <a:tblGrid>
                <a:gridCol w="1440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959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32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816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0357"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 dirty="0">
                        <a:effectLst/>
                        <a:latin typeface="Arial Cyr"/>
                      </a:endParaRP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effectLst/>
                        <a:latin typeface="Arial Cyr"/>
                      </a:endParaRPr>
                    </a:p>
                    <a:p>
                      <a:pPr algn="ctr" fontAlgn="ctr"/>
                      <a:endParaRPr lang="ru-RU" sz="1400" b="0" i="0" u="none" strike="noStrike" dirty="0">
                        <a:effectLst/>
                        <a:latin typeface="Arial Cyr"/>
                      </a:endParaRP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>
                        <a:effectLst/>
                        <a:latin typeface="Arial Cyr"/>
                      </a:endParaRP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тыс. рублей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137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Виды обязательств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На 1 января 2022 г.                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На 1 апреля 2022 г.  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618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Ценные бумаги, размещенные местными исполнительными и распорядительными органами на внутреннем финансовом рынке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3 780,4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342900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2 662,1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035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Гарантии местных исполнительных и распорядительных органов, предъявленные к исполнению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45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Бюджетные кредиты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618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Иные долговые обязательства, ранее отнесенные в соответствии с законодательством на долг органов местного управления и самоуправления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035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>
                          <a:effectLst/>
                          <a:latin typeface="Times New Roman"/>
                        </a:rPr>
                        <a:t>  I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Долг органов местного управления и самоуправления 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3 780,4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2 662,1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7063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II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Долг, гарантированный местными исполнительными и распорядительными органами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1 665,6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1 655,6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041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ВСЕГО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5 446,0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4 317,7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409718">
                <a:tc>
                  <a:txBody>
                    <a:bodyPr/>
                    <a:lstStyle/>
                    <a:p>
                      <a:pPr algn="l" fontAlgn="b"/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indent="540385"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На исполнение обязательств райисполкома по погашению облигационных займов, выпущенных </a:t>
                      </a:r>
                      <a:r>
                        <a:rPr lang="ru-RU" sz="1400" dirty="0" err="1">
                          <a:effectLst/>
                          <a:latin typeface="Times New Roman"/>
                          <a:ea typeface="Times New Roman"/>
                        </a:rPr>
                        <a:t>Осиповичским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 райисполкомом направлено  1 118,3 тыс. рублей.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lvl="0" indent="54038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                                                                       </a:t>
                      </a:r>
                    </a:p>
                    <a:p>
                      <a:pPr algn="l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               </a:t>
                      </a:r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                                                                          </a:t>
                      </a:r>
                    </a:p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             </a:t>
                      </a:r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                                                                        </a:t>
                      </a:r>
                    </a:p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                                                                                              </a:t>
                      </a:r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Финансовый отдел </a:t>
                      </a:r>
                      <a:r>
                        <a:rPr lang="ru-RU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Осиповичского</a:t>
                      </a:r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райисполкома</a:t>
                      </a:r>
                    </a:p>
                  </a:txBody>
                  <a:tcPr marL="9481" marR="9481" marT="9481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5018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320480"/>
          </a:xfrm>
        </p:spPr>
        <p:txBody>
          <a:bodyPr>
            <a:normAutofit fontScale="70000" lnSpcReduction="20000"/>
          </a:bodyPr>
          <a:lstStyle/>
          <a:p>
            <a:pPr marR="45085" indent="540385" algn="just"/>
            <a:endParaRPr lang="ru-RU" sz="2800" dirty="0">
              <a:latin typeface="Times New Roman"/>
              <a:ea typeface="Times New Roman"/>
            </a:endParaRPr>
          </a:p>
          <a:p>
            <a:pPr marR="45085" indent="540385" algn="just"/>
            <a:r>
              <a:rPr lang="ru-RU" sz="2800" dirty="0">
                <a:latin typeface="Times New Roman"/>
                <a:ea typeface="Times New Roman"/>
              </a:rPr>
              <a:t>В консолидированный бюджет </a:t>
            </a:r>
            <a:r>
              <a:rPr lang="ru-RU" sz="2800" dirty="0" err="1">
                <a:latin typeface="Times New Roman"/>
                <a:ea typeface="Times New Roman"/>
              </a:rPr>
              <a:t>Осиповичского</a:t>
            </a:r>
            <a:r>
              <a:rPr lang="ru-RU" sz="2800" dirty="0">
                <a:latin typeface="Times New Roman"/>
                <a:ea typeface="Times New Roman"/>
              </a:rPr>
              <a:t> района за               </a:t>
            </a:r>
            <a:r>
              <a:rPr lang="en-US" sz="2800" dirty="0">
                <a:latin typeface="Times New Roman"/>
                <a:ea typeface="Times New Roman"/>
              </a:rPr>
              <a:t>I</a:t>
            </a:r>
            <a:r>
              <a:rPr lang="ru-RU" sz="2800" dirty="0">
                <a:latin typeface="Times New Roman"/>
                <a:ea typeface="Times New Roman"/>
              </a:rPr>
              <a:t> квартал 2022 г. поступило доходов 21 569,7 тыс. рублей, расходы профинансированы в сумме 21 327,8 тыс. рублей, профицит на                      1 апреля 2022 г.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</a:rPr>
              <a:t>составил  241,9 тыс. рублей. </a:t>
            </a:r>
            <a:endParaRPr lang="ru-RU" sz="2000" dirty="0">
              <a:latin typeface="Times New Roman"/>
              <a:ea typeface="Times New Roman"/>
            </a:endParaRPr>
          </a:p>
          <a:p>
            <a:pPr marR="45085" indent="457200" algn="just"/>
            <a:r>
              <a:rPr lang="ru-RU" sz="2800" dirty="0">
                <a:latin typeface="Times New Roman"/>
                <a:ea typeface="Times New Roman"/>
              </a:rPr>
              <a:t>Бюджет района за </a:t>
            </a:r>
            <a:r>
              <a:rPr lang="en-US" sz="2800" dirty="0">
                <a:latin typeface="Times New Roman"/>
                <a:ea typeface="Times New Roman"/>
              </a:rPr>
              <a:t>I</a:t>
            </a:r>
            <a:r>
              <a:rPr lang="ru-RU" sz="2800" dirty="0">
                <a:latin typeface="Times New Roman"/>
                <a:ea typeface="Times New Roman"/>
              </a:rPr>
              <a:t> квартал 2022 г. по доходам исполнен в объеме 23,8% к уточненному годовому плану и 99,8% к  уточненному плану  </a:t>
            </a:r>
            <a:r>
              <a:rPr lang="en-US" sz="2800" dirty="0">
                <a:latin typeface="Times New Roman"/>
                <a:ea typeface="Times New Roman"/>
              </a:rPr>
              <a:t>I</a:t>
            </a:r>
            <a:r>
              <a:rPr lang="ru-RU" sz="2800" dirty="0">
                <a:latin typeface="Times New Roman"/>
                <a:ea typeface="Times New Roman"/>
              </a:rPr>
              <a:t> квартала 2022 г.</a:t>
            </a:r>
          </a:p>
          <a:p>
            <a:pPr marR="45085" indent="457200" algn="just"/>
            <a:r>
              <a:rPr lang="ru-RU" sz="2800" dirty="0">
                <a:latin typeface="Times New Roman"/>
                <a:ea typeface="Times New Roman"/>
              </a:rPr>
              <a:t>Собственные доходы поступили в сумме 13 270,0 тыс. рублей,      в том числе налоговые доходы в сумме 12 208,9 тыс. рублей, неналоговые доходы в сумме 1 061,1 тыс. рублей.</a:t>
            </a:r>
          </a:p>
          <a:p>
            <a:pPr marR="45085" lvl="0" indent="449580" algn="just">
              <a:buClr>
                <a:srgbClr val="94B6D2"/>
              </a:buClr>
            </a:pPr>
            <a:r>
              <a:rPr lang="ru-RU" sz="2800" dirty="0">
                <a:latin typeface="Times New Roman"/>
                <a:ea typeface="Times New Roman"/>
              </a:rPr>
              <a:t>Безвозмездные поступления из республиканского и областного бюджетов получены в сумме 8 299,7 тыс. рублей, в том числе дотация в сумме 8 240,3 тыс. рублей.</a:t>
            </a:r>
            <a:r>
              <a:rPr lang="ru-RU" sz="2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</a:p>
          <a:p>
            <a:pPr marR="45085" lvl="0" indent="449580" algn="just">
              <a:buClr>
                <a:srgbClr val="94B6D2"/>
              </a:buClr>
            </a:pPr>
            <a:r>
              <a:rPr lang="ru-RU" sz="2800" dirty="0">
                <a:solidFill>
                  <a:prstClr val="black"/>
                </a:solidFill>
                <a:latin typeface="Times New Roman"/>
                <a:ea typeface="Times New Roman"/>
              </a:rPr>
              <a:t>Дотация бюджетам первичного уровня из районного бюджета составила  </a:t>
            </a:r>
            <a:r>
              <a:rPr lang="ru-RU" sz="2800" dirty="0">
                <a:latin typeface="Times New Roman"/>
                <a:ea typeface="Times New Roman"/>
              </a:rPr>
              <a:t>40,9 т</a:t>
            </a:r>
            <a:r>
              <a:rPr lang="ru-RU" sz="2800" dirty="0">
                <a:solidFill>
                  <a:prstClr val="black"/>
                </a:solidFill>
                <a:latin typeface="Times New Roman"/>
                <a:ea typeface="Times New Roman"/>
              </a:rPr>
              <a:t>ыс.  рублей. </a:t>
            </a:r>
            <a:endParaRPr lang="ru-RU" sz="21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L="109728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27584" y="274638"/>
            <a:ext cx="7859216" cy="1143000"/>
          </a:xfrm>
        </p:spPr>
        <p:txBody>
          <a:bodyPr>
            <a:normAutofit/>
          </a:bodyPr>
          <a:lstStyle/>
          <a:p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консолидированного бюджета  </a:t>
            </a:r>
            <a:r>
              <a:rPr lang="ru-RU" sz="2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Осиповичского</a:t>
            </a: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района за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квартал</a:t>
            </a:r>
            <a:r>
              <a:rPr lang="ru-RU" sz="4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 г.</a:t>
            </a:r>
          </a:p>
        </p:txBody>
      </p:sp>
    </p:spTree>
    <p:extLst>
      <p:ext uri="{BB962C8B-B14F-4D97-AF65-F5344CB8AC3E}">
        <p14:creationId xmlns:p14="http://schemas.microsoft.com/office/powerpoint/2010/main" val="1803596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0659705"/>
              </p:ext>
            </p:extLst>
          </p:nvPr>
        </p:nvGraphicFramePr>
        <p:xfrm>
          <a:off x="755576" y="1340768"/>
          <a:ext cx="7526241" cy="5024541"/>
        </p:xfrm>
        <a:graphic>
          <a:graphicData uri="http://schemas.openxmlformats.org/drawingml/2006/table">
            <a:tbl>
              <a:tblPr/>
              <a:tblGrid>
                <a:gridCol w="10719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80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01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7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2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489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61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5611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2489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4570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6652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4570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76929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135299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156113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156113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156113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114483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124891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135299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176929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124891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166521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187336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114483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176929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  <a:gridCol w="166521">
                  <a:extLst>
                    <a:ext uri="{9D8B030D-6E8A-4147-A177-3AD203B41FA5}">
                      <a16:colId xmlns:a16="http://schemas.microsoft.com/office/drawing/2014/main" val="20026"/>
                    </a:ext>
                  </a:extLst>
                </a:gridCol>
                <a:gridCol w="145706">
                  <a:extLst>
                    <a:ext uri="{9D8B030D-6E8A-4147-A177-3AD203B41FA5}">
                      <a16:colId xmlns:a16="http://schemas.microsoft.com/office/drawing/2014/main" val="20027"/>
                    </a:ext>
                  </a:extLst>
                </a:gridCol>
                <a:gridCol w="156113">
                  <a:extLst>
                    <a:ext uri="{9D8B030D-6E8A-4147-A177-3AD203B41FA5}">
                      <a16:colId xmlns:a16="http://schemas.microsoft.com/office/drawing/2014/main" val="20028"/>
                    </a:ext>
                  </a:extLst>
                </a:gridCol>
                <a:gridCol w="187336">
                  <a:extLst>
                    <a:ext uri="{9D8B030D-6E8A-4147-A177-3AD203B41FA5}">
                      <a16:colId xmlns:a16="http://schemas.microsoft.com/office/drawing/2014/main" val="20029"/>
                    </a:ext>
                  </a:extLst>
                </a:gridCol>
                <a:gridCol w="114483">
                  <a:extLst>
                    <a:ext uri="{9D8B030D-6E8A-4147-A177-3AD203B41FA5}">
                      <a16:colId xmlns:a16="http://schemas.microsoft.com/office/drawing/2014/main" val="20030"/>
                    </a:ext>
                  </a:extLst>
                </a:gridCol>
                <a:gridCol w="166521">
                  <a:extLst>
                    <a:ext uri="{9D8B030D-6E8A-4147-A177-3AD203B41FA5}">
                      <a16:colId xmlns:a16="http://schemas.microsoft.com/office/drawing/2014/main" val="20031"/>
                    </a:ext>
                  </a:extLst>
                </a:gridCol>
                <a:gridCol w="176929">
                  <a:extLst>
                    <a:ext uri="{9D8B030D-6E8A-4147-A177-3AD203B41FA5}">
                      <a16:colId xmlns:a16="http://schemas.microsoft.com/office/drawing/2014/main" val="20032"/>
                    </a:ext>
                  </a:extLst>
                </a:gridCol>
                <a:gridCol w="124891">
                  <a:extLst>
                    <a:ext uri="{9D8B030D-6E8A-4147-A177-3AD203B41FA5}">
                      <a16:colId xmlns:a16="http://schemas.microsoft.com/office/drawing/2014/main" val="20033"/>
                    </a:ext>
                  </a:extLst>
                </a:gridCol>
                <a:gridCol w="197744">
                  <a:extLst>
                    <a:ext uri="{9D8B030D-6E8A-4147-A177-3AD203B41FA5}">
                      <a16:colId xmlns:a16="http://schemas.microsoft.com/office/drawing/2014/main" val="20034"/>
                    </a:ext>
                  </a:extLst>
                </a:gridCol>
                <a:gridCol w="166521">
                  <a:extLst>
                    <a:ext uri="{9D8B030D-6E8A-4147-A177-3AD203B41FA5}">
                      <a16:colId xmlns:a16="http://schemas.microsoft.com/office/drawing/2014/main" val="20035"/>
                    </a:ext>
                  </a:extLst>
                </a:gridCol>
              </a:tblGrid>
              <a:tr h="853323">
                <a:tc gridSpan="36"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Консолидированный бюджет </a:t>
                      </a:r>
                      <a:r>
                        <a:rPr lang="ru-RU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Осиповичского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района</a:t>
                      </a:r>
                    </a:p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(21 569,7</a:t>
                      </a:r>
                      <a:r>
                        <a:rPr lang="ru-RU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рублей)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3039"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1790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3001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Районный бюджет</a:t>
                      </a:r>
                    </a:p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(21 285,5 тыс.</a:t>
                      </a:r>
                      <a:r>
                        <a:rPr lang="ru-RU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рублей  </a:t>
                      </a:r>
                      <a:r>
                        <a:rPr lang="ru-RU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 учетом консолидации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3"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Бюджеты сельских советов</a:t>
                      </a:r>
                    </a:p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(284,2 тыс. рублей</a:t>
                      </a:r>
                      <a:r>
                        <a:rPr lang="ru-RU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4551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17298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Вязьевский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38,8 тыс. руб.</a:t>
                      </a: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Гродзянский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14,3 тыс. руб.</a:t>
                      </a: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Дарагановский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22,2 тыс. руб.</a:t>
                      </a: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Дричинский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17,7 тыс. руб.</a:t>
                      </a: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Елизовский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34,5 тыс. руб.</a:t>
                      </a: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Лапичский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42,2 тыс. руб.</a:t>
                      </a: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Липенский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20,5 тыс. руб.</a:t>
                      </a: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Протасевичский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30,6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тыс.руб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</a:t>
                      </a: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Свислочский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29,6 тыс. руб.</a:t>
                      </a: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Татарковский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19,3 тыс. руб.</a:t>
                      </a: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Ясенский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14,5 тыс. руб.</a:t>
                      </a: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416824" cy="922114"/>
          </a:xfrm>
        </p:spPr>
        <p:txBody>
          <a:bodyPr>
            <a:normAutofit/>
          </a:bodyPr>
          <a:lstStyle/>
          <a:p>
            <a:r>
              <a:rPr lang="ru-RU" sz="2000" dirty="0">
                <a:solidFill>
                  <a:srgbClr val="0070C0"/>
                </a:solidFill>
                <a:latin typeface="Times New Roman" pitchFamily="18" charset="0"/>
                <a:cs typeface="Times New Roman" panose="02020603050405020304" pitchFamily="18" charset="0"/>
              </a:rPr>
              <a:t>Доходы консолидированного бюджета </a:t>
            </a:r>
            <a:r>
              <a:rPr lang="ru-RU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Осиповичского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района поступившие за 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квартал 2022 г. по уровням бюджета</a:t>
            </a:r>
          </a:p>
        </p:txBody>
      </p:sp>
    </p:spTree>
    <p:extLst>
      <p:ext uri="{BB962C8B-B14F-4D97-AF65-F5344CB8AC3E}">
        <p14:creationId xmlns:p14="http://schemas.microsoft.com/office/powerpoint/2010/main" val="32600424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750083527"/>
              </p:ext>
            </p:extLst>
          </p:nvPr>
        </p:nvGraphicFramePr>
        <p:xfrm>
          <a:off x="457200" y="1481138"/>
          <a:ext cx="4038600" cy="43961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470155485"/>
              </p:ext>
            </p:extLst>
          </p:nvPr>
        </p:nvGraphicFramePr>
        <p:xfrm>
          <a:off x="4427984" y="1556792"/>
          <a:ext cx="4258816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2000" b="0" dirty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В структуре доходов консолидированного бюджета района за                      </a:t>
            </a:r>
            <a:r>
              <a:rPr lang="en-US" sz="2000" b="0" dirty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I</a:t>
            </a:r>
            <a:r>
              <a:rPr lang="ru-RU" sz="2000" b="0" dirty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 квартал </a:t>
            </a:r>
            <a:r>
              <a:rPr lang="ru-RU" sz="2000" b="0" dirty="0">
                <a:solidFill>
                  <a:prstClr val="black"/>
                </a:solidFill>
                <a:effectLst/>
                <a:latin typeface="Times New Roman"/>
                <a:ea typeface="Times New Roman"/>
                <a:cs typeface="+mn-cs"/>
              </a:rPr>
              <a:t>2022 г</a:t>
            </a:r>
            <a:r>
              <a:rPr lang="en-US" sz="2000" b="0" dirty="0">
                <a:solidFill>
                  <a:prstClr val="black"/>
                </a:solidFill>
                <a:effectLst/>
                <a:latin typeface="Times New Roman"/>
                <a:ea typeface="Times New Roman"/>
                <a:cs typeface="+mn-cs"/>
              </a:rPr>
              <a:t>.</a:t>
            </a:r>
            <a:r>
              <a:rPr lang="ru-RU" sz="2000" b="0" dirty="0">
                <a:solidFill>
                  <a:prstClr val="black"/>
                </a:solidFill>
                <a:effectLst/>
                <a:latin typeface="Times New Roman"/>
                <a:ea typeface="Times New Roman"/>
                <a:cs typeface="+mn-cs"/>
              </a:rPr>
              <a:t> </a:t>
            </a:r>
            <a:r>
              <a:rPr lang="ru-RU" sz="2000" b="0" dirty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налоговые доходы составили 56,6%, неналоговые доходы – 4,9%, безвозмездные поступления – 38,5%. </a:t>
            </a:r>
            <a:endParaRPr lang="ru-RU" sz="2000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41126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1800968719"/>
              </p:ext>
            </p:extLst>
          </p:nvPr>
        </p:nvGraphicFramePr>
        <p:xfrm>
          <a:off x="251520" y="692696"/>
          <a:ext cx="8712968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842112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6064821"/>
              </p:ext>
            </p:extLst>
          </p:nvPr>
        </p:nvGraphicFramePr>
        <p:xfrm>
          <a:off x="457200" y="1124744"/>
          <a:ext cx="8229600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03648" y="274638"/>
            <a:ext cx="7283152" cy="922114"/>
          </a:xfrm>
        </p:spPr>
        <p:txBody>
          <a:bodyPr>
            <a:noAutofit/>
          </a:bodyPr>
          <a:lstStyle/>
          <a:p>
            <a:pPr algn="ctr"/>
            <a:r>
              <a:rPr lang="ru-RU" sz="2000" dirty="0">
                <a:solidFill>
                  <a:srgbClr val="221B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неналоговых доходов консолидированного бюджета района за </a:t>
            </a:r>
            <a:r>
              <a:rPr lang="en-US" sz="2000" dirty="0">
                <a:solidFill>
                  <a:srgbClr val="221B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000" dirty="0">
                <a:solidFill>
                  <a:srgbClr val="221B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квартал 2022 г</a:t>
            </a:r>
            <a:r>
              <a:rPr lang="en-US" sz="2000" dirty="0">
                <a:solidFill>
                  <a:srgbClr val="221B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solidFill>
                <a:srgbClr val="221BA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36062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112568"/>
          </a:xfrm>
        </p:spPr>
        <p:txBody>
          <a:bodyPr>
            <a:noAutofit/>
          </a:bodyPr>
          <a:lstStyle/>
          <a:p>
            <a:pPr indent="0" algn="just">
              <a:buNone/>
            </a:pPr>
            <a:r>
              <a:rPr lang="ru-RU" sz="1600" dirty="0">
                <a:latin typeface="Times New Roman"/>
                <a:ea typeface="Times New Roman"/>
              </a:rPr>
              <a:t>        </a:t>
            </a:r>
            <a:r>
              <a:rPr lang="ru-RU" sz="1800" dirty="0">
                <a:latin typeface="Times New Roman"/>
                <a:ea typeface="Times New Roman"/>
              </a:rPr>
              <a:t>Расходы консолидированного бюджета </a:t>
            </a:r>
            <a:r>
              <a:rPr lang="ru-RU" sz="1800" dirty="0" err="1">
                <a:latin typeface="Times New Roman"/>
                <a:ea typeface="Times New Roman"/>
              </a:rPr>
              <a:t>Осиповичского</a:t>
            </a:r>
            <a:r>
              <a:rPr lang="ru-RU" sz="1800" dirty="0">
                <a:latin typeface="Times New Roman"/>
                <a:ea typeface="Times New Roman"/>
              </a:rPr>
              <a:t> района за                  </a:t>
            </a:r>
            <a:r>
              <a:rPr lang="en-US" sz="1800" dirty="0">
                <a:latin typeface="Times New Roman"/>
                <a:ea typeface="Times New Roman"/>
              </a:rPr>
              <a:t>I</a:t>
            </a:r>
            <a:r>
              <a:rPr lang="ru-RU" sz="1800" dirty="0">
                <a:latin typeface="Times New Roman"/>
                <a:ea typeface="Times New Roman"/>
              </a:rPr>
              <a:t> квартал 2022 г. составили 21 327,8 тыс. рублей или 24,4% к уточненному годовому плану и 99,3% к уточнённому плану на </a:t>
            </a:r>
            <a:r>
              <a:rPr lang="en-US" sz="1800" dirty="0">
                <a:latin typeface="Times New Roman"/>
                <a:ea typeface="Times New Roman"/>
              </a:rPr>
              <a:t>I</a:t>
            </a:r>
            <a:r>
              <a:rPr lang="ru-RU" sz="1800" dirty="0">
                <a:latin typeface="Times New Roman"/>
                <a:ea typeface="Times New Roman"/>
              </a:rPr>
              <a:t> квартал 2022 г.</a:t>
            </a:r>
          </a:p>
          <a:p>
            <a:pPr marR="45085" indent="0" algn="just">
              <a:buNone/>
            </a:pPr>
            <a:r>
              <a:rPr lang="ru-RU" sz="1800" dirty="0">
                <a:latin typeface="Times New Roman"/>
                <a:ea typeface="Times New Roman"/>
              </a:rPr>
              <a:t>        Бюджет района в отчетном периоде сохранил социальную направленность.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первоочередные статьи расходов бюджета (заработная плата с начислениями, приобретение лекарственных средств и изделий медицинского назначения, продуктов питания, бюджетные трансферты населению, субсидии, оплата коммунальных услуг) направлено  20 145,5 тыс. рублей или 94,5% от общего объема расходов бюджета, в том числе на оплату труда с начислениями – 13 264,3 тыс. рублей или 62,2%.</a:t>
            </a:r>
          </a:p>
          <a:p>
            <a:pPr marR="45085" indent="0" algn="just">
              <a:buNone/>
            </a:pPr>
            <a:r>
              <a:rPr lang="ru-RU" sz="1800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	</a:t>
            </a:r>
            <a:r>
              <a:rPr lang="ru-RU" sz="1800" dirty="0">
                <a:latin typeface="Times New Roman" pitchFamily="18" charset="0"/>
                <a:ea typeface="Times New Roman"/>
                <a:cs typeface="Times New Roman" pitchFamily="18" charset="0"/>
              </a:rPr>
              <a:t>Расходы на национальную экономику сложились в сумме 376,4 тыс. рублей, из них </a:t>
            </a:r>
            <a:r>
              <a:rPr lang="ru-RU" sz="1800" dirty="0">
                <a:latin typeface="Times New Roman"/>
                <a:ea typeface="Times New Roman"/>
              </a:rPr>
              <a:t>на развитие сельскохозяйственного производства и функционирование бюджетных сельскохозяйственных организаций направлено 114,6 тыс. рублей</a:t>
            </a:r>
            <a:r>
              <a:rPr lang="ru-RU" sz="1800" dirty="0">
                <a:latin typeface="Times New Roman" pitchFamily="18" charset="0"/>
                <a:ea typeface="Times New Roman"/>
                <a:cs typeface="Times New Roman" pitchFamily="18" charset="0"/>
              </a:rPr>
              <a:t>, на возмещение: части затрат по автобусным пассажирским перевозкам – 189,5 тыс. рублей, разницы в ценах и части оптовой надбавки на твердое топливо, реализуемое населению по фиксированным тарифам –  55,2 тыс. рублей, расходов по электроснабжению эксплуатируемого жилищного фонда – 17,1 тыс. рублей.</a:t>
            </a:r>
          </a:p>
          <a:p>
            <a:pPr indent="0" algn="just">
              <a:buNone/>
              <a:tabLst>
                <a:tab pos="2969895" algn="ctr"/>
              </a:tabLst>
            </a:pPr>
            <a:r>
              <a:rPr lang="ru-RU" sz="1800" dirty="0">
                <a:latin typeface="Times New Roman"/>
                <a:ea typeface="Times New Roman"/>
              </a:rPr>
              <a:t>           </a:t>
            </a:r>
            <a:endParaRPr lang="ru-RU" sz="1400" dirty="0">
              <a:latin typeface="Times New Roman"/>
              <a:ea typeface="Times New Roman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консолидированного бюджета </a:t>
            </a:r>
            <a:r>
              <a:rPr lang="ru-RU" sz="2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Осиповичского</a:t>
            </a: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района за 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квартал 202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05448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476672"/>
            <a:ext cx="8064896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45085" indent="457200" algn="just"/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области охраны окружающей среды расходы профинансированы в сумме 22,2 тыс. рублей.</a:t>
            </a:r>
          </a:p>
          <a:p>
            <a:pPr marR="45085" indent="457200" algn="just"/>
            <a:r>
              <a:rPr lang="ru-RU" sz="1700" dirty="0">
                <a:latin typeface="Times New Roman"/>
                <a:ea typeface="Times New Roman"/>
              </a:rPr>
              <a:t>Расходы на жилищно-коммунальные услуги и жилищное строительство  профинансированы в сумме  1 544,3 тыс. рублей, что составило 7,2%  объема расходов  бюджета. В том числе:</a:t>
            </a:r>
          </a:p>
          <a:p>
            <a:pPr marR="45085" indent="457200" algn="just"/>
            <a:r>
              <a:rPr lang="ru-RU" sz="1700" dirty="0">
                <a:latin typeface="Times New Roman"/>
                <a:ea typeface="Times New Roman"/>
              </a:rPr>
              <a:t>на жилищное строительство направлено 28,4 тыс. рублей (на погашение процентов банку по кредитам, выданным на строительство жилья сельскохозяйственным организациям, которое передано в коммунальную собственность по Указу Президента Республики Беларусь № 268);</a:t>
            </a:r>
          </a:p>
          <a:p>
            <a:pPr marR="45085" indent="457200" algn="just"/>
            <a:r>
              <a:rPr lang="ru-RU" sz="1700" dirty="0">
                <a:latin typeface="Times New Roman"/>
                <a:ea typeface="Times New Roman"/>
              </a:rPr>
              <a:t>на жилищно-коммунальное хозяйство израсходовано 1 202,9 тыс. рублей, из них: на возмещение расходов по обслуживаемому жилищному фонду – 1 027,4 тыс. рублей, по необслуживаемому организациями ЖКХ жилищному фонду – 108,5 тыс. рублей; на компенсацию потерь от оказания услуг льготной категории граждан </a:t>
            </a:r>
            <a:r>
              <a:rPr lang="ru-RU" sz="1700" dirty="0">
                <a:solidFill>
                  <a:prstClr val="black"/>
                </a:solidFill>
                <a:latin typeface="Times New Roman"/>
                <a:ea typeface="Times New Roman"/>
              </a:rPr>
              <a:t>– </a:t>
            </a:r>
            <a:r>
              <a:rPr lang="ru-RU" sz="1700" dirty="0">
                <a:latin typeface="Times New Roman"/>
                <a:ea typeface="Times New Roman"/>
              </a:rPr>
              <a:t>11,3 тыс. рублей, на текущий ремонт жилфонда – 55,7 тыс. рублей;</a:t>
            </a:r>
          </a:p>
          <a:p>
            <a:pPr algn="just"/>
            <a:r>
              <a:rPr lang="ru-RU" sz="1700" dirty="0">
                <a:latin typeface="Times New Roman"/>
                <a:ea typeface="Times New Roman"/>
              </a:rPr>
              <a:t>        на благоустройство населенных пунктов направлено 281,1 тыс. рублей, из них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34,2 тыс. рублей на содержание и текущий ремонт объектов благоустройства населенных пунктов за счет средств бюджетов сельсоветов; </a:t>
            </a:r>
          </a:p>
          <a:p>
            <a:pPr algn="just"/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прочие расходы в области жилищно-коммунальных услуг  профинансированы в сумме 31,9 тыс. рублей (субсидирование услуг бань – 23,4 тыс. рублей, возмещение расходов по начислению безналичных жилищных субсидий – 1,2 тыс. рублей, расходов связанных с регистрацией граждан по месту жительства и месту  пребывания – 7,3 тыс. рублей). </a:t>
            </a:r>
          </a:p>
          <a:p>
            <a:pPr marR="45085" indent="457200" algn="just">
              <a:spcAft>
                <a:spcPts val="0"/>
              </a:spcAft>
            </a:pPr>
            <a:endParaRPr lang="ru-RU" dirty="0">
              <a:latin typeface="Times New Roman"/>
              <a:ea typeface="Times New Roman"/>
            </a:endParaRPr>
          </a:p>
          <a:p>
            <a:pPr marR="45085" indent="457200" algn="just">
              <a:spcAft>
                <a:spcPts val="0"/>
              </a:spcAft>
            </a:pPr>
            <a:endParaRPr lang="ru-RU" sz="14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R="45085" indent="457200" algn="just">
              <a:spcAft>
                <a:spcPts val="0"/>
              </a:spcAft>
            </a:pPr>
            <a:endParaRPr lang="ru-RU" sz="1400" dirty="0">
              <a:solidFill>
                <a:prstClr val="black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977066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9927960"/>
              </p:ext>
            </p:extLst>
          </p:nvPr>
        </p:nvGraphicFramePr>
        <p:xfrm>
          <a:off x="323528" y="1196752"/>
          <a:ext cx="8640960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274638"/>
            <a:ext cx="8496944" cy="778098"/>
          </a:xfrm>
        </p:spPr>
        <p:txBody>
          <a:bodyPr>
            <a:noAutofit/>
          </a:bodyPr>
          <a:lstStyle/>
          <a:p>
            <a:pPr algn="ctr"/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консолидированного бюджета района                        за 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квартал 2022 г. по функциональной классификации</a:t>
            </a:r>
          </a:p>
        </p:txBody>
      </p:sp>
    </p:spTree>
    <p:extLst>
      <p:ext uri="{BB962C8B-B14F-4D97-AF65-F5344CB8AC3E}">
        <p14:creationId xmlns:p14="http://schemas.microsoft.com/office/powerpoint/2010/main" val="33599032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4552</TotalTime>
  <Words>1077</Words>
  <Application>Microsoft Office PowerPoint</Application>
  <PresentationFormat>Экран (4:3)</PresentationFormat>
  <Paragraphs>176</Paragraphs>
  <Slides>12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0" baseType="lpstr">
      <vt:lpstr>Arial Cyr</vt:lpstr>
      <vt:lpstr>Calibri</vt:lpstr>
      <vt:lpstr>Lucida Sans Unicode</vt:lpstr>
      <vt:lpstr>Times New Roman</vt:lpstr>
      <vt:lpstr>Verdana</vt:lpstr>
      <vt:lpstr>Wingdings 2</vt:lpstr>
      <vt:lpstr>Wingdings 3</vt:lpstr>
      <vt:lpstr>Открытая</vt:lpstr>
      <vt:lpstr>Исполнение бюджета Осиповичского района             за I квартал 2022 г.</vt:lpstr>
      <vt:lpstr>Доходы консолидированного бюджета  Осиповичского района за I квартал 2022 г.</vt:lpstr>
      <vt:lpstr>Доходы консолидированного бюджета Осиповичского района поступившие за I квартал 2022 г. по уровням бюджета</vt:lpstr>
      <vt:lpstr>В структуре доходов консолидированного бюджета района за                      I квартал 2022 г. налоговые доходы составили 56,6%, неналоговые доходы – 4,9%, безвозмездные поступления – 38,5%. </vt:lpstr>
      <vt:lpstr>Презентация PowerPoint</vt:lpstr>
      <vt:lpstr>Структура неналоговых доходов консолидированного бюджета района за I квартал 2022 г.</vt:lpstr>
      <vt:lpstr>Расходы консолидированного бюджета Осиповичского района за I квартал 2022 г.</vt:lpstr>
      <vt:lpstr>Презентация PowerPoint</vt:lpstr>
      <vt:lpstr>Структура расходов консолидированного бюджета района                        за I квартал 2022 г. по функциональной классификации</vt:lpstr>
      <vt:lpstr>Структура расходов консолидированного бюджета района за I квартал 2022 г. по экономической классификации</vt:lpstr>
      <vt:lpstr>Программные расходы консолидированного бюджета района за I квартал 2022 г. </vt:lpstr>
      <vt:lpstr>Объем долговых обязательств органов местного управления и самоуправления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Козенкова Наталия Николаевна</cp:lastModifiedBy>
  <cp:revision>520</cp:revision>
  <cp:lastPrinted>2022-04-21T05:37:34Z</cp:lastPrinted>
  <dcterms:created xsi:type="dcterms:W3CDTF">2018-04-13T18:16:16Z</dcterms:created>
  <dcterms:modified xsi:type="dcterms:W3CDTF">2022-04-22T11:43:25Z</dcterms:modified>
</cp:coreProperties>
</file>