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2019 год</a:t>
            </a:r>
            <a:endParaRPr lang="ru-RU" dirty="0"/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2019 года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54,8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4,5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0.54300000000000004</c:v>
                </c:pt>
                <c:pt idx="1">
                  <c:v>4.4999999999999998E-2</c:v>
                </c:pt>
                <c:pt idx="2">
                  <c:v>0.41199999999999998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2018 год</a:t>
            </a:r>
            <a:endParaRPr lang="ru-RU" dirty="0"/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3.3286598828612152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9 месяцев 2018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0.65300000000000002</c:v>
                </c:pt>
                <c:pt idx="1">
                  <c:v>5.6000000000000001E-2</c:v>
                </c:pt>
                <c:pt idx="2">
                  <c:v>0.29099999999999998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00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2000" baseline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 год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950716976866118E-2"/>
                  <c:y val="-0.1537578445699765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221BA5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                    (19 841,5 тыс. руб)</c:v>
                </c:pt>
                <c:pt idx="1">
                  <c:v>Налог на прибыль                                 (1 120,5 тыс. руб.)</c:v>
                </c:pt>
                <c:pt idx="2">
                  <c:v>НДС                                             (6 018,8  тыс. руб.)</c:v>
                </c:pt>
                <c:pt idx="3">
                  <c:v>Земельный налог                (2 199,2 тыс. руб.)</c:v>
                </c:pt>
                <c:pt idx="4">
                  <c:v>Налог на недвижимость              (7 929,7 тыс. руб.)</c:v>
                </c:pt>
                <c:pt idx="5">
                  <c:v>Другие налоги от выручки  (3 051,7 тыс. руб.)</c:v>
                </c:pt>
                <c:pt idx="6">
                  <c:v>Прочие налоговые доходы (424,0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0.48899999999999999</c:v>
                </c:pt>
                <c:pt idx="1">
                  <c:v>2.8000000000000001E-2</c:v>
                </c:pt>
                <c:pt idx="2">
                  <c:v>0.14799999999999999</c:v>
                </c:pt>
                <c:pt idx="3">
                  <c:v>5.3999999999999999E-2</c:v>
                </c:pt>
                <c:pt idx="4">
                  <c:v>0.19500000000000001</c:v>
                </c:pt>
                <c:pt idx="5">
                  <c:v>7.4999999999999997E-2</c:v>
                </c:pt>
                <c:pt idx="6">
                  <c:v>1.0999999999999999E-2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1.2556260328570041E-2"/>
                  <c:y val="-8.56100868721389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Компенсации расходов государства                                        (1 537,5 тыс. руб.)</c:v>
                </c:pt>
                <c:pt idx="1">
                  <c:v>Дивиденды по акциям и доходы от других форм участия в капитале                  (67,7 тыс. руб.)</c:v>
                </c:pt>
                <c:pt idx="2">
                  <c:v>Доходы от приватизации (продажи) жилых помещений  (547,7 тыс. руб.)</c:v>
                </c:pt>
                <c:pt idx="3">
                  <c:v>Штрафы (234,2 тыс. руб.)</c:v>
                </c:pt>
                <c:pt idx="4">
                  <c:v>Доходы от сдачи в аренду земельных участков и иного имущества (351,6 тыс. руб.)</c:v>
                </c:pt>
                <c:pt idx="5">
                  <c:v>Возврат средств,полученных и не использованных организациями в прошлом году (123,8 тыс. руб.)</c:v>
                </c:pt>
                <c:pt idx="6">
                  <c:v>Прочие неналоговые доходы (476,4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0.46100000000000002</c:v>
                </c:pt>
                <c:pt idx="1">
                  <c:v>1.0999999999999999E-2</c:v>
                </c:pt>
                <c:pt idx="2">
                  <c:v>0.17599999999999999</c:v>
                </c:pt>
                <c:pt idx="3">
                  <c:v>7.0999999999999994E-2</c:v>
                </c:pt>
                <c:pt idx="4">
                  <c:v>0.10199999999999999</c:v>
                </c:pt>
                <c:pt idx="5">
                  <c:v>5.1999999999999998E-2</c:v>
                </c:pt>
                <c:pt idx="6">
                  <c:v>0.127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4197530864198"/>
          <c:y val="8.0943012778277854E-2"/>
          <c:w val="0.40432098765432101"/>
          <c:h val="0.919056987221722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235946005999342E-3"/>
          <c:y val="6.826049008253268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2.9394882050142578E-3"/>
                  <c:y val="-6.7648495677040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334370255156834E-2"/>
                  <c:y val="-0.13046495594857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227696922564159E-2"/>
                  <c:y val="-3.140842037338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0259508202792279E-2"/>
                  <c:y val="-0.10872079662381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757952820057031E-2"/>
                  <c:y val="4.348831864952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35159056401140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697441025071289E-3"/>
                  <c:y val="2.899183195778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(5 055,4 тыс. руб.)</c:v>
                </c:pt>
                <c:pt idx="1">
                  <c:v>Национальная оборона (2,8 тыс. руб.)</c:v>
                </c:pt>
                <c:pt idx="2">
                  <c:v>Судебная власть, правоохранительная деятельность и обеспечение безопасности                        (138,3 тыс. руб.)</c:v>
                </c:pt>
                <c:pt idx="3">
                  <c:v>Национальная экономика (1 375,2 тыс. руб.)</c:v>
                </c:pt>
                <c:pt idx="4">
                  <c:v>Охрана окружающей среды (150,8 тыс. руб.)</c:v>
                </c:pt>
                <c:pt idx="5">
                  <c:v>Жилищно-коммунальные услуги и жилищное строительство (10 855,5 тыс. руб.)</c:v>
                </c:pt>
                <c:pt idx="6">
                  <c:v>Здравоохранение (22 418,1 тыс. руб.)</c:v>
                </c:pt>
                <c:pt idx="7">
                  <c:v>Физическия культура, спорт, культура и средства массовой информации (4 315,7 тыс. руб.)</c:v>
                </c:pt>
                <c:pt idx="8">
                  <c:v>Образование (30 410,2 тыс. руб.)</c:v>
                </c:pt>
                <c:pt idx="9">
                  <c:v>Социальная политика (2 555,8 тыс. руб.)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 formatCode="0.0%">
                  <c:v>6.5000000000000002E-2</c:v>
                </c:pt>
                <c:pt idx="2" formatCode="0.0%">
                  <c:v>2E-3</c:v>
                </c:pt>
                <c:pt idx="3" formatCode="0.0%">
                  <c:v>1.7999999999999999E-2</c:v>
                </c:pt>
                <c:pt idx="4" formatCode="0.0%">
                  <c:v>2E-3</c:v>
                </c:pt>
                <c:pt idx="5" formatCode="0.0%">
                  <c:v>0.14000000000000001</c:v>
                </c:pt>
                <c:pt idx="6" formatCode="0.0%">
                  <c:v>0.28999999999999998</c:v>
                </c:pt>
                <c:pt idx="7" formatCode="0.0%">
                  <c:v>5.6000000000000001E-2</c:v>
                </c:pt>
                <c:pt idx="8" formatCode="0.0%">
                  <c:v>0.39400000000000002</c:v>
                </c:pt>
                <c:pt idx="9" formatCode="0.0%">
                  <c:v>3.3000000000000002E-2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6142187905048"/>
          <c:y val="4.9024233228271436E-4"/>
          <c:w val="0.45383857909345271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6889572291246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5.9212434213716372E-2"/>
                  <c:y val="-0.2945261487140662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763695296210785E-2"/>
                  <c:y val="-1.15955176659081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409238240526961E-3"/>
                  <c:y val="-3.0148345931361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03079413509056E-3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9.27641413272649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801913816704776E-3"/>
                  <c:y val="-6.49348989290854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566774709719769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763695296210785E-2"/>
                  <c:y val="-1.39146211990897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2566774709719748E-2"/>
                  <c:y val="-2.319103533181623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(38 348,1 тыс. руб.)</c:v>
                </c:pt>
                <c:pt idx="1">
                  <c:v>Медикаменты (1 207,0 тыс. руб.)</c:v>
                </c:pt>
                <c:pt idx="2">
                  <c:v>Питание (2 106,3 тыс. руб.)</c:v>
                </c:pt>
                <c:pt idx="3">
                  <c:v>Оплата коммунальных услуг                                    (6 506,9 тыс. руб)</c:v>
                </c:pt>
                <c:pt idx="4">
                  <c:v>Текущие и капитальные трансферты населению (2 840,5 тыс. руб.)</c:v>
                </c:pt>
                <c:pt idx="5">
                  <c:v>Субсидии (6 023,1 тыс. руб.)</c:v>
                </c:pt>
                <c:pt idx="6">
                  <c:v>Капитальные вложения в основные фонды (11 366,3 тыс. руб.)</c:v>
                </c:pt>
                <c:pt idx="7">
                  <c:v>Обслуживание ценных бумаг                                (592,6 тыс. руб.)</c:v>
                </c:pt>
                <c:pt idx="8">
                  <c:v>Текущее содержание объектов благоустройства (3 883,7 тыс. руб.)</c:v>
                </c:pt>
                <c:pt idx="9">
                  <c:v>Прочие расходы  (4 403,3 тыс. руб)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0.496</c:v>
                </c:pt>
                <c:pt idx="1">
                  <c:v>1.6E-2</c:v>
                </c:pt>
                <c:pt idx="2">
                  <c:v>2.7E-2</c:v>
                </c:pt>
                <c:pt idx="3">
                  <c:v>8.4000000000000005E-2</c:v>
                </c:pt>
                <c:pt idx="4">
                  <c:v>3.6999999999999998E-2</c:v>
                </c:pt>
                <c:pt idx="5">
                  <c:v>7.8E-2</c:v>
                </c:pt>
                <c:pt idx="6">
                  <c:v>0.14699999999999999</c:v>
                </c:pt>
                <c:pt idx="7">
                  <c:v>8.0000000000000002E-3</c:v>
                </c:pt>
                <c:pt idx="8">
                  <c:v>0.05</c:v>
                </c:pt>
                <c:pt idx="9">
                  <c:v>5.7000000000000002E-2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2019 год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665596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2019 год по экономической классификации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861844"/>
              </p:ext>
            </p:extLst>
          </p:nvPr>
        </p:nvGraphicFramePr>
        <p:xfrm>
          <a:off x="827584" y="1481138"/>
          <a:ext cx="7992888" cy="4447554"/>
        </p:xfrm>
        <a:graphic>
          <a:graphicData uri="http://schemas.openxmlformats.org/drawingml/2006/table">
            <a:tbl>
              <a:tblPr/>
              <a:tblGrid>
                <a:gridCol w="6320297"/>
                <a:gridCol w="1672591"/>
              </a:tblGrid>
              <a:tr h="259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77 277,8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1 596,4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14 604,5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8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31 121,3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13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2 649,0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1 482,7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9 067,5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14 850,2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2019 год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648689"/>
              </p:ext>
            </p:extLst>
          </p:nvPr>
        </p:nvGraphicFramePr>
        <p:xfrm>
          <a:off x="467544" y="836711"/>
          <a:ext cx="8424936" cy="5860377"/>
        </p:xfrm>
        <a:graphic>
          <a:graphicData uri="http://schemas.openxmlformats.org/drawingml/2006/table">
            <a:tbl>
              <a:tblPr/>
              <a:tblGrid>
                <a:gridCol w="223387"/>
                <a:gridCol w="4516563"/>
                <a:gridCol w="1803291"/>
                <a:gridCol w="1881695"/>
              </a:tblGrid>
              <a:tr h="241142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 smtClean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января 2020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12 726,8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12 726,8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8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2 128,3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2 052,6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11 799,5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14 779,4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09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4 853,4 тыс. рублей.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Привлечены средства от реализации облигаций в сумме 7 909,0 тыс. рублей на финансирование строительства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терапевтического корпуса на 100 коек по ул. Октябрьской, 2 в г. Осиповичи. 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райисполкома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7500" lnSpcReduction="20000"/>
          </a:bodyPr>
          <a:lstStyle/>
          <a:p>
            <a:pPr marR="45085" indent="540385" algn="just"/>
            <a:endParaRPr lang="ru-RU" sz="2800" dirty="0" smtClean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 smtClean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2800" dirty="0" smtClean="0">
                <a:latin typeface="Times New Roman"/>
                <a:ea typeface="Times New Roman"/>
              </a:rPr>
              <a:t> района за               2019 год поступило доходов 74 709,1 тыс. рублей, расходы профинансированы в сумме 77 277,8 тыс. рублей, дефицит на              1 января 2020 г.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составил  2 568,7 тыс. рублей.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Бюджет  района за 2019 год по доходам исполнен в объеме     100,1 % </a:t>
            </a:r>
            <a:r>
              <a:rPr lang="ru-RU" sz="2800" dirty="0">
                <a:latin typeface="Times New Roman"/>
                <a:ea typeface="Times New Roman"/>
              </a:rPr>
              <a:t>к </a:t>
            </a:r>
            <a:r>
              <a:rPr lang="ru-RU" sz="2800" dirty="0" smtClean="0">
                <a:latin typeface="Times New Roman"/>
                <a:ea typeface="Times New Roman"/>
              </a:rPr>
              <a:t>уточненному годовому </a:t>
            </a:r>
            <a:r>
              <a:rPr lang="ru-RU" sz="2800" dirty="0">
                <a:latin typeface="Times New Roman"/>
                <a:ea typeface="Times New Roman"/>
              </a:rPr>
              <a:t>плану 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Собственные </a:t>
            </a:r>
            <a:r>
              <a:rPr lang="ru-RU" sz="2800" dirty="0">
                <a:latin typeface="Times New Roman"/>
                <a:ea typeface="Times New Roman"/>
              </a:rPr>
              <a:t>доходы поступили в сумме </a:t>
            </a:r>
            <a:r>
              <a:rPr lang="ru-RU" sz="2800" dirty="0" smtClean="0">
                <a:latin typeface="Times New Roman"/>
                <a:ea typeface="Times New Roman"/>
              </a:rPr>
              <a:t>43 924,3 тыс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</a:rPr>
              <a:t>рублей, в том числе налоговые доходы в сумме 40 585,4 тыс. рублей, неналоговые доходы в сумме 3 338,9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latin typeface="Times New Roman"/>
                <a:ea typeface="Times New Roman"/>
              </a:rPr>
              <a:t>Безвозмездные поступления получены в сумме 30 784,8 тыс. рублей, в том числе дотация в сумме 26 425,6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2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Дотация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бюджетам первичного уровня из районного бюджета составила 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285,4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2019 год</a:t>
            </a:r>
            <a:endParaRPr lang="ru-RU" sz="2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04169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(74 709,1 тыс. рублей)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(73 392,8 тыс.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(1 316,3 тыс. рублей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203,6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73,9 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114,0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82,0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146,0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182,7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110,3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126,6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122,9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77,6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76,7 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2019 год год по уровням бюджета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6850323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3041538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</a:t>
            </a:r>
            <a:r>
              <a:rPr lang="ru-RU" sz="2000" b="0" dirty="0" smtClean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2019 год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54,3%, неналоговые доходы – 4,5%, безвозмездные поступления – 41,2%. По сравнению с 2018 годом увеличилась доля безвозмездных поступлений.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84818267"/>
              </p:ext>
            </p:extLst>
          </p:nvPr>
        </p:nvGraphicFramePr>
        <p:xfrm>
          <a:off x="611560" y="692696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34332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2019 год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 smtClean="0">
                <a:latin typeface="Times New Roman"/>
                <a:ea typeface="Times New Roman"/>
              </a:rPr>
              <a:t>	</a:t>
            </a:r>
            <a:r>
              <a:rPr lang="ru-RU" sz="1800" dirty="0" smtClean="0">
                <a:latin typeface="Times New Roman"/>
                <a:ea typeface="Times New Roman"/>
              </a:rPr>
              <a:t>Расходы </a:t>
            </a:r>
            <a:r>
              <a:rPr lang="ru-RU" sz="1800" dirty="0">
                <a:latin typeface="Times New Roman"/>
                <a:ea typeface="Times New Roman"/>
              </a:rPr>
              <a:t>консолидированного бюджета </a:t>
            </a:r>
            <a:r>
              <a:rPr lang="ru-RU" sz="1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1800" dirty="0" smtClean="0">
                <a:latin typeface="Times New Roman"/>
                <a:ea typeface="Times New Roman"/>
              </a:rPr>
              <a:t> района за              2019 год </a:t>
            </a:r>
            <a:r>
              <a:rPr lang="ru-RU" sz="1800" dirty="0">
                <a:latin typeface="Times New Roman"/>
                <a:ea typeface="Times New Roman"/>
              </a:rPr>
              <a:t>составили </a:t>
            </a:r>
            <a:r>
              <a:rPr lang="ru-RU" sz="1800" dirty="0" smtClean="0">
                <a:latin typeface="Times New Roman"/>
                <a:ea typeface="Times New Roman"/>
              </a:rPr>
              <a:t>77 277,8 тыс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r>
              <a:rPr lang="ru-RU" sz="1800" dirty="0" smtClean="0">
                <a:latin typeface="Times New Roman"/>
                <a:ea typeface="Times New Roman"/>
              </a:rPr>
              <a:t>рублей.</a:t>
            </a:r>
          </a:p>
          <a:p>
            <a:pPr marR="35560" indent="457200" algn="just"/>
            <a:r>
              <a:rPr lang="ru-RU" sz="1800" dirty="0" smtClean="0">
                <a:latin typeface="Times New Roman"/>
                <a:ea typeface="Times New Roman"/>
              </a:rPr>
              <a:t>	Бюджет </a:t>
            </a:r>
            <a:r>
              <a:rPr lang="ru-RU" sz="1800" dirty="0">
                <a:latin typeface="Times New Roman"/>
                <a:ea typeface="Times New Roman"/>
              </a:rPr>
              <a:t>района в отчетном периоде сохранил социальную </a:t>
            </a:r>
            <a:r>
              <a:rPr lang="ru-RU" sz="1800" dirty="0" smtClean="0">
                <a:latin typeface="Times New Roman"/>
                <a:ea typeface="Times New Roman"/>
              </a:rPr>
              <a:t>направленность.</a:t>
            </a:r>
            <a:r>
              <a:rPr lang="ru-RU" sz="1800" dirty="0">
                <a:latin typeface="Times New Roman"/>
                <a:ea typeface="Times New Roman"/>
              </a:rPr>
              <a:t> 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</a:t>
            </a:r>
            <a:r>
              <a:rPr lang="ru-RU" sz="1800" dirty="0" smtClean="0">
                <a:latin typeface="Times New Roman"/>
                <a:ea typeface="Times New Roman"/>
              </a:rPr>
              <a:t>55 000,4 тыс</a:t>
            </a:r>
            <a:r>
              <a:rPr lang="ru-RU" sz="1800" dirty="0">
                <a:latin typeface="Times New Roman"/>
                <a:ea typeface="Times New Roman"/>
              </a:rPr>
              <a:t>. рублей или </a:t>
            </a:r>
            <a:r>
              <a:rPr lang="ru-RU" sz="1800" dirty="0" smtClean="0">
                <a:latin typeface="Times New Roman"/>
                <a:ea typeface="Times New Roman"/>
              </a:rPr>
              <a:t>71,2% </a:t>
            </a:r>
            <a:r>
              <a:rPr lang="ru-RU" sz="1800" dirty="0">
                <a:latin typeface="Times New Roman"/>
                <a:ea typeface="Times New Roman"/>
              </a:rPr>
              <a:t>от общего объема расходов бюджета, в том числе на  оплату труда с начислениями – </a:t>
            </a:r>
            <a:r>
              <a:rPr lang="ru-RU" sz="1800" dirty="0" smtClean="0">
                <a:latin typeface="Times New Roman"/>
                <a:ea typeface="Times New Roman"/>
              </a:rPr>
              <a:t>38 348,1 тыс</a:t>
            </a:r>
            <a:r>
              <a:rPr lang="ru-RU" sz="1800" dirty="0">
                <a:latin typeface="Times New Roman"/>
                <a:ea typeface="Times New Roman"/>
              </a:rPr>
              <a:t>. рублей или </a:t>
            </a:r>
            <a:r>
              <a:rPr lang="ru-RU" sz="1800" dirty="0" smtClean="0">
                <a:latin typeface="Times New Roman"/>
                <a:ea typeface="Times New Roman"/>
              </a:rPr>
              <a:t>49,6%.</a:t>
            </a:r>
            <a:endParaRPr lang="ru-RU" sz="1400" dirty="0">
              <a:latin typeface="Times New Roman"/>
              <a:ea typeface="Times New Roman"/>
            </a:endParaRPr>
          </a:p>
          <a:p>
            <a:pPr marR="45085" indent="0" algn="just"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	Расходы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на  национальную экономику определились в сумме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1 375,2 тыс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. рублей, из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</a:t>
            </a:r>
            <a:r>
              <a:rPr lang="ru-RU" sz="1800" dirty="0" smtClean="0">
                <a:latin typeface="Times New Roman"/>
                <a:ea typeface="Times New Roman"/>
              </a:rPr>
              <a:t>558,5 </a:t>
            </a:r>
            <a:r>
              <a:rPr lang="ru-RU" sz="1800" dirty="0">
                <a:latin typeface="Times New Roman"/>
                <a:ea typeface="Times New Roman"/>
              </a:rPr>
              <a:t>тыс. </a:t>
            </a:r>
            <a:r>
              <a:rPr lang="ru-RU" sz="1800" dirty="0" smtClean="0">
                <a:latin typeface="Times New Roman"/>
                <a:ea typeface="Times New Roman"/>
              </a:rPr>
              <a:t>рублей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затрат по автобусным пассажирским перевозкам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 654,2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132,7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           </a:t>
            </a:r>
            <a:endParaRPr lang="ru-RU" sz="1400" dirty="0" smtClean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2019 год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endParaRPr lang="ru-RU" sz="1700" dirty="0" smtClean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1700" dirty="0" smtClean="0">
                <a:latin typeface="Times New Roman"/>
                <a:ea typeface="Times New Roman"/>
              </a:rPr>
              <a:t>Расходы </a:t>
            </a:r>
            <a:r>
              <a:rPr lang="ru-RU" sz="1700" dirty="0">
                <a:latin typeface="Times New Roman"/>
                <a:ea typeface="Times New Roman"/>
              </a:rPr>
              <a:t>на жилищно-коммунальные услуги и жилищное строительство  профинансированы в сумме  </a:t>
            </a:r>
            <a:r>
              <a:rPr lang="ru-RU" sz="1700" dirty="0" smtClean="0">
                <a:latin typeface="Times New Roman"/>
                <a:ea typeface="Times New Roman"/>
              </a:rPr>
              <a:t>10 855,5 тыс</a:t>
            </a:r>
            <a:r>
              <a:rPr lang="ru-RU" sz="1700" dirty="0">
                <a:latin typeface="Times New Roman"/>
                <a:ea typeface="Times New Roman"/>
              </a:rPr>
              <a:t>. рублей, что составило </a:t>
            </a:r>
            <a:r>
              <a:rPr lang="ru-RU" sz="1700" dirty="0" smtClean="0">
                <a:latin typeface="Times New Roman"/>
                <a:ea typeface="Times New Roman"/>
              </a:rPr>
              <a:t>14,0 </a:t>
            </a:r>
            <a:r>
              <a:rPr lang="ru-RU" sz="1700" dirty="0">
                <a:latin typeface="Times New Roman"/>
                <a:ea typeface="Times New Roman"/>
              </a:rPr>
              <a:t>%  объема расходов  бюджета</a:t>
            </a:r>
            <a:r>
              <a:rPr lang="ru-RU" sz="1700" dirty="0" smtClean="0">
                <a:latin typeface="Times New Roman"/>
                <a:ea typeface="Times New Roman"/>
              </a:rPr>
              <a:t>.</a:t>
            </a:r>
          </a:p>
          <a:p>
            <a:pPr marR="45085" indent="457200" algn="just"/>
            <a:r>
              <a:rPr lang="ru-RU" sz="1700" dirty="0" smtClean="0">
                <a:latin typeface="Times New Roman"/>
                <a:ea typeface="Times New Roman"/>
              </a:rPr>
              <a:t>Расходы по жилищному строительству составили 504,5 тыс. рублей.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жилищно-коммунальное хозяйство израсходовано 4 856,5 тыс. рублей, из них на субсидии по жилищно-коммунальным услугам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sz="1700" dirty="0" smtClean="0">
                <a:latin typeface="Times New Roman"/>
                <a:ea typeface="Times New Roman"/>
              </a:rPr>
              <a:t> 2 612,0</a:t>
            </a:r>
            <a:r>
              <a:rPr lang="ru-RU" sz="17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smtClean="0">
                <a:latin typeface="Times New Roman"/>
                <a:ea typeface="Times New Roman"/>
              </a:rPr>
              <a:t>тыс. рублей, на компенсацию потерь от оказания услуг льготной категории граждан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44,6 тыс. рублей, на текущий ремонт жилищного фонда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317,8 тыс. рублей, на капитальный ремонт жилфонда – 1 882,1 тыс. рублей.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</a:t>
            </a:r>
            <a:r>
              <a:rPr lang="ru-RU" sz="1700" dirty="0">
                <a:latin typeface="Times New Roman"/>
                <a:ea typeface="Times New Roman"/>
              </a:rPr>
              <a:t>благоустройство населенных пунктов направлено </a:t>
            </a:r>
            <a:r>
              <a:rPr lang="ru-RU" sz="1700" dirty="0" smtClean="0">
                <a:latin typeface="Times New Roman"/>
                <a:ea typeface="Times New Roman"/>
              </a:rPr>
              <a:t>4 813,2 тыс</a:t>
            </a:r>
            <a:r>
              <a:rPr lang="ru-RU" sz="1700" dirty="0">
                <a:latin typeface="Times New Roman"/>
                <a:ea typeface="Times New Roman"/>
              </a:rPr>
              <a:t>. рублей, в том числе на содержание и текущий ремонт </a:t>
            </a:r>
            <a:r>
              <a:rPr lang="ru-RU" sz="1700" dirty="0" smtClean="0">
                <a:latin typeface="Times New Roman"/>
                <a:ea typeface="Times New Roman"/>
              </a:rPr>
              <a:t>объектов </a:t>
            </a:r>
            <a:r>
              <a:rPr lang="ru-RU" sz="1700" dirty="0">
                <a:latin typeface="Times New Roman"/>
                <a:ea typeface="Times New Roman"/>
              </a:rPr>
              <a:t>благоустройства населенных пунктов – </a:t>
            </a:r>
            <a:r>
              <a:rPr lang="ru-RU" sz="1700" dirty="0" smtClean="0">
                <a:latin typeface="Times New Roman"/>
                <a:ea typeface="Times New Roman"/>
              </a:rPr>
              <a:t>3 883,8 тыс</a:t>
            </a:r>
            <a:r>
              <a:rPr lang="ru-RU" sz="1700" dirty="0">
                <a:latin typeface="Times New Roman"/>
                <a:ea typeface="Times New Roman"/>
              </a:rPr>
              <a:t>. рублей, из них за счет средств, поступающих из республиканского дорожного фонда </a:t>
            </a:r>
            <a:r>
              <a:rPr lang="ru-RU" sz="1700" dirty="0" smtClean="0">
                <a:latin typeface="Times New Roman"/>
                <a:ea typeface="Times New Roman"/>
              </a:rPr>
              <a:t>– 550,0 </a:t>
            </a:r>
            <a:r>
              <a:rPr lang="ru-RU" sz="1700" dirty="0">
                <a:latin typeface="Times New Roman"/>
                <a:ea typeface="Times New Roman"/>
              </a:rPr>
              <a:t>тыс. </a:t>
            </a:r>
            <a:r>
              <a:rPr lang="ru-RU" sz="1700" dirty="0" smtClean="0">
                <a:latin typeface="Times New Roman"/>
                <a:ea typeface="Times New Roman"/>
              </a:rPr>
              <a:t>рублей, за </a:t>
            </a:r>
            <a:r>
              <a:rPr lang="ru-RU" sz="1700" dirty="0">
                <a:latin typeface="Times New Roman"/>
                <a:ea typeface="Times New Roman"/>
              </a:rPr>
              <a:t>счет средств  бюджетов сельсоветов </a:t>
            </a:r>
            <a:r>
              <a:rPr lang="ru-RU" sz="1700" dirty="0" smtClean="0">
                <a:latin typeface="Times New Roman"/>
                <a:ea typeface="Times New Roman"/>
              </a:rPr>
              <a:t>– 307,6 </a:t>
            </a:r>
            <a:r>
              <a:rPr lang="ru-RU" sz="1700" dirty="0">
                <a:latin typeface="Times New Roman"/>
                <a:ea typeface="Times New Roman"/>
              </a:rPr>
              <a:t>тыс. рублей, на </a:t>
            </a:r>
            <a:r>
              <a:rPr lang="ru-RU" sz="1700" dirty="0" smtClean="0">
                <a:latin typeface="Times New Roman"/>
                <a:ea typeface="Times New Roman"/>
              </a:rPr>
              <a:t>капитальный ремонт 929,4 тыс. рублей, в том числе </a:t>
            </a:r>
            <a:r>
              <a:rPr lang="ru-RU" sz="1700" dirty="0">
                <a:latin typeface="Times New Roman"/>
                <a:ea typeface="Times New Roman"/>
              </a:rPr>
              <a:t>за счет средств, поступающих из республиканского дорожного фонда – </a:t>
            </a:r>
            <a:r>
              <a:rPr lang="ru-RU" sz="1700" dirty="0" smtClean="0">
                <a:latin typeface="Times New Roman"/>
                <a:ea typeface="Times New Roman"/>
              </a:rPr>
              <a:t>652,4 </a:t>
            </a:r>
            <a:r>
              <a:rPr lang="ru-RU" sz="1700" dirty="0">
                <a:latin typeface="Times New Roman"/>
                <a:ea typeface="Times New Roman"/>
              </a:rPr>
              <a:t>тыс. рублей. 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Прочие </a:t>
            </a:r>
            <a:r>
              <a:rPr lang="ru-RU" sz="1700" dirty="0">
                <a:latin typeface="Times New Roman"/>
                <a:ea typeface="Times New Roman"/>
              </a:rPr>
              <a:t>расходы в области жилищно-коммунальных услуг  профинансированы в сумме </a:t>
            </a:r>
            <a:r>
              <a:rPr lang="ru-RU" sz="1700" dirty="0" smtClean="0">
                <a:latin typeface="Times New Roman"/>
                <a:ea typeface="Times New Roman"/>
              </a:rPr>
              <a:t>681,3 </a:t>
            </a:r>
            <a:r>
              <a:rPr lang="ru-RU" sz="1700" dirty="0">
                <a:latin typeface="Times New Roman"/>
                <a:ea typeface="Times New Roman"/>
              </a:rPr>
              <a:t>тыс. рублей, из </a:t>
            </a:r>
            <a:r>
              <a:rPr lang="ru-RU" sz="1700" dirty="0" smtClean="0">
                <a:latin typeface="Times New Roman"/>
                <a:ea typeface="Times New Roman"/>
              </a:rPr>
              <a:t>них на </a:t>
            </a:r>
            <a:r>
              <a:rPr lang="ru-RU" sz="1700" dirty="0">
                <a:latin typeface="Times New Roman"/>
                <a:ea typeface="Times New Roman"/>
              </a:rPr>
              <a:t>замену тепловых сетей </a:t>
            </a:r>
            <a:r>
              <a:rPr lang="ru-RU" sz="1700" dirty="0" smtClean="0">
                <a:latin typeface="Times New Roman"/>
                <a:ea typeface="Times New Roman"/>
              </a:rPr>
              <a:t>направлено 551,1 </a:t>
            </a:r>
            <a:r>
              <a:rPr lang="ru-RU" sz="1700" dirty="0">
                <a:latin typeface="Times New Roman"/>
                <a:ea typeface="Times New Roman"/>
              </a:rPr>
              <a:t>тыс. </a:t>
            </a:r>
            <a:r>
              <a:rPr lang="ru-RU" sz="1700" dirty="0" smtClean="0">
                <a:latin typeface="Times New Roman"/>
                <a:ea typeface="Times New Roman"/>
              </a:rPr>
              <a:t>рублей. </a:t>
            </a:r>
          </a:p>
          <a:p>
            <a:pPr marR="45085" indent="457200" algn="just">
              <a:spcAft>
                <a:spcPts val="0"/>
              </a:spcAft>
            </a:pPr>
            <a:endParaRPr lang="ru-RU" sz="17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137731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2019 год по функциональной классификации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938</Words>
  <Application>Microsoft Office PowerPoint</Application>
  <PresentationFormat>Экран (4:3)</PresentationFormat>
  <Paragraphs>165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Исполнение бюджета Осиповичского района за 2019 год</vt:lpstr>
      <vt:lpstr>Доходы консолидированного бюджета  Осиповичского района за 2019 год</vt:lpstr>
      <vt:lpstr>Доходы консолидированного бюджета Осиповичского района поступившие за 2019 год год по уровням бюджета</vt:lpstr>
      <vt:lpstr>В структуре доходов консолидированного бюджета района за              2019 год налоговые доходы составили 54,3%, неналоговые доходы – 4,5%, безвозмездные поступления – 41,2%. По сравнению с 2018 годом увеличилась доля безвозмездных поступлений.</vt:lpstr>
      <vt:lpstr>Презентация PowerPoint</vt:lpstr>
      <vt:lpstr>Структура неналоговых доходов консолидированного бюджета района за 2019 год</vt:lpstr>
      <vt:lpstr>Расходы консолидированного бюджета Осиповичского района за 2019 год</vt:lpstr>
      <vt:lpstr>Презентация PowerPoint</vt:lpstr>
      <vt:lpstr>Структура расходов консолидированного бюджета района                        за 2019 год по функциональной классификации</vt:lpstr>
      <vt:lpstr>Структура расходов консолидированного бюджета района за 2019 год по экономической классификации</vt:lpstr>
      <vt:lpstr>Программные расходы консолидированного бюджета района за 2019 год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Ковга Елена</cp:lastModifiedBy>
  <cp:revision>385</cp:revision>
  <cp:lastPrinted>2020-02-18T11:12:00Z</cp:lastPrinted>
  <dcterms:created xsi:type="dcterms:W3CDTF">2018-04-13T18:16:16Z</dcterms:created>
  <dcterms:modified xsi:type="dcterms:W3CDTF">2020-02-21T05:19:25Z</dcterms:modified>
</cp:coreProperties>
</file>