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63" r:id="rId3"/>
    <p:sldId id="261" r:id="rId4"/>
    <p:sldId id="280" r:id="rId5"/>
    <p:sldId id="265" r:id="rId6"/>
    <p:sldId id="268" r:id="rId7"/>
    <p:sldId id="269" r:id="rId8"/>
    <p:sldId id="281" r:id="rId9"/>
    <p:sldId id="271" r:id="rId10"/>
    <p:sldId id="274" r:id="rId11"/>
    <p:sldId id="276" r:id="rId12"/>
    <p:sldId id="275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1BA5"/>
    <a:srgbClr val="A1731F"/>
    <a:srgbClr val="3F91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19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1 полугодие</a:t>
            </a:r>
            <a:r>
              <a:rPr lang="ru-RU" baseline="0" dirty="0"/>
              <a:t> </a:t>
            </a:r>
            <a:r>
              <a:rPr lang="ru-RU" dirty="0"/>
              <a:t>2020 года</a:t>
            </a:r>
          </a:p>
        </c:rich>
      </c:tx>
      <c:layout>
        <c:manualLayout>
          <c:xMode val="edge"/>
          <c:yMode val="edge"/>
          <c:x val="0.24992918338037934"/>
          <c:y val="9.5405131549933478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4591194968553458E-2"/>
          <c:y val="9.5405131549933433E-3"/>
          <c:w val="0.96540880503144655"/>
          <c:h val="0.95959312075532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 полугодие 2020 года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fld id="{4FCBFF0F-9C57-4CFB-AF42-32B3324152F3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B01-4A55-A017-0B52E363C86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8E40AC4B-D505-4926-8926-7853A1D8622A}" type="VALUE">
                      <a:rPr lang="en-US" smtClean="0"/>
                      <a:pPr/>
                      <a:t>[ЗНАЧЕНИЕ]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3B01-4A55-A017-0B52E363C864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</c:v>
                </c:pt>
                <c:pt idx="1">
                  <c:v>4.1000000000000002E-2</c:v>
                </c:pt>
                <c:pt idx="2">
                  <c:v>0.45900000000000002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9E-49E3-B18A-67FF1BA124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221BA5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dirty="0"/>
              <a:t>1</a:t>
            </a:r>
            <a:r>
              <a:rPr lang="ru-RU" baseline="0" dirty="0"/>
              <a:t> полугодие</a:t>
            </a:r>
            <a:r>
              <a:rPr lang="ru-RU" dirty="0"/>
              <a:t> 2019 года</a:t>
            </a:r>
          </a:p>
        </c:rich>
      </c:tx>
      <c:layout>
        <c:manualLayout>
          <c:xMode val="edge"/>
          <c:yMode val="edge"/>
          <c:x val="0.20490389817263766"/>
          <c:y val="5.4649639867870706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280254418129358E-2"/>
          <c:y val="4.3222896986406828E-2"/>
          <c:w val="0.96719745581870642"/>
          <c:h val="0.769105858347507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 полугодие 2019 года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fld id="{D1003EFD-588D-46B6-B0C5-F528F0316DD8}" type="CELLREF">
                      <a:rPr lang="en-US" smtClean="0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{D1003EFD-588D-46B6-B0C5-F528F0316DD8}</c15:txfldGUID>
                      <c15:f>Лист1!$B$2</c15:f>
                      <c15:dlblFieldTableCache>
                        <c:ptCount val="1"/>
                        <c:pt idx="0">
                          <c:v>54,2%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0787-4F61-940C-4AED1E650E8F}"/>
                </c:ext>
              </c:extLst>
            </c:dLbl>
            <c:dLbl>
              <c:idx val="1"/>
              <c:layout>
                <c:manualLayout>
                  <c:x val="0.15074682728720845"/>
                  <c:y val="-0.1346123904855641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98F-4E13-ADD5-24CA5D3E919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CEE037F-B17F-4B0F-828B-82803251B753}" type="CELLREF">
                      <a:rPr lang="en-US" smtClean="0"/>
                      <a:pPr/>
                      <a:t>[ССЫЛКА НА ЯЧЕЙКУ]</a:t>
                    </a:fld>
                    <a:endParaRPr lang="ru-RU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{FCEE037F-B17F-4B0F-828B-82803251B753}</c15:txfldGUID>
                      <c15:f>Лист1!$B$4</c15:f>
                      <c15:dlblFieldTableCache>
                        <c:ptCount val="1"/>
                        <c:pt idx="0">
                          <c:v>41,0%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0-B98F-4E13-ADD5-24CA5D3E9199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0.54200000000000004</c:v>
                </c:pt>
                <c:pt idx="1">
                  <c:v>4.8000000000000001E-2</c:v>
                </c:pt>
                <c:pt idx="2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CD-4119-A5EA-7CA0A8E37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76016319000549237"/>
          <c:w val="0.99603293497535461"/>
          <c:h val="0.15537827565325291"/>
        </c:manualLayout>
      </c:layout>
      <c:overlay val="0"/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>
                <a:solidFill>
                  <a:srgbClr val="3F9158"/>
                </a:solidFill>
              </a:defRPr>
            </a:pPr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консолидированного бюджета района за</a:t>
            </a:r>
            <a:r>
              <a:rPr lang="ru-RU" sz="2000" baseline="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aseline="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</a:t>
            </a:r>
            <a:r>
              <a:rPr lang="ru-RU" sz="2000" baseline="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года</a:t>
            </a:r>
            <a:endParaRPr lang="ru-RU" sz="2000" dirty="0">
              <a:solidFill>
                <a:srgbClr val="221B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консолидированного бюджета района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10008495382973986"/>
                  <c:y val="-0.2745273673295560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E4B-42AC-9135-3E023D91AED6}"/>
                </c:ext>
              </c:extLst>
            </c:dLbl>
            <c:dLbl>
              <c:idx val="1"/>
              <c:layout>
                <c:manualLayout>
                  <c:x val="3.7343621176594413E-2"/>
                  <c:y val="5.5150745358777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4B1-4528-9D9C-0BF2402A4235}"/>
                </c:ext>
              </c:extLst>
            </c:dLbl>
            <c:dLbl>
              <c:idx val="2"/>
              <c:layout>
                <c:manualLayout>
                  <c:x val="5.917958433468406E-4"/>
                  <c:y val="-2.540850161947817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4B1-4528-9D9C-0BF2402A4235}"/>
                </c:ext>
              </c:extLst>
            </c:dLbl>
            <c:dLbl>
              <c:idx val="3"/>
              <c:layout>
                <c:manualLayout>
                  <c:x val="1.2431610912627641E-2"/>
                  <c:y val="-9.15631881357911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4B1-4528-9D9C-0BF2402A4235}"/>
                </c:ext>
              </c:extLst>
            </c:dLbl>
            <c:dLbl>
              <c:idx val="4"/>
              <c:layout>
                <c:manualLayout>
                  <c:x val="1.7162384004116502E-2"/>
                  <c:y val="-3.59425875757394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4B1-4528-9D9C-0BF2402A4235}"/>
                </c:ext>
              </c:extLst>
            </c:dLbl>
            <c:dLbl>
              <c:idx val="5"/>
              <c:layout>
                <c:manualLayout>
                  <c:x val="5.5041825274774539E-2"/>
                  <c:y val="-2.851036494520551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4B1-4528-9D9C-0BF2402A4235}"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                               (10 230,4 тыс. руб., 52,6%)</c:v>
                </c:pt>
                <c:pt idx="1">
                  <c:v>НДС                                             (3 071,3 тыс. руб., 15,8%)</c:v>
                </c:pt>
                <c:pt idx="2">
                  <c:v>Земельный налог                (774,2 тыс. руб., 4,0%)</c:v>
                </c:pt>
                <c:pt idx="3">
                  <c:v>Налог на недвижимость              (3 541,5  тыс. руб., 18,2%)</c:v>
                </c:pt>
                <c:pt idx="4">
                  <c:v>Другие налоги от выручки              (1 618,1 тыс. руб., 8,3%)</c:v>
                </c:pt>
                <c:pt idx="5">
                  <c:v>Прочие налоговые доходы (220,0 тыс. руб., 1,1%)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0.52600000000000002</c:v>
                </c:pt>
                <c:pt idx="1">
                  <c:v>0.158</c:v>
                </c:pt>
                <c:pt idx="2">
                  <c:v>0.04</c:v>
                </c:pt>
                <c:pt idx="3">
                  <c:v>0.182</c:v>
                </c:pt>
                <c:pt idx="4">
                  <c:v>8.3000000000000004E-2</c:v>
                </c:pt>
                <c:pt idx="5">
                  <c:v>1.0999999999999999E-2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4B-42AC-9135-3E023D91AED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991659308809745"/>
          <c:y val="0.17327148835314596"/>
          <c:w val="0.32385655979744943"/>
          <c:h val="0.82672847603827493"/>
        </c:manualLayout>
      </c:layout>
      <c:overlay val="0"/>
      <c:txPr>
        <a:bodyPr/>
        <a:lstStyle/>
        <a:p>
          <a:pPr>
            <a:defRPr sz="16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18"/>
            <c:extLst>
              <c:ext xmlns:c16="http://schemas.microsoft.com/office/drawing/2014/chart" uri="{C3380CC4-5D6E-409C-BE32-E72D297353CC}">
                <c16:uniqueId val="{00000000-E02F-4FC4-9F61-4F4E8FBADA80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Компенсация расходов государства                                        (769,5 тыс. руб., 47,7%)</c:v>
                </c:pt>
                <c:pt idx="1">
                  <c:v>Доходы от приватизации (продажи) жилых помещений  (300,7 тыс. руб., 18,6%)</c:v>
                </c:pt>
                <c:pt idx="2">
                  <c:v>Доходы от сдачи в аренду земельных участков и иного имущества                              (157,5 тыс. руб., 9,8%)</c:v>
                </c:pt>
                <c:pt idx="3">
                  <c:v>Штрафы (79,4 тыс. руб., 4,9%)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0.47699999999999998</c:v>
                </c:pt>
                <c:pt idx="1">
                  <c:v>0.186</c:v>
                </c:pt>
                <c:pt idx="2">
                  <c:v>9.8000000000000004E-2</c:v>
                </c:pt>
                <c:pt idx="3">
                  <c:v>4.9000000000000002E-2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D5-489F-AC24-C872B2B5FF2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864197530864198"/>
          <c:y val="8.0943012778277854E-2"/>
          <c:w val="0.40432098765432101"/>
          <c:h val="0.91905698722172224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235946005999342E-3"/>
          <c:y val="6.8260490082532682E-2"/>
          <c:w val="0.54768272712929189"/>
          <c:h val="0.8689899270451431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1.6167185127578417E-2"/>
                  <c:y val="-5.79844248660346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926-4FB2-A5D5-B948341B7523}"/>
                </c:ext>
              </c:extLst>
            </c:dLbl>
            <c:dLbl>
              <c:idx val="1"/>
              <c:layout>
                <c:manualLayout>
                  <c:x val="5.8789764100285101E-2"/>
                  <c:y val="-0.11838486743482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860-4C90-B4F6-E173CA10D706}"/>
                </c:ext>
              </c:extLst>
            </c:dLbl>
            <c:dLbl>
              <c:idx val="2"/>
              <c:layout>
                <c:manualLayout>
                  <c:x val="-8.8184646150427197E-3"/>
                  <c:y val="2.416017702751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926-4FB2-A5D5-B948341B7523}"/>
                </c:ext>
              </c:extLst>
            </c:dLbl>
            <c:dLbl>
              <c:idx val="3"/>
              <c:layout>
                <c:manualLayout>
                  <c:x val="2.7925137947635448E-2"/>
                  <c:y val="-5.3152579698146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926-4FB2-A5D5-B948341B7523}"/>
                </c:ext>
              </c:extLst>
            </c:dLbl>
            <c:dLbl>
              <c:idx val="5"/>
              <c:layout>
                <c:manualLayout>
                  <c:x val="5.8789764100285156E-3"/>
                  <c:y val="-4.83203540550288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926-4FB2-A5D5-B948341B7523}"/>
                </c:ext>
              </c:extLst>
            </c:dLbl>
            <c:dLbl>
              <c:idx val="7"/>
              <c:layout>
                <c:manualLayout>
                  <c:x val="-5.8789764100285425E-3"/>
                  <c:y val="-7.73125664880462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926-4FB2-A5D5-B948341B7523}"/>
                </c:ext>
              </c:extLst>
            </c:dLbl>
            <c:dLbl>
              <c:idx val="8"/>
              <c:layout>
                <c:manualLayout>
                  <c:x val="-2.351590564011405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26-4FB2-A5D5-B948341B7523}"/>
                </c:ext>
              </c:extLst>
            </c:dLbl>
            <c:dLbl>
              <c:idx val="9"/>
              <c:layout>
                <c:manualLayout>
                  <c:x val="-1.4697441025071289E-3"/>
                  <c:y val="-5.0736561995394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926-4FB2-A5D5-B948341B75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Общегосударственная деятельность                            (2 792,7 тыс. руб., 7,3%)</c:v>
                </c:pt>
                <c:pt idx="1">
                  <c:v>Национальная экономика (558,3 тыс. руб., 1,4%)</c:v>
                </c:pt>
                <c:pt idx="2">
                  <c:v>Охрана окружающей среды (5,9 тыс. руб.)</c:v>
                </c:pt>
                <c:pt idx="3">
                  <c:v>Жилищно-коммунальные услуги и жилищное строительство (5 560,3 тыс. руб., 14,5%)</c:v>
                </c:pt>
                <c:pt idx="4">
                  <c:v>Здравоохранение (8 733,6 тыс. руб., 22,7%)</c:v>
                </c:pt>
                <c:pt idx="5">
                  <c:v>Физическия культура, спорт, культура и средства массовой информации (2 452,1 тыс. руб., 6,4%)</c:v>
                </c:pt>
                <c:pt idx="6">
                  <c:v>Образование (16 878,0 тыс. руб., 43,9%)</c:v>
                </c:pt>
                <c:pt idx="7">
                  <c:v>Социальная политика (1 464,5 тыс. руб., 3,8%)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7.2999999999999995E-2</c:v>
                </c:pt>
                <c:pt idx="1">
                  <c:v>1.4E-2</c:v>
                </c:pt>
                <c:pt idx="3">
                  <c:v>0.14499999999999999</c:v>
                </c:pt>
                <c:pt idx="4">
                  <c:v>0.22700000000000001</c:v>
                </c:pt>
                <c:pt idx="5">
                  <c:v>6.4000000000000001E-2</c:v>
                </c:pt>
                <c:pt idx="6">
                  <c:v>0.439</c:v>
                </c:pt>
                <c:pt idx="7">
                  <c:v>3.7999999999999999E-2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926-4FB2-A5D5-B948341B752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4616142187905048"/>
          <c:y val="4.9024233228271436E-4"/>
          <c:w val="0.45383857909345271"/>
          <c:h val="0.99950975766771732"/>
        </c:manualLayout>
      </c:layout>
      <c:overlay val="0"/>
      <c:txPr>
        <a:bodyPr/>
        <a:lstStyle/>
        <a:p>
          <a:pPr>
            <a:defRPr sz="14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150743371017847E-2"/>
          <c:y val="0.1050225208691927"/>
          <c:w val="0.46723705534813115"/>
          <c:h val="0.731990334999070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0.16431429804963024"/>
                  <c:y val="-0.1623372473227137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9BD-4536-8D4F-FD56EE23DC2F}"/>
                </c:ext>
              </c:extLst>
            </c:dLbl>
            <c:dLbl>
              <c:idx val="1"/>
              <c:layout>
                <c:manualLayout>
                  <c:x val="2.3684927061614378E-2"/>
                  <c:y val="4.638207066363247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9BD-4536-8D4F-FD56EE23DC2F}"/>
                </c:ext>
              </c:extLst>
            </c:dLbl>
            <c:dLbl>
              <c:idx val="2"/>
              <c:layout>
                <c:manualLayout>
                  <c:x val="-7.4015397067544939E-3"/>
                  <c:y val="-2.782924239817948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9BD-4536-8D4F-FD56EE23DC2F}"/>
                </c:ext>
              </c:extLst>
            </c:dLbl>
            <c:dLbl>
              <c:idx val="3"/>
              <c:layout>
                <c:manualLayout>
                  <c:x val="7.5495705008895839E-2"/>
                  <c:y val="-3.942476006408760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9BD-4536-8D4F-FD56EE23DC2F}"/>
                </c:ext>
              </c:extLst>
            </c:dLbl>
            <c:dLbl>
              <c:idx val="4"/>
              <c:layout>
                <c:manualLayout>
                  <c:x val="4.4409238240526963E-2"/>
                  <c:y val="2.319103533181623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9BD-4536-8D4F-FD56EE23DC2F}"/>
                </c:ext>
              </c:extLst>
            </c:dLbl>
            <c:dLbl>
              <c:idx val="5"/>
              <c:layout>
                <c:manualLayout>
                  <c:x val="6.8094165302141338E-2"/>
                  <c:y val="5.333938126317734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9BD-4536-8D4F-FD56EE23DC2F}"/>
                </c:ext>
              </c:extLst>
            </c:dLbl>
            <c:dLbl>
              <c:idx val="6"/>
              <c:layout>
                <c:manualLayout>
                  <c:x val="7.0512603831363319E-2"/>
                  <c:y val="7.1244321391958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480901929482314E-2"/>
                      <c:h val="6.39725622661038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49BD-4536-8D4F-FD56EE23DC2F}"/>
                </c:ext>
              </c:extLst>
            </c:dLbl>
            <c:dLbl>
              <c:idx val="7"/>
              <c:layout>
                <c:manualLayout>
                  <c:x val="1.1842463530807189E-2"/>
                  <c:y val="-1.159551766590814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9BD-4536-8D4F-FD56EE23DC2F}"/>
                </c:ext>
              </c:extLst>
            </c:dLbl>
            <c:dLbl>
              <c:idx val="8"/>
              <c:layout>
                <c:manualLayout>
                  <c:x val="5.0330470005930557E-2"/>
                  <c:y val="7.42113130618119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49BD-4536-8D4F-FD56EE23DC2F}"/>
                </c:ext>
              </c:extLst>
            </c:dLbl>
            <c:dLbl>
              <c:idx val="9"/>
              <c:layout>
                <c:manualLayout>
                  <c:x val="2.5165235002965251E-2"/>
                  <c:y val="8.812593426090170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9BD-4536-8D4F-FD56EE23DC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Заработная  плата  с отчислениями               (23 258,8 тыс. руб., 60,5%)</c:v>
                </c:pt>
                <c:pt idx="1">
                  <c:v>Медикаменты (664,9 тыс. руб., 1,7%)</c:v>
                </c:pt>
                <c:pt idx="2">
                  <c:v>Питание (704,5 тыс. руб., 1,8%)</c:v>
                </c:pt>
                <c:pt idx="3">
                  <c:v>Оплата коммунальных услуг                                    (3 399,3 тыс. руб., 8,8%)</c:v>
                </c:pt>
                <c:pt idx="4">
                  <c:v>Текущие и капитальные трансферты населению (1 467,5 тыс. руб., 3,8%)</c:v>
                </c:pt>
                <c:pt idx="5">
                  <c:v>Субсидии (2 845,5 тыс. руб., 7,4%)</c:v>
                </c:pt>
                <c:pt idx="6">
                  <c:v>Капитальные вложения в основные фонды (1 706,8 тыс. руб., 4,5%)</c:v>
                </c:pt>
                <c:pt idx="7">
                  <c:v>Обслуживание ценных бумаг                                (261,9 тыс. руб., 0,7%)</c:v>
                </c:pt>
                <c:pt idx="8">
                  <c:v>Текущее содержание объектов благоустройства (1 577,0 тыс. руб., 4,1%)</c:v>
                </c:pt>
                <c:pt idx="9">
                  <c:v>Прочие расходы  ( 2 568,1 тыс. руб., 6,7%)</c:v>
                </c:pt>
              </c:strCache>
            </c:strRef>
          </c:cat>
          <c:val>
            <c:numRef>
              <c:f>Лист1!$B$2:$B$11</c:f>
              <c:numCache>
                <c:formatCode>0.0%</c:formatCode>
                <c:ptCount val="10"/>
                <c:pt idx="0">
                  <c:v>0.60499999999999998</c:v>
                </c:pt>
                <c:pt idx="1">
                  <c:v>1.7000000000000001E-2</c:v>
                </c:pt>
                <c:pt idx="2">
                  <c:v>1.7999999999999999E-2</c:v>
                </c:pt>
                <c:pt idx="3">
                  <c:v>8.7999999999999995E-2</c:v>
                </c:pt>
                <c:pt idx="4">
                  <c:v>3.7999999999999999E-2</c:v>
                </c:pt>
                <c:pt idx="5">
                  <c:v>7.3999999999999996E-2</c:v>
                </c:pt>
                <c:pt idx="6">
                  <c:v>4.4999999999999998E-2</c:v>
                </c:pt>
                <c:pt idx="7">
                  <c:v>7.0000000000000001E-3</c:v>
                </c:pt>
                <c:pt idx="8">
                  <c:v>4.1000000000000002E-2</c:v>
                </c:pt>
                <c:pt idx="9">
                  <c:v>6.7000000000000004E-2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9BD-4536-8D4F-FD56EE23DC2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623456790123457"/>
          <c:y val="3.3038059091083843E-2"/>
          <c:w val="0.46450617283950618"/>
          <c:h val="0.83290668370613818"/>
        </c:manualLayout>
      </c:layout>
      <c:overlay val="0"/>
      <c:txPr>
        <a:bodyPr/>
        <a:lstStyle/>
        <a:p>
          <a:pPr>
            <a:defRPr sz="16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E0505-7C60-4905-8AAC-9E18DE72D4D0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BAF1B-D4BE-4983-926E-F9B08CA1A0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984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BAF1B-D4BE-4983-926E-F9B08CA1A01F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881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298C-5431-4E4E-9873-F3161566FE56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CD4298C-5431-4E4E-9873-F3161566FE56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CD4298C-5431-4E4E-9873-F3161566FE56}" type="datetimeFigureOut">
              <a:rPr lang="ru-RU" smtClean="0"/>
              <a:t>22.07.2020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B3517F-B5F6-490E-BF5F-0A9DE7D64E4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412777"/>
            <a:ext cx="6192688" cy="2169586"/>
          </a:xfrm>
        </p:spPr>
        <p:txBody>
          <a:bodyPr>
            <a:normAutofit/>
          </a:bodyPr>
          <a:lstStyle/>
          <a:p>
            <a:pPr algn="l"/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</a:t>
            </a:r>
            <a:r>
              <a:rPr lang="ru-RU" sz="4000" dirty="0">
                <a:solidFill>
                  <a:srgbClr val="3F91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2020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для граждан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821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9598833"/>
              </p:ext>
            </p:extLst>
          </p:nvPr>
        </p:nvGraphicFramePr>
        <p:xfrm>
          <a:off x="457200" y="1481138"/>
          <a:ext cx="8579296" cy="5476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за 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2020 года по экономической классификации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125103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484369"/>
              </p:ext>
            </p:extLst>
          </p:nvPr>
        </p:nvGraphicFramePr>
        <p:xfrm>
          <a:off x="693908" y="1196752"/>
          <a:ext cx="7992892" cy="4320480"/>
        </p:xfrm>
        <a:graphic>
          <a:graphicData uri="http://schemas.openxmlformats.org/drawingml/2006/table">
            <a:tbl>
              <a:tblPr/>
              <a:tblGrid>
                <a:gridCol w="6495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7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5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16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38 454,2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70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аграрного бизнеса в Республике Беларусь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210,5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506454"/>
                  </a:ext>
                </a:extLst>
              </a:tr>
              <a:tr h="36367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о социальной защите и содействии занятости населения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895,0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67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"Здоровье народа и демографическая безопасность Республики Беларусь"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8 733,6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82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"Охрана окружающей среды и устойчивое использование природных ресурсов"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14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"Образование и молодежная политика"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17 271,7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86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"Культура Беларуси"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1 567,6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67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физической культуры и спорта в Республике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818,4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10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"Комфортное жилье и благоприятная среда"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4 489,9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616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"Строительство жилья"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609,7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85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транспортного комплекса Республики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328,2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990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 2015-2020 годы по увековечиванию погибших при защите Отечества и сохранению памяти о жертвах войн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fontAlgn="t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1,2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67689"/>
                  </a:ext>
                </a:extLst>
              </a:tr>
              <a:tr h="27243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3 522,5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6823561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9366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расходы консолидированного бюджета района за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2020 года </a:t>
            </a:r>
          </a:p>
        </p:txBody>
      </p:sp>
    </p:spTree>
    <p:extLst>
      <p:ext uri="{BB962C8B-B14F-4D97-AF65-F5344CB8AC3E}">
        <p14:creationId xmlns:p14="http://schemas.microsoft.com/office/powerpoint/2010/main" val="2648671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455849"/>
              </p:ext>
            </p:extLst>
          </p:nvPr>
        </p:nvGraphicFramePr>
        <p:xfrm>
          <a:off x="577850" y="3472656"/>
          <a:ext cx="7988300" cy="542925"/>
        </p:xfrm>
        <a:graphic>
          <a:graphicData uri="http://schemas.openxmlformats.org/drawingml/2006/table">
            <a:tbl>
              <a:tblPr/>
              <a:tblGrid>
                <a:gridCol w="798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долговых обязательств органов местного управления и самоуправления</a:t>
            </a:r>
            <a:endParaRPr lang="ru-RU" sz="1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670760"/>
              </p:ext>
            </p:extLst>
          </p:nvPr>
        </p:nvGraphicFramePr>
        <p:xfrm>
          <a:off x="467544" y="836711"/>
          <a:ext cx="8424936" cy="5092475"/>
        </p:xfrm>
        <a:graphic>
          <a:graphicData uri="http://schemas.openxmlformats.org/drawingml/2006/table">
            <a:tbl>
              <a:tblPr/>
              <a:tblGrid>
                <a:gridCol w="223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65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3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16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8211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тыс. рублей</a:t>
                      </a: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8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января 2020 г.              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июля 2020 г.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8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12 726,8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342900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10 490,2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2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Гарантии местных исполнительных и распорядительных органов, предъявленные к исполнению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54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260,0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8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542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effectLst/>
                          <a:latin typeface="Times New Roman"/>
                        </a:rPr>
                        <a:t>  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Долг органов местного управления и самоуправления 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12 726,8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10 750,2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211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2 052,6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2 052,6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25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14 779,4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12 802,8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5930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indent="540385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На исполнение обязательств райисполкома по погашению облигационных займов, выпущенных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Осиповичским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райисполкомом направлено  2 236,6 тыс. рублей.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lvl="0" indent="54038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На</a:t>
                      </a:r>
                      <a:r>
                        <a:rPr lang="ru-RU" sz="1400" b="0" i="0" u="none" strike="noStrike" baseline="0" dirty="0">
                          <a:effectLst/>
                          <a:latin typeface="Times New Roman"/>
                        </a:rPr>
                        <a:t> финансирование кассового разрыва, возникшего при исполнении районного бюджета,  привлечены бюджетные кредиты из областного бюджета на сумму 260,0 тыс. рублей.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             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   </a:t>
                      </a:r>
                    </a:p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                                                                                                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Финансовый отдел </a:t>
                      </a:r>
                      <a:r>
                        <a:rPr lang="ru-RU" sz="1400" b="0" i="0" u="none" strike="noStrike" dirty="0" err="1"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 райисполкома</a:t>
                      </a: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018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320480"/>
          </a:xfrm>
        </p:spPr>
        <p:txBody>
          <a:bodyPr>
            <a:normAutofit fontScale="70000" lnSpcReduction="20000"/>
          </a:bodyPr>
          <a:lstStyle/>
          <a:p>
            <a:pPr marR="45085" indent="540385" algn="just"/>
            <a:endParaRPr lang="ru-RU" sz="2800" dirty="0">
              <a:latin typeface="Times New Roman"/>
              <a:ea typeface="Times New Roman"/>
            </a:endParaRPr>
          </a:p>
          <a:p>
            <a:pPr marR="45085" indent="540385" algn="just"/>
            <a:r>
              <a:rPr lang="ru-RU" sz="2800" dirty="0">
                <a:latin typeface="Times New Roman"/>
                <a:ea typeface="Times New Roman"/>
              </a:rPr>
              <a:t>В консолидированный бюджет </a:t>
            </a:r>
            <a:r>
              <a:rPr lang="ru-RU" sz="2800" dirty="0" err="1">
                <a:latin typeface="Times New Roman"/>
                <a:ea typeface="Times New Roman"/>
              </a:rPr>
              <a:t>Осиповичского</a:t>
            </a:r>
            <a:r>
              <a:rPr lang="ru-RU" sz="2800" dirty="0">
                <a:latin typeface="Times New Roman"/>
                <a:ea typeface="Times New Roman"/>
              </a:rPr>
              <a:t> района за               </a:t>
            </a:r>
            <a:r>
              <a:rPr lang="en-US" sz="2800" dirty="0">
                <a:latin typeface="Times New Roman"/>
                <a:ea typeface="Times New Roman"/>
              </a:rPr>
              <a:t>I </a:t>
            </a:r>
            <a:r>
              <a:rPr lang="ru-RU" sz="2800" dirty="0">
                <a:latin typeface="Times New Roman"/>
                <a:ea typeface="Times New Roman"/>
              </a:rPr>
              <a:t>полугодие 2020 года поступило доходов 38 910,1 тыс. рублей, расходы профинансированы в сумме 38 454,2 тыс. рублей, профицит на 1 июля 2020 г. 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составил  455,9 тыс. рублей. </a:t>
            </a:r>
            <a:endParaRPr lang="ru-RU" sz="2000" dirty="0">
              <a:latin typeface="Times New Roman"/>
              <a:ea typeface="Times New Roman"/>
            </a:endParaRPr>
          </a:p>
          <a:p>
            <a:pPr marR="45085" indent="457200" algn="just"/>
            <a:r>
              <a:rPr lang="ru-RU" sz="2800" dirty="0">
                <a:latin typeface="Times New Roman"/>
                <a:ea typeface="Times New Roman"/>
              </a:rPr>
              <a:t>Бюджет района за </a:t>
            </a:r>
            <a:r>
              <a:rPr lang="en-US" sz="2800" dirty="0">
                <a:latin typeface="Times New Roman"/>
                <a:ea typeface="Times New Roman"/>
              </a:rPr>
              <a:t>I </a:t>
            </a:r>
            <a:r>
              <a:rPr lang="ru-RU" sz="2800" dirty="0">
                <a:latin typeface="Times New Roman"/>
                <a:ea typeface="Times New Roman"/>
              </a:rPr>
              <a:t>полугодие 2020 года по доходам исполнен в объеме 40,2% к уточненному годовому плану.</a:t>
            </a:r>
          </a:p>
          <a:p>
            <a:pPr marR="45085" indent="457200" algn="just"/>
            <a:r>
              <a:rPr lang="ru-RU" sz="2800" dirty="0">
                <a:latin typeface="Times New Roman"/>
                <a:ea typeface="Times New Roman"/>
              </a:rPr>
              <a:t>Собственные доходы поступили в сумме 21 068,8 тыс. рублей, в том числе налоговые доходы в сумме 19 455,5 тыс. рублей, неналоговые доходы в сумме 1 613,3 тыс. рублей.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>
                <a:latin typeface="Times New Roman"/>
                <a:ea typeface="Times New Roman"/>
              </a:rPr>
              <a:t>Безвозмездные поступления из республиканского и областного бюджетов получены в сумме 17 841,3 тыс. рублей, в том числе дотация в сумме 12 675,3 тыс. рублей.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Дотация бюджетам первичного уровня из районного бюджета составила  </a:t>
            </a:r>
            <a:r>
              <a:rPr lang="ru-RU" sz="2800" dirty="0">
                <a:latin typeface="Times New Roman"/>
                <a:ea typeface="Times New Roman"/>
              </a:rPr>
              <a:t>86,4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Times New Roman"/>
              </a:rPr>
              <a:t> тыс.  рублей. </a:t>
            </a:r>
            <a:endParaRPr lang="ru-RU" sz="21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консолидированного бюджета 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5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2020 года</a:t>
            </a:r>
          </a:p>
        </p:txBody>
      </p:sp>
    </p:spTree>
    <p:extLst>
      <p:ext uri="{BB962C8B-B14F-4D97-AF65-F5344CB8AC3E}">
        <p14:creationId xmlns:p14="http://schemas.microsoft.com/office/powerpoint/2010/main" val="1803596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7069713"/>
              </p:ext>
            </p:extLst>
          </p:nvPr>
        </p:nvGraphicFramePr>
        <p:xfrm>
          <a:off x="755576" y="1340768"/>
          <a:ext cx="7526241" cy="5024541"/>
        </p:xfrm>
        <a:graphic>
          <a:graphicData uri="http://schemas.openxmlformats.org/drawingml/2006/table">
            <a:tbl>
              <a:tblPr/>
              <a:tblGrid>
                <a:gridCol w="1071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1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3529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87336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45706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56113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87336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14483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76929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24891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97744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66521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</a:tblGrid>
              <a:tr h="853323">
                <a:tc gridSpan="36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Осиповичского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(21 068,8 тыс. рублей)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039"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790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30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(20 641,8 тыс.</a:t>
                      </a:r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рублей  </a:t>
                      </a:r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 учетом консолидации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3"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Бюджеты сельских советов</a:t>
                      </a:r>
                    </a:p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(427,0 тыс. рублей</a:t>
                      </a:r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55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7298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Вязьевский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74,0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Гродзянский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22,2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Дарагановский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30,0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Дричинский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18,8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Елизовский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64,5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Лапичский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72,3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Липенский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35,3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Протасевичский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35,2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38,2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Татарковский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15,7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Ясенский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20,8 тыс. руб.</a:t>
                      </a:r>
                    </a:p>
                  </a:txBody>
                  <a:tcPr marL="9525" marR="9525" marT="9525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274638"/>
            <a:ext cx="7416824" cy="922114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Times New Roman" pitchFamily="18" charset="0"/>
                <a:cs typeface="Times New Roman" panose="02020603050405020304" pitchFamily="18" charset="0"/>
              </a:rPr>
              <a:t>Доходы консолидированного бюджета </a:t>
            </a:r>
            <a:r>
              <a:rPr lang="ru-RU" sz="20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поступившие за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2020 года год по уровням бюджета</a:t>
            </a:r>
          </a:p>
        </p:txBody>
      </p:sp>
    </p:spTree>
    <p:extLst>
      <p:ext uri="{BB962C8B-B14F-4D97-AF65-F5344CB8AC3E}">
        <p14:creationId xmlns:p14="http://schemas.microsoft.com/office/powerpoint/2010/main" val="3260042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49603864"/>
              </p:ext>
            </p:extLst>
          </p:nvPr>
        </p:nvGraphicFramePr>
        <p:xfrm>
          <a:off x="457200" y="1481138"/>
          <a:ext cx="4038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75927492"/>
              </p:ext>
            </p:extLst>
          </p:nvPr>
        </p:nvGraphicFramePr>
        <p:xfrm>
          <a:off x="4427984" y="1556792"/>
          <a:ext cx="425881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В структуре доходов консолидированного бюджета района за                      </a:t>
            </a:r>
            <a:r>
              <a:rPr lang="en-US" sz="2000" b="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I </a:t>
            </a:r>
            <a:r>
              <a:rPr lang="ru-RU" sz="2000" b="0" dirty="0">
                <a:solidFill>
                  <a:prstClr val="black"/>
                </a:solidFill>
                <a:effectLst/>
                <a:latin typeface="Times New Roman"/>
                <a:ea typeface="Times New Roman"/>
                <a:cs typeface="+mn-cs"/>
              </a:rPr>
              <a:t>полугодие 2020 года </a:t>
            </a:r>
            <a:r>
              <a:rPr lang="ru-RU" sz="2000" b="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налоговые доходы составили 50,0%, неналоговые доходы – 4,1%, безвозмездные поступления – 45,9%. </a:t>
            </a:r>
            <a:endParaRPr lang="ru-RU" sz="20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112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710393438"/>
              </p:ext>
            </p:extLst>
          </p:nvPr>
        </p:nvGraphicFramePr>
        <p:xfrm>
          <a:off x="251520" y="692696"/>
          <a:ext cx="871296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4211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5182900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22114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консолидированного бюджета района за </a:t>
            </a:r>
            <a:r>
              <a:rPr lang="en-US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dirty="0">
                <a:solidFill>
                  <a:srgbClr val="221B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2020 года</a:t>
            </a:r>
          </a:p>
        </p:txBody>
      </p:sp>
    </p:spTree>
    <p:extLst>
      <p:ext uri="{BB962C8B-B14F-4D97-AF65-F5344CB8AC3E}">
        <p14:creationId xmlns:p14="http://schemas.microsoft.com/office/powerpoint/2010/main" val="3343606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12568"/>
          </a:xfrm>
        </p:spPr>
        <p:txBody>
          <a:bodyPr>
            <a:noAutofit/>
          </a:bodyPr>
          <a:lstStyle/>
          <a:p>
            <a:pPr indent="0" algn="just">
              <a:buNone/>
            </a:pPr>
            <a:r>
              <a:rPr lang="ru-RU" sz="1600" dirty="0">
                <a:latin typeface="Times New Roman"/>
                <a:ea typeface="Times New Roman"/>
              </a:rPr>
              <a:t>	</a:t>
            </a:r>
          </a:p>
          <a:p>
            <a:pPr indent="0" algn="just">
              <a:buNone/>
            </a:pPr>
            <a:r>
              <a:rPr lang="ru-RU" sz="1600" dirty="0">
                <a:latin typeface="Times New Roman"/>
                <a:ea typeface="Times New Roman"/>
              </a:rPr>
              <a:t>        </a:t>
            </a:r>
            <a:r>
              <a:rPr lang="ru-RU" sz="1800" dirty="0">
                <a:latin typeface="Times New Roman"/>
                <a:ea typeface="Times New Roman"/>
              </a:rPr>
              <a:t>Расходы консолидированного бюджета </a:t>
            </a:r>
            <a:r>
              <a:rPr lang="ru-RU" sz="1800" dirty="0" err="1">
                <a:latin typeface="Times New Roman"/>
                <a:ea typeface="Times New Roman"/>
              </a:rPr>
              <a:t>Осиповичского</a:t>
            </a:r>
            <a:r>
              <a:rPr lang="ru-RU" sz="1800" dirty="0">
                <a:latin typeface="Times New Roman"/>
                <a:ea typeface="Times New Roman"/>
              </a:rPr>
              <a:t> района за                  </a:t>
            </a:r>
            <a:r>
              <a:rPr lang="en-US" sz="1800" dirty="0">
                <a:latin typeface="Times New Roman"/>
                <a:ea typeface="Times New Roman"/>
              </a:rPr>
              <a:t>I </a:t>
            </a:r>
            <a:r>
              <a:rPr lang="ru-RU" sz="1800" dirty="0">
                <a:latin typeface="Times New Roman"/>
                <a:ea typeface="Times New Roman"/>
              </a:rPr>
              <a:t>полугодие 2020 года составили 38 454,2 тыс. рублей или 41,3% к уточнённому плану на год.</a:t>
            </a:r>
          </a:p>
          <a:p>
            <a:pPr marR="45085" indent="0" algn="just">
              <a:buNone/>
            </a:pPr>
            <a:r>
              <a:rPr lang="ru-RU" sz="1800" dirty="0">
                <a:latin typeface="Times New Roman"/>
                <a:ea typeface="Times New Roman"/>
              </a:rPr>
              <a:t>        Бюджет района в отчетном периоде сохранил социальную направленность.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первоочередные статьи расходов бюджета (заработная плата с начислениями, приобретение лекарственных средств и изделий медицинского назначения, продуктов питания, бюджетные трансферты населению, субсидии, оплата коммунальных услуг) направлено 31 416,6 тыс. рублей или 81,7% от общего объема расходов бюджета, в том числе на оплату труда с начислениями – 23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258,8 тыс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 или 60,5%.</a:t>
            </a:r>
          </a:p>
          <a:p>
            <a:pPr marR="45085" indent="0" algn="just">
              <a:buNone/>
            </a:pP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	Расходы на национальную экономику определились в сумме 558,3 тыс. рублей, из них </a:t>
            </a:r>
            <a:r>
              <a:rPr lang="ru-RU" sz="1800" dirty="0">
                <a:latin typeface="Times New Roman"/>
                <a:ea typeface="Times New Roman"/>
              </a:rPr>
              <a:t>на развитие сельскохозяйственного производства и функционирования бюджетных сельскохозяйственных организаций направлено 210,5 тыс. рублей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, на возмещение части затрат по автобусным пассажирским перевозкам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328,2 тыс. рублей, субсидии на возмещение разницы в ценах и части оптовой надбавки на твердое топливо, реализуемое населению по фиксированным тарифам </a:t>
            </a: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1800" dirty="0">
                <a:latin typeface="Times New Roman" pitchFamily="18" charset="0"/>
                <a:ea typeface="Times New Roman"/>
                <a:cs typeface="Times New Roman" pitchFamily="18" charset="0"/>
              </a:rPr>
              <a:t> 18,4 тыс. рублей.</a:t>
            </a:r>
          </a:p>
          <a:p>
            <a:pPr indent="0" algn="just">
              <a:buNone/>
              <a:tabLst>
                <a:tab pos="2969895" algn="ctr"/>
              </a:tabLst>
            </a:pPr>
            <a:r>
              <a:rPr lang="ru-RU" sz="1800" dirty="0">
                <a:latin typeface="Times New Roman"/>
                <a:ea typeface="Times New Roman"/>
              </a:rPr>
              <a:t>           </a:t>
            </a:r>
            <a:endParaRPr lang="ru-RU" sz="1400" dirty="0">
              <a:latin typeface="Times New Roman"/>
              <a:ea typeface="Times New Roman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консолидированного бюджета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Осиповичского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за </a:t>
            </a:r>
            <a:r>
              <a:rPr lang="en-US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2020 года</a:t>
            </a:r>
          </a:p>
        </p:txBody>
      </p:sp>
    </p:spTree>
    <p:extLst>
      <p:ext uri="{BB962C8B-B14F-4D97-AF65-F5344CB8AC3E}">
        <p14:creationId xmlns:p14="http://schemas.microsoft.com/office/powerpoint/2010/main" val="1230544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6672"/>
            <a:ext cx="8064896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085"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охраны окружающей среды расходы профинансированы в сумме 5,9 тыс. рублей.</a:t>
            </a:r>
          </a:p>
          <a:p>
            <a:pPr marR="45085" indent="457200" algn="just"/>
            <a:r>
              <a:rPr lang="ru-RU" dirty="0">
                <a:latin typeface="Times New Roman"/>
                <a:ea typeface="Times New Roman"/>
              </a:rPr>
              <a:t>Расходы на жилищно-коммунальные услуги и жилищное строительство  профинансированы в сумме  5 560,3 тыс. рублей, что составило 14,5%  объема расходов  бюджета. В том числе:</a:t>
            </a:r>
          </a:p>
          <a:p>
            <a:pPr marR="45085" indent="457200" algn="just"/>
            <a:r>
              <a:rPr lang="ru-RU" dirty="0">
                <a:latin typeface="Times New Roman"/>
                <a:ea typeface="Times New Roman"/>
              </a:rPr>
              <a:t>расходы по жилищному строительству составили 496,5 тыс. рублей;</a:t>
            </a:r>
          </a:p>
          <a:p>
            <a:pPr marR="45085" indent="457200" algn="just"/>
            <a:r>
              <a:rPr lang="ru-RU" dirty="0">
                <a:latin typeface="Times New Roman"/>
                <a:ea typeface="Times New Roman"/>
              </a:rPr>
              <a:t>на жилищно-коммунальное хозяйство израсходовано 2 427,9 тыс. рублей, из них: на субсидии по жилищно-коммунальным услугам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–</a:t>
            </a:r>
            <a:r>
              <a:rPr lang="ru-RU" dirty="0">
                <a:latin typeface="Times New Roman"/>
                <a:ea typeface="Times New Roman"/>
              </a:rPr>
              <a:t> 1 313,2 тыс. рублей, на компенсацию потерь от оказания услуг льготной категории граждан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– </a:t>
            </a:r>
            <a:r>
              <a:rPr lang="ru-RU" dirty="0">
                <a:latin typeface="Times New Roman"/>
                <a:ea typeface="Times New Roman"/>
              </a:rPr>
              <a:t>24,3 тыс. рублей, на текущий ремонт жилфонда – 452,1 тыс. рублей, на капитальный ремонт жилфонда – 638,3 тыс. рублей;</a:t>
            </a:r>
          </a:p>
          <a:p>
            <a:pPr algn="just"/>
            <a:r>
              <a:rPr lang="ru-RU" dirty="0">
                <a:latin typeface="Times New Roman"/>
                <a:ea typeface="Times New Roman"/>
              </a:rPr>
              <a:t>        на благоустройство населенных пунктов направлено 1 915,0 тыс. рублей, в том </a:t>
            </a:r>
            <a:r>
              <a:rPr lang="ru-RU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числе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капитальный ремонт – 170,6 тыс. рублей за счет средств, поступающих из республиканского дорожного фонда (задолженность за выполненные работы в 2019 году), на содержание и текущий ремонт объектов благоустройства населенных пунктов – 76,6 тыс. рублей за счет средств бюджетов сельсоветов;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прочие расходы в области жилищно-коммунальных услуг  профинансированы в сумме 720,8 тыс. рублей (субсидирование услуг бань, замена лифтов, замена тепловых сетей, ремонт котельных, возмещение расходов по начислению безналичных жилищных субсидий). </a:t>
            </a:r>
          </a:p>
          <a:p>
            <a:pPr marR="45085" indent="457200" algn="just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R="45085" indent="457200" algn="just">
              <a:spcAft>
                <a:spcPts val="0"/>
              </a:spcAft>
            </a:pPr>
            <a:endParaRPr lang="ru-RU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770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195139"/>
              </p:ext>
            </p:extLst>
          </p:nvPr>
        </p:nvGraphicFramePr>
        <p:xfrm>
          <a:off x="323528" y="1196752"/>
          <a:ext cx="864096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96944" cy="778098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консолидированного бюджета района                        за 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2020 года по функциональной классификации</a:t>
            </a:r>
          </a:p>
        </p:txBody>
      </p:sp>
    </p:spTree>
    <p:extLst>
      <p:ext uri="{BB962C8B-B14F-4D97-AF65-F5344CB8AC3E}">
        <p14:creationId xmlns:p14="http://schemas.microsoft.com/office/powerpoint/2010/main" val="3359903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2591</TotalTime>
  <Words>938</Words>
  <Application>Microsoft Office PowerPoint</Application>
  <PresentationFormat>Экран (4:3)</PresentationFormat>
  <Paragraphs>172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 Cyr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Исполнение бюджета Осиповичского района за I полугодие 2020 года</vt:lpstr>
      <vt:lpstr>Доходы консолидированного бюджета  Осиповичского района за I полугодие 2020 года</vt:lpstr>
      <vt:lpstr>Доходы консолидированного бюджета Осиповичского района поступившие за I полугодие 2020 года год по уровням бюджета</vt:lpstr>
      <vt:lpstr>В структуре доходов консолидированного бюджета района за                      I полугодие 2020 года налоговые доходы составили 50,0%, неналоговые доходы – 4,1%, безвозмездные поступления – 45,9%. </vt:lpstr>
      <vt:lpstr>Презентация PowerPoint</vt:lpstr>
      <vt:lpstr>Структура неналоговых доходов консолидированного бюджета района за I полугодие 2020 года</vt:lpstr>
      <vt:lpstr>Расходы консолидированного бюджета Осиповичского района за I полугодие 2020 года</vt:lpstr>
      <vt:lpstr>Презентация PowerPoint</vt:lpstr>
      <vt:lpstr>Структура расходов консолидированного бюджета района                        за I полугодие 2020 года по функциональной классификации</vt:lpstr>
      <vt:lpstr>Структура расходов консолидированного бюджета района за I полугодие 2020 года по экономической классификации</vt:lpstr>
      <vt:lpstr>Программные расходы консолидированного бюджета района за I полугодие 2020 года </vt:lpstr>
      <vt:lpstr>Объем долговых обязательств органов местного управления и самоуправления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Пацкевич Наталья Валентиновна</cp:lastModifiedBy>
  <cp:revision>397</cp:revision>
  <cp:lastPrinted>2020-07-22T12:11:17Z</cp:lastPrinted>
  <dcterms:created xsi:type="dcterms:W3CDTF">2018-04-13T18:16:16Z</dcterms:created>
  <dcterms:modified xsi:type="dcterms:W3CDTF">2020-07-22T12:43:22Z</dcterms:modified>
</cp:coreProperties>
</file>