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85" r:id="rId3"/>
    <p:sldId id="260" r:id="rId4"/>
    <p:sldId id="286" r:id="rId5"/>
    <p:sldId id="279" r:id="rId6"/>
    <p:sldId id="281" r:id="rId7"/>
    <p:sldId id="282" r:id="rId8"/>
    <p:sldId id="287" r:id="rId9"/>
    <p:sldId id="288" r:id="rId1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03" autoAdjust="0"/>
    <p:restoredTop sz="95969" autoAdjust="0"/>
  </p:normalViewPr>
  <p:slideViewPr>
    <p:cSldViewPr>
      <p:cViewPr varScale="1">
        <p:scale>
          <a:sx n="103" d="100"/>
          <a:sy n="103" d="100"/>
        </p:scale>
        <p:origin x="95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Osirfopdc\Public\2013\&#1044;&#1080;&#1072;&#1075;&#1088;&#1072;&#1084;&#1084;&#1072;%20&#1089;&#1090;&#1088;&#1091;&#1082;&#1090;&#1091;&#1088;&#1072;%201%20&#1087;&#1086;&#1083;&#1091;&#1075;&#1086;&#1076;&#1080;&#1077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331600329762207E-2"/>
          <c:y val="8.3580782772670226E-2"/>
          <c:w val="0.84100677725575157"/>
          <c:h val="0.6594717929320752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0.22868249875657856"/>
                  <c:y val="9.8552713928311053E-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6049515917255764E-2"/>
                      <c:h val="6.862639395422462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F44-4EB8-A100-1E2E6A688287}"/>
                </c:ext>
              </c:extLst>
            </c:dLbl>
            <c:dLbl>
              <c:idx val="1"/>
              <c:layout>
                <c:manualLayout>
                  <c:x val="0"/>
                  <c:y val="-0.2152785484052496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F44-4EB8-A100-1E2E6A688287}"/>
                </c:ext>
              </c:extLst>
            </c:dLbl>
            <c:dLbl>
              <c:idx val="2"/>
              <c:layout>
                <c:manualLayout>
                  <c:x val="0.10816064130378711"/>
                  <c:y val="-0.2077688316004152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F44-4EB8-A100-1E2E6A688287}"/>
                </c:ext>
              </c:extLst>
            </c:dLbl>
            <c:dLbl>
              <c:idx val="3"/>
              <c:layout>
                <c:manualLayout>
                  <c:x val="0.14678944176942535"/>
                  <c:y val="2.5032389349447623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F44-4EB8-A100-1E2E6A688287}"/>
                </c:ext>
              </c:extLst>
            </c:dLbl>
            <c:dLbl>
              <c:idx val="4"/>
              <c:layout>
                <c:manualLayout>
                  <c:x val="8.4983361024404153E-2"/>
                  <c:y val="4.255506189406093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389461041242662E-2"/>
                      <c:h val="7.112963288916938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DF44-4EB8-A100-1E2E6A688287}"/>
                </c:ext>
              </c:extLst>
            </c:dLbl>
            <c:dLbl>
              <c:idx val="5"/>
              <c:layout>
                <c:manualLayout>
                  <c:x val="4.6354560558765339E-3"/>
                  <c:y val="-1.501943360966857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F44-4EB8-A100-1E2E6A688287}"/>
                </c:ext>
              </c:extLst>
            </c:dLbl>
            <c:dLbl>
              <c:idx val="6"/>
              <c:layout>
                <c:manualLayout>
                  <c:x val="5.0990016614642496E-2"/>
                  <c:y val="8.260688485317714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F44-4EB8-A100-1E2E6A6882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подоходный налог</c:v>
                </c:pt>
                <c:pt idx="1">
                  <c:v>земельный налог </c:v>
                </c:pt>
                <c:pt idx="2">
                  <c:v>налог на недвижимость</c:v>
                </c:pt>
                <c:pt idx="3">
                  <c:v>НДС</c:v>
                </c:pt>
                <c:pt idx="4">
                  <c:v>другие налоги от выручки</c:v>
                </c:pt>
                <c:pt idx="5">
                  <c:v>прочие налоговые доходы</c:v>
                </c:pt>
                <c:pt idx="6">
                  <c:v>неналоговые доходы 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0.48499999999999999</c:v>
                </c:pt>
                <c:pt idx="1">
                  <c:v>3.6999999999999998E-2</c:v>
                </c:pt>
                <c:pt idx="2">
                  <c:v>0.16800000000000001</c:v>
                </c:pt>
                <c:pt idx="3">
                  <c:v>0.14599999999999999</c:v>
                </c:pt>
                <c:pt idx="4">
                  <c:v>7.6999999999999999E-2</c:v>
                </c:pt>
                <c:pt idx="5">
                  <c:v>0.01</c:v>
                </c:pt>
                <c:pt idx="6">
                  <c:v>7.6999999999999999E-2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E9-4579-9296-6E5068D412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"/>
          <c:y val="0.83848905286308451"/>
          <c:w val="1"/>
          <c:h val="0.1615109471369155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868418260728217E-2"/>
          <c:y val="3.4394438858252031E-2"/>
          <c:w val="0.91613158173927178"/>
          <c:h val="0.7891622357574918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01.07.2020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5556332497615768E-3"/>
                  <c:y val="-4.5006405905556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634-4908-A47E-57953AB3E01E}"/>
                </c:ext>
              </c:extLst>
            </c:dLbl>
            <c:dLbl>
              <c:idx val="1"/>
              <c:layout>
                <c:manualLayout>
                  <c:x val="-5.618614341372611E-2"/>
                  <c:y val="0.130281887821952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634-4908-A47E-57953AB3E0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государственный сектор</c:v>
                </c:pt>
                <c:pt idx="1">
                  <c:v>негосударственный сектор</c:v>
                </c:pt>
                <c:pt idx="2">
                  <c:v>индивидуальные предприниматиели  </c:v>
                </c:pt>
                <c:pt idx="3">
                  <c:v>физические лица 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1.0589999999999999</c:v>
                </c:pt>
                <c:pt idx="1">
                  <c:v>-0.156</c:v>
                </c:pt>
                <c:pt idx="2">
                  <c:v>5.7000000000000002E-2</c:v>
                </c:pt>
                <c:pt idx="3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34-4908-A47E-57953AB3E01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01.07.2019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9223232246900494E-2"/>
                  <c:y val="-1.4212549233333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634-4908-A47E-57953AB3E01E}"/>
                </c:ext>
              </c:extLst>
            </c:dLbl>
            <c:dLbl>
              <c:idx val="1"/>
              <c:layout>
                <c:manualLayout>
                  <c:x val="3.644506599809267E-2"/>
                  <c:y val="0.132650646027508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7634-4908-A47E-57953AB3E01E}"/>
                </c:ext>
              </c:extLst>
            </c:dLbl>
            <c:dLbl>
              <c:idx val="2"/>
              <c:layout>
                <c:manualLayout>
                  <c:x val="3.7963610414679806E-2"/>
                  <c:y val="-2.36875820555570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634-4908-A47E-57953AB3E01E}"/>
                </c:ext>
              </c:extLst>
            </c:dLbl>
            <c:dLbl>
              <c:idx val="3"/>
              <c:layout>
                <c:manualLayout>
                  <c:x val="4.5556332497615766E-2"/>
                  <c:y val="-1.4212549233333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7634-4908-A47E-57953AB3E0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государственный сектор</c:v>
                </c:pt>
                <c:pt idx="1">
                  <c:v>негосударственный сектор</c:v>
                </c:pt>
                <c:pt idx="2">
                  <c:v>индивидуальные предприниматиели  </c:v>
                </c:pt>
                <c:pt idx="3">
                  <c:v>физические лица </c:v>
                </c:pt>
              </c:strCache>
            </c:strRef>
          </c:cat>
          <c:val>
            <c:numRef>
              <c:f>Лист1!$C$2:$C$5</c:f>
              <c:numCache>
                <c:formatCode>0.0%</c:formatCode>
                <c:ptCount val="4"/>
                <c:pt idx="0">
                  <c:v>0.66200000000000003</c:v>
                </c:pt>
                <c:pt idx="1">
                  <c:v>0.26200000000000001</c:v>
                </c:pt>
                <c:pt idx="2">
                  <c:v>4.2000000000000003E-2</c:v>
                </c:pt>
                <c:pt idx="3">
                  <c:v>3.4000000000000002E-2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634-4908-A47E-57953AB3E0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2073216"/>
        <c:axId val="32074752"/>
        <c:axId val="0"/>
      </c:bar3DChart>
      <c:catAx>
        <c:axId val="32073216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2074752"/>
        <c:crosses val="autoZero"/>
        <c:auto val="0"/>
        <c:lblAlgn val="ctr"/>
        <c:lblOffset val="100"/>
        <c:noMultiLvlLbl val="0"/>
      </c:catAx>
      <c:valAx>
        <c:axId val="3207475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207321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just">
              <a:defRPr sz="1600" baseline="0"/>
            </a:pPr>
            <a:r>
              <a:rPr lang="ru-RU" sz="1600" baseline="0" dirty="0"/>
              <a:t>						</a:t>
            </a:r>
          </a:p>
          <a:p>
            <a:pPr algn="just">
              <a:defRPr sz="1600" baseline="0"/>
            </a:pPr>
            <a:r>
              <a:rPr lang="ru-RU" sz="1600" baseline="0" dirty="0"/>
              <a:t>Расходы консолидированного бюджета </a:t>
            </a:r>
            <a:r>
              <a:rPr lang="ru-RU" sz="1600" baseline="0" dirty="0" err="1"/>
              <a:t>Осиповичского</a:t>
            </a:r>
            <a:r>
              <a:rPr lang="ru-RU" sz="1600" baseline="0" dirty="0"/>
              <a:t> района  по функциональной классификации расходов за  1 полугодие 2020 года</a:t>
            </a:r>
          </a:p>
          <a:p>
            <a:pPr algn="just">
              <a:defRPr sz="1600" baseline="0"/>
            </a:pPr>
            <a:r>
              <a:rPr lang="ru-RU" sz="1600" baseline="0" dirty="0"/>
              <a:t>						</a:t>
            </a:r>
            <a:endParaRPr lang="ru-RU" sz="1600" b="0" baseline="0" dirty="0"/>
          </a:p>
        </c:rich>
      </c:tx>
      <c:layout>
        <c:manualLayout>
          <c:xMode val="edge"/>
          <c:yMode val="edge"/>
          <c:x val="0.10815441608262012"/>
          <c:y val="5.7660100140454473E-3"/>
        </c:manualLayout>
      </c:layout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  <c:spPr>
        <a:ln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a:ln>
        <a:effectLst>
          <a:glow rad="139700">
            <a:schemeClr val="accent1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6350"/>
        </a:sp3d>
      </c:spPr>
    </c:sideWall>
    <c:backWall>
      <c:thickness val="0"/>
      <c:spPr>
        <a:ln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a:ln>
        <a:effectLst>
          <a:glow rad="139700">
            <a:schemeClr val="accent1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6350"/>
        </a:sp3d>
      </c:spPr>
    </c:backWall>
    <c:plotArea>
      <c:layout>
        <c:manualLayout>
          <c:layoutTarget val="inner"/>
          <c:xMode val="edge"/>
          <c:yMode val="edge"/>
          <c:x val="1.7353463994196724E-2"/>
          <c:y val="0.1628357798199257"/>
          <c:w val="0.49641134645170143"/>
          <c:h val="0.73286156189363971"/>
        </c:manualLayout>
      </c:layout>
      <c:pie3DChart>
        <c:varyColors val="1"/>
        <c:ser>
          <c:idx val="0"/>
          <c:order val="0"/>
          <c:tx>
            <c:strRef>
              <c:f>Лист2!$B$2</c:f>
              <c:strCache>
                <c:ptCount val="1"/>
                <c:pt idx="0">
                  <c:v>Исполнено за  1 полугодие  2020 года </c:v>
                </c:pt>
              </c:strCache>
            </c:strRef>
          </c:tx>
          <c:explosion val="9"/>
          <c:dLbls>
            <c:dLbl>
              <c:idx val="0"/>
              <c:layout>
                <c:manualLayout>
                  <c:x val="-9.431841840169073E-3"/>
                  <c:y val="-6.19958421504786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542-4CD6-98F8-7B1C63FDB790}"/>
                </c:ext>
              </c:extLst>
            </c:dLbl>
            <c:dLbl>
              <c:idx val="1"/>
              <c:layout>
                <c:manualLayout>
                  <c:x val="4.4273363561121305E-2"/>
                  <c:y val="-6.74993587818088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542-4CD6-98F8-7B1C63FDB790}"/>
                </c:ext>
              </c:extLst>
            </c:dLbl>
            <c:dLbl>
              <c:idx val="2"/>
              <c:layout>
                <c:manualLayout>
                  <c:x val="7.9482298418756467E-3"/>
                  <c:y val="-6.78470794020333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542-4CD6-98F8-7B1C63FDB790}"/>
                </c:ext>
              </c:extLst>
            </c:dLbl>
            <c:dLbl>
              <c:idx val="3"/>
              <c:layout>
                <c:manualLayout>
                  <c:x val="-2.2107720990852168E-3"/>
                  <c:y val="3.42532916308711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542-4CD6-98F8-7B1C63FDB790}"/>
                </c:ext>
              </c:extLst>
            </c:dLbl>
            <c:dLbl>
              <c:idx val="4"/>
              <c:layout>
                <c:manualLayout>
                  <c:x val="-7.9497469468845748E-3"/>
                  <c:y val="-6.02711527805153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542-4CD6-98F8-7B1C63FDB790}"/>
                </c:ext>
              </c:extLst>
            </c:dLbl>
            <c:dLbl>
              <c:idx val="5"/>
              <c:layout>
                <c:manualLayout>
                  <c:x val="-3.0449231131181448E-2"/>
                  <c:y val="5.53157312744910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542-4CD6-98F8-7B1C63FDB790}"/>
                </c:ext>
              </c:extLst>
            </c:dLbl>
            <c:dLbl>
              <c:idx val="6"/>
              <c:layout>
                <c:manualLayout>
                  <c:x val="7.0101921448503855E-4"/>
                  <c:y val="1.2140232586680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542-4CD6-98F8-7B1C63FDB790}"/>
                </c:ext>
              </c:extLst>
            </c:dLbl>
            <c:dLbl>
              <c:idx val="7"/>
              <c:layout>
                <c:manualLayout>
                  <c:x val="2.0749328505982996E-2"/>
                  <c:y val="0.260105316072183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542-4CD6-98F8-7B1C63FDB790}"/>
                </c:ext>
              </c:extLst>
            </c:dLbl>
            <c:dLbl>
              <c:idx val="8"/>
              <c:layout>
                <c:manualLayout>
                  <c:x val="-2.4898610705253104E-2"/>
                  <c:y val="-3.96756034398334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A29-4E06-A53E-3CC3098851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Лист2!$A$3:$A$11</c:f>
              <c:strCache>
                <c:ptCount val="9"/>
                <c:pt idx="0">
                  <c:v>Общегосударственная деятельность                                  (2 792,7 тыс. руб., 7,3%) </c:v>
                </c:pt>
                <c:pt idx="1">
                  <c:v>Судебная власть, правоохранительная деятельность и обеспечение безопасности                       (8,8 тыс. руб.)</c:v>
                </c:pt>
                <c:pt idx="2">
                  <c:v>Национальная экономика (558,3 тыс. руб., 1,4%)</c:v>
                </c:pt>
                <c:pt idx="3">
                  <c:v>Охрана окружающей среды (5,9 тыс. руб.)</c:v>
                </c:pt>
                <c:pt idx="4">
                  <c:v>Жилищно-коммунальные услуги и жилищное строительство (5 560,3 тыс. руб., 14,5%)</c:v>
                </c:pt>
                <c:pt idx="5">
                  <c:v>Здравоохранение (8 733,6 тыс. руб., 22,7%)</c:v>
                </c:pt>
                <c:pt idx="6">
                  <c:v>Физическая культура, спорт, культура и СМИ           (2 452,1 тыс. руб., 6,4%)</c:v>
                </c:pt>
                <c:pt idx="7">
                  <c:v>Образование (16 878,0  тыс. руб., 43,9%)</c:v>
                </c:pt>
                <c:pt idx="8">
                  <c:v>Социальная политика (1 464,5 тыс. руб., 1,0%)</c:v>
                </c:pt>
              </c:strCache>
            </c:strRef>
          </c:cat>
          <c:val>
            <c:numRef>
              <c:f>Лист2!$B$3:$B$11</c:f>
              <c:numCache>
                <c:formatCode>0.0%</c:formatCode>
                <c:ptCount val="9"/>
                <c:pt idx="0">
                  <c:v>7.2999999999999995E-2</c:v>
                </c:pt>
                <c:pt idx="2">
                  <c:v>1.4E-2</c:v>
                </c:pt>
                <c:pt idx="4">
                  <c:v>0.14499999999999999</c:v>
                </c:pt>
                <c:pt idx="5">
                  <c:v>0.22700000000000001</c:v>
                </c:pt>
                <c:pt idx="6">
                  <c:v>6.4000000000000001E-2</c:v>
                </c:pt>
                <c:pt idx="7">
                  <c:v>0.439</c:v>
                </c:pt>
                <c:pt idx="8">
                  <c:v>3.7999999999999999E-2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542-4CD6-98F8-7B1C63FDB790}"/>
            </c:ext>
          </c:extLst>
        </c:ser>
        <c:ser>
          <c:idx val="1"/>
          <c:order val="1"/>
          <c:tx>
            <c:strRef>
              <c:f>Лист2!$C$2</c:f>
              <c:strCache>
                <c:ptCount val="1"/>
              </c:strCache>
            </c:strRef>
          </c:tx>
          <c:explosion val="25"/>
          <c:cat>
            <c:strRef>
              <c:f>Лист2!$A$3:$A$11</c:f>
              <c:strCache>
                <c:ptCount val="9"/>
                <c:pt idx="0">
                  <c:v>Общегосударственная деятельность                                  (2 792,7 тыс. руб., 7,3%) </c:v>
                </c:pt>
                <c:pt idx="1">
                  <c:v>Судебная власть, правоохранительная деятельность и обеспечение безопасности                       (8,8 тыс. руб.)</c:v>
                </c:pt>
                <c:pt idx="2">
                  <c:v>Национальная экономика (558,3 тыс. руб., 1,4%)</c:v>
                </c:pt>
                <c:pt idx="3">
                  <c:v>Охрана окружающей среды (5,9 тыс. руб.)</c:v>
                </c:pt>
                <c:pt idx="4">
                  <c:v>Жилищно-коммунальные услуги и жилищное строительство (5 560,3 тыс. руб., 14,5%)</c:v>
                </c:pt>
                <c:pt idx="5">
                  <c:v>Здравоохранение (8 733,6 тыс. руб., 22,7%)</c:v>
                </c:pt>
                <c:pt idx="6">
                  <c:v>Физическая культура, спорт, культура и СМИ           (2 452,1 тыс. руб., 6,4%)</c:v>
                </c:pt>
                <c:pt idx="7">
                  <c:v>Образование (16 878,0  тыс. руб., 43,9%)</c:v>
                </c:pt>
                <c:pt idx="8">
                  <c:v>Социальная политика (1 464,5 тыс. руб., 1,0%)</c:v>
                </c:pt>
              </c:strCache>
            </c:strRef>
          </c:cat>
          <c:val>
            <c:numRef>
              <c:f>Лист2!$C$3:$C$11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9-6542-4CD6-98F8-7B1C63FDB7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7554167650839916"/>
          <c:y val="0.1395572770424475"/>
          <c:w val="0.4244583234916009"/>
          <c:h val="0.72465248981302077"/>
        </c:manualLayout>
      </c:layout>
      <c:overlay val="0"/>
      <c:txPr>
        <a:bodyPr anchor="t" anchorCtr="0"/>
        <a:lstStyle/>
        <a:p>
          <a:pPr rtl="0">
            <a:defRPr sz="12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150743371017847E-2"/>
          <c:y val="0.1050225208691927"/>
          <c:w val="0.46723705534813115"/>
          <c:h val="0.7319903349990705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0.16431429804963024"/>
                  <c:y val="-0.1623372473227137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79D-47ED-B433-B28A79ACA43F}"/>
                </c:ext>
              </c:extLst>
            </c:dLbl>
            <c:dLbl>
              <c:idx val="1"/>
              <c:layout>
                <c:manualLayout>
                  <c:x val="2.3684927061614378E-2"/>
                  <c:y val="4.6382070663632475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79D-47ED-B433-B28A79ACA43F}"/>
                </c:ext>
              </c:extLst>
            </c:dLbl>
            <c:dLbl>
              <c:idx val="2"/>
              <c:layout>
                <c:manualLayout>
                  <c:x val="-7.4015397067544939E-3"/>
                  <c:y val="-2.782924239817948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79D-47ED-B433-B28A79ACA43F}"/>
                </c:ext>
              </c:extLst>
            </c:dLbl>
            <c:dLbl>
              <c:idx val="3"/>
              <c:layout>
                <c:manualLayout>
                  <c:x val="7.5495705008895839E-2"/>
                  <c:y val="-3.942476006408760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79D-47ED-B433-B28A79ACA43F}"/>
                </c:ext>
              </c:extLst>
            </c:dLbl>
            <c:dLbl>
              <c:idx val="4"/>
              <c:layout>
                <c:manualLayout>
                  <c:x val="7.2186983571498012E-2"/>
                  <c:y val="2.3190644731297554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79D-47ED-B433-B28A79ACA43F}"/>
                </c:ext>
              </c:extLst>
            </c:dLbl>
            <c:dLbl>
              <c:idx val="5"/>
              <c:layout>
                <c:manualLayout>
                  <c:x val="6.8094165302141338E-2"/>
                  <c:y val="5.333938126317734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79D-47ED-B433-B28A79ACA43F}"/>
                </c:ext>
              </c:extLst>
            </c:dLbl>
            <c:dLbl>
              <c:idx val="6"/>
              <c:layout>
                <c:manualLayout>
                  <c:x val="7.0512603831363319E-2"/>
                  <c:y val="7.12443213919588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480901929482314E-2"/>
                      <c:h val="6.39725622661038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F79D-47ED-B433-B28A79ACA43F}"/>
                </c:ext>
              </c:extLst>
            </c:dLbl>
            <c:dLbl>
              <c:idx val="7"/>
              <c:layout>
                <c:manualLayout>
                  <c:x val="1.1842463530807189E-2"/>
                  <c:y val="-1.159551766590814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79D-47ED-B433-B28A79ACA43F}"/>
                </c:ext>
              </c:extLst>
            </c:dLbl>
            <c:dLbl>
              <c:idx val="8"/>
              <c:layout>
                <c:manualLayout>
                  <c:x val="5.0330470005930557E-2"/>
                  <c:y val="7.42113130618119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F79D-47ED-B433-B28A79ACA43F}"/>
                </c:ext>
              </c:extLst>
            </c:dLbl>
            <c:dLbl>
              <c:idx val="9"/>
              <c:layout>
                <c:manualLayout>
                  <c:x val="2.5165235002965251E-2"/>
                  <c:y val="8.812593426090170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79D-47ED-B433-B28A79ACA4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Заработная  плата  с отчислениями               (23 258,8 тыс. руб., 60,5%)</c:v>
                </c:pt>
                <c:pt idx="1">
                  <c:v>Медикаменты (664,9 тыс. руб., 1,7%)</c:v>
                </c:pt>
                <c:pt idx="2">
                  <c:v>Питание (704,5 тыс. руб., 1,8%)</c:v>
                </c:pt>
                <c:pt idx="3">
                  <c:v>Оплата коммунальных услуг                                    (3 399,3 тыс. руб., 8,8%)</c:v>
                </c:pt>
                <c:pt idx="4">
                  <c:v>Текущие и капитальные трансферты населению (1 467,5 тыс. руб., 3,8%)</c:v>
                </c:pt>
                <c:pt idx="5">
                  <c:v>Субсидии (2 845,5 тыс. руб., 7,4%)</c:v>
                </c:pt>
                <c:pt idx="6">
                  <c:v>Капитальные вложения в основные фонды (1 706,8 тыс. руб., 4,5%)</c:v>
                </c:pt>
                <c:pt idx="7">
                  <c:v>Обслуживание ценных бумаг                                (261,9 тыс. руб., 0,7%)</c:v>
                </c:pt>
                <c:pt idx="8">
                  <c:v>Текущее содержание объектов благоустройства (1 577,0 тыс. руб., 4,1%)</c:v>
                </c:pt>
                <c:pt idx="9">
                  <c:v>Прочие расходы  (2 568,1 тыс. руб., 6,7%)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0.60499999999999998</c:v>
                </c:pt>
                <c:pt idx="1">
                  <c:v>1.7000000000000001E-2</c:v>
                </c:pt>
                <c:pt idx="2">
                  <c:v>1.7999999999999999E-2</c:v>
                </c:pt>
                <c:pt idx="3">
                  <c:v>8.7999999999999995E-2</c:v>
                </c:pt>
                <c:pt idx="4">
                  <c:v>3.7999999999999999E-2</c:v>
                </c:pt>
                <c:pt idx="5">
                  <c:v>7.3999999999999996E-2</c:v>
                </c:pt>
                <c:pt idx="6">
                  <c:v>4.4999999999999998E-2</c:v>
                </c:pt>
                <c:pt idx="7">
                  <c:v>7.0000000000000001E-3</c:v>
                </c:pt>
                <c:pt idx="8">
                  <c:v>4.1000000000000002E-2</c:v>
                </c:pt>
                <c:pt idx="9">
                  <c:v>6.7000000000000004E-2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79D-47ED-B433-B28A79ACA43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2623456790123457"/>
          <c:y val="3.3038059091083843E-2"/>
          <c:w val="0.46450617283950618"/>
          <c:h val="0.95917819036523277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878BC-A3C2-46A1-B3E4-B567C0069324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2327A-1EC9-4D58-BCE3-25D186920B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878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395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4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954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81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144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966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960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378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294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568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031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47DEB-9963-467C-86FC-05128F7B5179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36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136904" cy="4464496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00B050"/>
                </a:solidFill>
                <a:latin typeface="Arial Black" pitchFamily="34" charset="0"/>
              </a:rPr>
              <a:t>БЮЛЛЕТЕНЬ</a:t>
            </a:r>
            <a:br>
              <a:rPr lang="ru-RU" b="1" i="1" dirty="0">
                <a:solidFill>
                  <a:srgbClr val="00B050"/>
                </a:solidFill>
                <a:latin typeface="Arial Black" pitchFamily="34" charset="0"/>
              </a:rPr>
            </a:br>
            <a:r>
              <a:rPr lang="ru-RU" b="1" i="1" dirty="0">
                <a:solidFill>
                  <a:srgbClr val="00B050"/>
                </a:solidFill>
                <a:latin typeface="Arial Black" pitchFamily="34" charset="0"/>
              </a:rPr>
              <a:t>ОБ ИСПОЛНЕНИИ</a:t>
            </a:r>
            <a:br>
              <a:rPr lang="ru-RU" b="1" i="1" dirty="0">
                <a:solidFill>
                  <a:srgbClr val="00B050"/>
                </a:solidFill>
                <a:latin typeface="Arial Black" pitchFamily="34" charset="0"/>
              </a:rPr>
            </a:br>
            <a:r>
              <a:rPr lang="ru-RU" b="1" i="1" dirty="0">
                <a:solidFill>
                  <a:srgbClr val="00B050"/>
                </a:solidFill>
                <a:latin typeface="Arial Black" pitchFamily="34" charset="0"/>
              </a:rPr>
              <a:t>КОНСОЛИДИРОВАННОГО БЮДЖЕТА ОСИПОВИЧСКОГО РАЙОНА</a:t>
            </a:r>
            <a:br>
              <a:rPr lang="ru-RU" b="1" i="1" dirty="0">
                <a:solidFill>
                  <a:srgbClr val="00B050"/>
                </a:solidFill>
                <a:latin typeface="Arial Black" pitchFamily="34" charset="0"/>
              </a:rPr>
            </a:br>
            <a:r>
              <a:rPr lang="ru-RU" b="1" i="1" dirty="0">
                <a:solidFill>
                  <a:srgbClr val="00B050"/>
                </a:solidFill>
                <a:latin typeface="Arial Black" pitchFamily="34" charset="0"/>
              </a:rPr>
              <a:t/>
            </a:r>
            <a:br>
              <a:rPr lang="ru-RU" b="1" i="1" dirty="0">
                <a:solidFill>
                  <a:srgbClr val="00B050"/>
                </a:solidFill>
                <a:latin typeface="Arial Black" pitchFamily="34" charset="0"/>
              </a:rPr>
            </a:br>
            <a:r>
              <a:rPr lang="ru-RU" i="1" dirty="0">
                <a:solidFill>
                  <a:srgbClr val="00B050"/>
                </a:solidFill>
                <a:latin typeface="+mn-lt"/>
              </a:rPr>
              <a:t>ЗА  1 полугодие 2020 ГОДА</a:t>
            </a:r>
            <a:r>
              <a:rPr lang="ru-RU" i="1" dirty="0">
                <a:latin typeface="+mn-lt"/>
              </a:rPr>
              <a:t/>
            </a:r>
            <a:br>
              <a:rPr lang="ru-RU" i="1" dirty="0">
                <a:latin typeface="+mn-lt"/>
              </a:rPr>
            </a:br>
            <a:r>
              <a:rPr lang="ru-RU" i="1" dirty="0">
                <a:latin typeface="+mn-lt"/>
              </a:rPr>
              <a:t/>
            </a:r>
            <a:br>
              <a:rPr lang="ru-RU" i="1" dirty="0">
                <a:latin typeface="+mn-lt"/>
              </a:rPr>
            </a:br>
            <a:r>
              <a:rPr lang="ru-RU" i="1" dirty="0">
                <a:latin typeface="+mn-lt"/>
              </a:rPr>
              <a:t>                            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59D54B8-E158-4453-B824-82845BA34A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7884367" y="5661248"/>
            <a:ext cx="1174602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35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16632"/>
            <a:ext cx="8856984" cy="650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945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16632"/>
            <a:ext cx="8352929" cy="6624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647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20688"/>
            <a:ext cx="8712968" cy="612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68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0344" y="188640"/>
            <a:ext cx="8712968" cy="864096"/>
          </a:xfrm>
        </p:spPr>
        <p:txBody>
          <a:bodyPr>
            <a:noAutofit/>
          </a:bodyPr>
          <a:lstStyle/>
          <a:p>
            <a:r>
              <a:rPr lang="ru-RU" sz="1200" dirty="0"/>
              <a:t>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</a:t>
            </a:r>
            <a:b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поступления собственных доходов в консолидированный бюджет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  <a:b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 1 полугодие 2020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b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smtClean="0"/>
              <a:t>                                                                                                                                                   </a:t>
            </a:r>
            <a:endParaRPr lang="ru-RU" sz="1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3316637"/>
              </p:ext>
            </p:extLst>
          </p:nvPr>
        </p:nvGraphicFramePr>
        <p:xfrm>
          <a:off x="457200" y="1196752"/>
          <a:ext cx="8219256" cy="4929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1422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992888" cy="936104"/>
          </a:xfrm>
        </p:spPr>
        <p:txBody>
          <a:bodyPr>
            <a:normAutofit/>
          </a:bodyPr>
          <a:lstStyle/>
          <a:p>
            <a:r>
              <a:rPr lang="ru-RU" sz="2000" b="1" dirty="0"/>
              <a:t>Структура доходной части консолидированного бюджета </a:t>
            </a:r>
            <a:br>
              <a:rPr lang="ru-RU" sz="2000" b="1" dirty="0"/>
            </a:br>
            <a:r>
              <a:rPr lang="ru-RU" sz="2000" b="1" dirty="0" err="1"/>
              <a:t>Осиповичского</a:t>
            </a:r>
            <a:r>
              <a:rPr lang="ru-RU" sz="2000" b="1" dirty="0"/>
              <a:t> района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5404527"/>
              </p:ext>
            </p:extLst>
          </p:nvPr>
        </p:nvGraphicFramePr>
        <p:xfrm>
          <a:off x="539552" y="1196752"/>
          <a:ext cx="8363272" cy="5361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9595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8509980"/>
              </p:ext>
            </p:extLst>
          </p:nvPr>
        </p:nvGraphicFramePr>
        <p:xfrm>
          <a:off x="287524" y="409980"/>
          <a:ext cx="8568952" cy="6453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0843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37005B-A25A-4EC5-9D7A-8D73C9479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за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полугодие 2020 года по экономической классификации</a:t>
            </a:r>
            <a:endParaRPr lang="ru-RU" sz="2000" b="1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CBA3F55B-68D7-40E1-88E6-D17A5889A3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277047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9071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4C26F2-508B-4A59-BF44-DB702C02F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за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полугодие 2020 года по программной классификации</a:t>
            </a:r>
            <a:endParaRPr lang="ru-RU" sz="2000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E55C5860-26E2-42AB-91B3-4F9E097425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2456208"/>
              </p:ext>
            </p:extLst>
          </p:nvPr>
        </p:nvGraphicFramePr>
        <p:xfrm>
          <a:off x="462278" y="1196752"/>
          <a:ext cx="8229600" cy="49286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2050">
                  <a:extLst>
                    <a:ext uri="{9D8B030D-6E8A-4147-A177-3AD203B41FA5}">
                      <a16:colId xmlns:a16="http://schemas.microsoft.com/office/drawing/2014/main" val="959474215"/>
                    </a:ext>
                  </a:extLst>
                </a:gridCol>
                <a:gridCol w="1167550">
                  <a:extLst>
                    <a:ext uri="{9D8B030D-6E8A-4147-A177-3AD203B41FA5}">
                      <a16:colId xmlns:a16="http://schemas.microsoft.com/office/drawing/2014/main" val="1507735835"/>
                    </a:ext>
                  </a:extLst>
                </a:gridCol>
              </a:tblGrid>
              <a:tr h="2480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8913" marR="8913" marT="8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сумма, тыс. руб.</a:t>
                      </a:r>
                    </a:p>
                  </a:txBody>
                  <a:tcPr marL="8913" marR="8913" marT="8913" marB="0" anchor="ctr"/>
                </a:tc>
                <a:extLst>
                  <a:ext uri="{0D108BD9-81ED-4DB2-BD59-A6C34878D82A}">
                    <a16:rowId xmlns:a16="http://schemas.microsoft.com/office/drawing/2014/main" val="1126295112"/>
                  </a:ext>
                </a:extLst>
              </a:tr>
              <a:tr h="32016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8913" marR="8913" marT="891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38 454,2</a:t>
                      </a:r>
                    </a:p>
                  </a:txBody>
                  <a:tcPr marL="8913" marR="8913" marT="8913" marB="0"/>
                </a:tc>
                <a:extLst>
                  <a:ext uri="{0D108BD9-81ED-4DB2-BD59-A6C34878D82A}">
                    <a16:rowId xmlns:a16="http://schemas.microsoft.com/office/drawing/2014/main" val="3561691326"/>
                  </a:ext>
                </a:extLst>
              </a:tr>
              <a:tr h="3961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аграрного бизнеса в Республике Беларусь на 2016-2020 годы</a:t>
                      </a:r>
                    </a:p>
                  </a:txBody>
                  <a:tcPr marL="8913" marR="8913" marT="891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210,5</a:t>
                      </a:r>
                    </a:p>
                  </a:txBody>
                  <a:tcPr marL="8913" marR="8913" marT="8913" marB="0"/>
                </a:tc>
                <a:extLst>
                  <a:ext uri="{0D108BD9-81ED-4DB2-BD59-A6C34878D82A}">
                    <a16:rowId xmlns:a16="http://schemas.microsoft.com/office/drawing/2014/main" val="1510671572"/>
                  </a:ext>
                </a:extLst>
              </a:tr>
              <a:tr h="3961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о социальной защите и содействии занятости населения на 2016-2020 годы</a:t>
                      </a:r>
                    </a:p>
                  </a:txBody>
                  <a:tcPr marL="8913" marR="8913" marT="891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895,0</a:t>
                      </a:r>
                    </a:p>
                  </a:txBody>
                  <a:tcPr marL="8913" marR="8913" marT="8913" marB="0"/>
                </a:tc>
                <a:extLst>
                  <a:ext uri="{0D108BD9-81ED-4DB2-BD59-A6C34878D82A}">
                    <a16:rowId xmlns:a16="http://schemas.microsoft.com/office/drawing/2014/main" val="1022937567"/>
                  </a:ext>
                </a:extLst>
              </a:tr>
              <a:tr h="43973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"Здоровье народа и демографическая безопасность Республики Беларусь" на 2016-2020 годы</a:t>
                      </a:r>
                    </a:p>
                  </a:txBody>
                  <a:tcPr marL="8913" marR="8913" marT="891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8 733,6</a:t>
                      </a:r>
                    </a:p>
                  </a:txBody>
                  <a:tcPr marL="8913" marR="8913" marT="8913" marB="0"/>
                </a:tc>
                <a:extLst>
                  <a:ext uri="{0D108BD9-81ED-4DB2-BD59-A6C34878D82A}">
                    <a16:rowId xmlns:a16="http://schemas.microsoft.com/office/drawing/2014/main" val="143201582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"Охрана окружающей среды и устойчивое использование природных ресурсов" на 2016-2020 годы</a:t>
                      </a:r>
                    </a:p>
                  </a:txBody>
                  <a:tcPr marL="8913" marR="8913" marT="891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5,9</a:t>
                      </a:r>
                    </a:p>
                  </a:txBody>
                  <a:tcPr marL="8913" marR="8913" marT="8913" marB="0"/>
                </a:tc>
                <a:extLst>
                  <a:ext uri="{0D108BD9-81ED-4DB2-BD59-A6C34878D82A}">
                    <a16:rowId xmlns:a16="http://schemas.microsoft.com/office/drawing/2014/main" val="3357850749"/>
                  </a:ext>
                </a:extLst>
              </a:tr>
              <a:tr h="20139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"Образование и молодежная политика" на 2016 - 2020 годы</a:t>
                      </a:r>
                    </a:p>
                  </a:txBody>
                  <a:tcPr marL="8913" marR="8913" marT="891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17 271,7</a:t>
                      </a:r>
                    </a:p>
                  </a:txBody>
                  <a:tcPr marL="8913" marR="8913" marT="8913" marB="0"/>
                </a:tc>
                <a:extLst>
                  <a:ext uri="{0D108BD9-81ED-4DB2-BD59-A6C34878D82A}">
                    <a16:rowId xmlns:a16="http://schemas.microsoft.com/office/drawing/2014/main" val="181852165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"Культура Беларуси" на 2016 - 2020 годы</a:t>
                      </a:r>
                    </a:p>
                  </a:txBody>
                  <a:tcPr marL="8913" marR="8913" marT="891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1 567,6</a:t>
                      </a:r>
                    </a:p>
                  </a:txBody>
                  <a:tcPr marL="8913" marR="8913" marT="8913" marB="0"/>
                </a:tc>
                <a:extLst>
                  <a:ext uri="{0D108BD9-81ED-4DB2-BD59-A6C34878D82A}">
                    <a16:rowId xmlns:a16="http://schemas.microsoft.com/office/drawing/2014/main" val="4150795480"/>
                  </a:ext>
                </a:extLst>
              </a:tr>
              <a:tr h="3961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физической культуры и спорта в Республике Беларусь на 2016 - 2020 годы</a:t>
                      </a:r>
                    </a:p>
                  </a:txBody>
                  <a:tcPr marL="8913" marR="8913" marT="891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818,4</a:t>
                      </a:r>
                    </a:p>
                  </a:txBody>
                  <a:tcPr marL="8913" marR="8913" marT="8913" marB="0"/>
                </a:tc>
                <a:extLst>
                  <a:ext uri="{0D108BD9-81ED-4DB2-BD59-A6C34878D82A}">
                    <a16:rowId xmlns:a16="http://schemas.microsoft.com/office/drawing/2014/main" val="2513634833"/>
                  </a:ext>
                </a:extLst>
              </a:tr>
              <a:tr h="3961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"Комфортное жилье и благоприятная среда" на 2016 - 2020 годы</a:t>
                      </a:r>
                    </a:p>
                  </a:txBody>
                  <a:tcPr marL="8913" marR="8913" marT="891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4 489,9</a:t>
                      </a:r>
                    </a:p>
                  </a:txBody>
                  <a:tcPr marL="8913" marR="8913" marT="8913" marB="0"/>
                </a:tc>
                <a:extLst>
                  <a:ext uri="{0D108BD9-81ED-4DB2-BD59-A6C34878D82A}">
                    <a16:rowId xmlns:a16="http://schemas.microsoft.com/office/drawing/2014/main" val="2409396890"/>
                  </a:ext>
                </a:extLst>
              </a:tr>
              <a:tr h="21581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"Строительство жилья" на 2016 - 2020 годы</a:t>
                      </a:r>
                    </a:p>
                  </a:txBody>
                  <a:tcPr marL="8913" marR="8913" marT="891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609,7</a:t>
                      </a:r>
                    </a:p>
                  </a:txBody>
                  <a:tcPr marL="8913" marR="8913" marT="8913" marB="0"/>
                </a:tc>
                <a:extLst>
                  <a:ext uri="{0D108BD9-81ED-4DB2-BD59-A6C34878D82A}">
                    <a16:rowId xmlns:a16="http://schemas.microsoft.com/office/drawing/2014/main" val="2557980272"/>
                  </a:ext>
                </a:extLst>
              </a:tr>
              <a:tr h="3961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транспортного комплекса Республики Беларусь на 2016 - 2020 годы</a:t>
                      </a:r>
                    </a:p>
                  </a:txBody>
                  <a:tcPr marL="8913" marR="8913" marT="891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328,2</a:t>
                      </a:r>
                    </a:p>
                  </a:txBody>
                  <a:tcPr marL="8913" marR="8913" marT="8913" marB="0"/>
                </a:tc>
                <a:extLst>
                  <a:ext uri="{0D108BD9-81ED-4DB2-BD59-A6C34878D82A}">
                    <a16:rowId xmlns:a16="http://schemas.microsoft.com/office/drawing/2014/main" val="1664783127"/>
                  </a:ext>
                </a:extLst>
              </a:tr>
              <a:tr h="46794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на 2015-2020 годы по увековечиванию погибших при защите Отечества и сохранению памяти о жертвах войн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</a:t>
                      </a:r>
                    </a:p>
                  </a:txBody>
                  <a:tcPr marL="8913" marR="8913" marT="8913" marB="0"/>
                </a:tc>
                <a:extLst>
                  <a:ext uri="{0D108BD9-81ED-4DB2-BD59-A6C34878D82A}">
                    <a16:rowId xmlns:a16="http://schemas.microsoft.com/office/drawing/2014/main" val="3073431563"/>
                  </a:ext>
                </a:extLst>
              </a:tr>
              <a:tr h="39209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Непрограммные расходы</a:t>
                      </a:r>
                    </a:p>
                  </a:txBody>
                  <a:tcPr marL="8913" marR="8913" marT="891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3 522,5</a:t>
                      </a:r>
                    </a:p>
                  </a:txBody>
                  <a:tcPr marL="8913" marR="8913" marT="8913" marB="0"/>
                </a:tc>
                <a:extLst>
                  <a:ext uri="{0D108BD9-81ED-4DB2-BD59-A6C34878D82A}">
                    <a16:rowId xmlns:a16="http://schemas.microsoft.com/office/drawing/2014/main" val="784003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98402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2464</TotalTime>
  <Words>243</Words>
  <Application>Microsoft Office PowerPoint</Application>
  <PresentationFormat>Экран (4:3)</PresentationFormat>
  <Paragraphs>66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Times New Roman</vt:lpstr>
      <vt:lpstr>Тема Office</vt:lpstr>
      <vt:lpstr>БЮЛЛЕТЕНЬ ОБ ИСПОЛНЕНИИ КОНСОЛИДИРОВАННОГО БЮДЖЕТА ОСИПОВИЧСКОГО РАЙОНА  ЗА  1 полугодие 2020 ГОДА                               </vt:lpstr>
      <vt:lpstr>Презентация PowerPoint</vt:lpstr>
      <vt:lpstr>Презентация PowerPoint</vt:lpstr>
      <vt:lpstr>Презентация PowerPoint</vt:lpstr>
      <vt:lpstr>                                                                                                                                                                                                                                      Структура  поступления собственных доходов в консолидированный бюджет Осиповичского района  за  1 полугодие 2020 года                                                                                                                                                    </vt:lpstr>
      <vt:lpstr>Структура доходной части консолидированного бюджета  Осиповичского района</vt:lpstr>
      <vt:lpstr>Презентация PowerPoint</vt:lpstr>
      <vt:lpstr>Структура расходов консолидированного бюджета Осиповичского района за I полугодие 2020 года по экономической классификации</vt:lpstr>
      <vt:lpstr>Структура расходов консолидированного бюджета Осиповичского района за I полугодие 2020 года по программной классификации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БЮЛЛЕТЕНЬ ОБ ИСПОЛНЕНИИ</dc:title>
  <dc:creator>Беляцкая Ирина</dc:creator>
  <cp:lastModifiedBy>Пацкевич Наталья Валентиновна</cp:lastModifiedBy>
  <cp:revision>293</cp:revision>
  <cp:lastPrinted>2020-07-22T11:58:09Z</cp:lastPrinted>
  <dcterms:created xsi:type="dcterms:W3CDTF">2015-10-08T06:47:48Z</dcterms:created>
  <dcterms:modified xsi:type="dcterms:W3CDTF">2020-07-22T11:58:49Z</dcterms:modified>
</cp:coreProperties>
</file>