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64" r:id="rId3"/>
    <p:sldId id="280" r:id="rId4"/>
    <p:sldId id="273" r:id="rId5"/>
    <p:sldId id="265" r:id="rId6"/>
    <p:sldId id="260" r:id="rId7"/>
    <p:sldId id="290" r:id="rId8"/>
    <p:sldId id="289" r:id="rId9"/>
    <p:sldId id="291" r:id="rId10"/>
    <p:sldId id="292" r:id="rId11"/>
    <p:sldId id="293" r:id="rId12"/>
    <p:sldId id="294" r:id="rId13"/>
    <p:sldId id="323" r:id="rId14"/>
    <p:sldId id="295" r:id="rId15"/>
    <p:sldId id="304" r:id="rId16"/>
    <p:sldId id="305" r:id="rId17"/>
    <p:sldId id="306" r:id="rId18"/>
    <p:sldId id="307" r:id="rId19"/>
    <p:sldId id="309" r:id="rId20"/>
    <p:sldId id="310" r:id="rId21"/>
    <p:sldId id="311" r:id="rId22"/>
    <p:sldId id="312" r:id="rId23"/>
    <p:sldId id="313" r:id="rId24"/>
    <p:sldId id="314" r:id="rId25"/>
    <p:sldId id="288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272A3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F8C55E6-31F7-4A79-9180-64A6EDA847E4}">
  <a:tblStyle styleId="{CF8C55E6-31F7-4A79-9180-64A6EDA847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41" autoAdjust="0"/>
  </p:normalViewPr>
  <p:slideViewPr>
    <p:cSldViewPr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2441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898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7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648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84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323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818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257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202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180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76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992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13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106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167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238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850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171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23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162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92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800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35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5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609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86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94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25" y="0"/>
            <a:ext cx="9144224" cy="5143512"/>
            <a:chOff x="-225" y="0"/>
            <a:chExt cx="9144224" cy="5143512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6100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75" y="1541675"/>
              <a:ext cx="6870000" cy="206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477595" y="4477088"/>
              <a:ext cx="666403" cy="666424"/>
              <a:chOff x="7996345" y="980275"/>
              <a:chExt cx="666403" cy="66642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7042555" y="1541664"/>
              <a:ext cx="730045" cy="2060087"/>
              <a:chOff x="7022220" y="1541675"/>
              <a:chExt cx="666403" cy="18804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7022220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24547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26873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22220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224547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426873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022220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24547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26873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022220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224547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426873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629199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9199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629199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629224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22220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24547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426873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22220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224547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426873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22220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24547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426873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022220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224547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426873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9199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629199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629199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629224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22220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24547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26873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022220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24547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26873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629199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629224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-225" y="2008293"/>
              <a:ext cx="301775" cy="1126923"/>
              <a:chOff x="-225" y="1987280"/>
              <a:chExt cx="318900" cy="1190873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175" y="1987280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75" y="2255817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75" y="2524353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8842175" y="668859"/>
              <a:ext cx="301822" cy="872807"/>
              <a:chOff x="-225" y="2255817"/>
              <a:chExt cx="318950" cy="92233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-175" y="2255817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75" y="25243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5798375" y="4270684"/>
              <a:ext cx="301822" cy="872807"/>
              <a:chOff x="1611209" y="2255817"/>
              <a:chExt cx="318950" cy="92233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1611259" y="2255817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11259" y="25243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611209" y="2792878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11209" y="30614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685795" y="0"/>
              <a:ext cx="666403" cy="666424"/>
              <a:chOff x="7996345" y="980275"/>
              <a:chExt cx="666403" cy="666424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685800" y="1541675"/>
            <a:ext cx="5740200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4"/>
          <p:cNvGrpSpPr/>
          <p:nvPr/>
        </p:nvGrpSpPr>
        <p:grpSpPr>
          <a:xfrm>
            <a:off x="-175" y="0"/>
            <a:ext cx="9158125" cy="5149862"/>
            <a:chOff x="-175" y="0"/>
            <a:chExt cx="9158125" cy="5149862"/>
          </a:xfrm>
        </p:grpSpPr>
        <p:sp>
          <p:nvSpPr>
            <p:cNvPr id="192" name="Google Shape;192;p4"/>
            <p:cNvSpPr/>
            <p:nvPr/>
          </p:nvSpPr>
          <p:spPr>
            <a:xfrm>
              <a:off x="0" y="0"/>
              <a:ext cx="78456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4"/>
            <p:cNvGrpSpPr/>
            <p:nvPr/>
          </p:nvGrpSpPr>
          <p:grpSpPr>
            <a:xfrm>
              <a:off x="-175" y="664293"/>
              <a:ext cx="318794" cy="653721"/>
              <a:chOff x="5385375" y="498300"/>
              <a:chExt cx="802200" cy="556500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66125" y="660475"/>
              <a:ext cx="666300" cy="666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9" name="Google Shape;199;p4"/>
            <p:cNvGrpSpPr/>
            <p:nvPr/>
          </p:nvGrpSpPr>
          <p:grpSpPr>
            <a:xfrm>
              <a:off x="8994728" y="670955"/>
              <a:ext cx="149289" cy="653721"/>
              <a:chOff x="5385375" y="498300"/>
              <a:chExt cx="802200" cy="556500"/>
            </a:xfrm>
          </p:grpSpPr>
          <p:sp>
            <p:nvSpPr>
              <p:cNvPr id="200" name="Google Shape;200;p4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7508545" y="3014000"/>
              <a:ext cx="666403" cy="1475799"/>
              <a:chOff x="7508545" y="664625"/>
              <a:chExt cx="666403" cy="1475799"/>
            </a:xfrm>
          </p:grpSpPr>
          <p:sp>
            <p:nvSpPr>
              <p:cNvPr id="204" name="Google Shape;204;p4"/>
              <p:cNvSpPr/>
              <p:nvPr/>
            </p:nvSpPr>
            <p:spPr>
              <a:xfrm>
                <a:off x="7508545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7710872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7913198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7508545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7710872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7913198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7508545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7710872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913198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508545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710872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7913198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8115524" y="664625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8115524" y="866967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115524" y="1069308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8115549" y="1271649"/>
                <a:ext cx="59344" cy="5934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7508545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7710872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7913198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7508545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710872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7913198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7508545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710872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7913198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7508545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7710872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7913198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8115524" y="147400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8115524" y="167634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8115524" y="187868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8115549" y="208102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4"/>
            <p:cNvGrpSpPr/>
            <p:nvPr/>
          </p:nvGrpSpPr>
          <p:grpSpPr>
            <a:xfrm>
              <a:off x="666070" y="4483438"/>
              <a:ext cx="666403" cy="666424"/>
              <a:chOff x="7996345" y="980275"/>
              <a:chExt cx="666403" cy="666424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3" name="Google Shape;253;p4"/>
          <p:cNvSpPr txBox="1">
            <a:spLocks noGrp="1"/>
          </p:cNvSpPr>
          <p:nvPr>
            <p:ph type="body" idx="1"/>
          </p:nvPr>
        </p:nvSpPr>
        <p:spPr>
          <a:xfrm>
            <a:off x="1699000" y="660475"/>
            <a:ext cx="5045400" cy="38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/>
              <a:buChar char="▪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L="4114800" lvl="8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Barlow SemiBold"/>
              <a:buChar char="▫"/>
              <a:defRPr sz="3600"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254" name="Google Shape;254;p4"/>
          <p:cNvSpPr txBox="1"/>
          <p:nvPr/>
        </p:nvSpPr>
        <p:spPr>
          <a:xfrm>
            <a:off x="666125" y="574543"/>
            <a:ext cx="6663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</a:rPr>
              <a:t>“</a:t>
            </a:r>
            <a:endParaRPr sz="9600">
              <a:solidFill>
                <a:schemeClr val="lt1"/>
              </a:solidFill>
            </a:endParaRPr>
          </a:p>
        </p:txBody>
      </p:sp>
      <p:sp>
        <p:nvSpPr>
          <p:cNvPr id="255" name="Google Shape;255;p4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"/>
          <p:cNvSpPr/>
          <p:nvPr/>
        </p:nvSpPr>
        <p:spPr>
          <a:xfrm>
            <a:off x="6100358" y="13"/>
            <a:ext cx="305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"/>
          <p:cNvSpPr/>
          <p:nvPr/>
        </p:nvSpPr>
        <p:spPr>
          <a:xfrm>
            <a:off x="8504250" y="4489800"/>
            <a:ext cx="6537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6"/>
          <p:cNvSpPr/>
          <p:nvPr/>
        </p:nvSpPr>
        <p:spPr>
          <a:xfrm>
            <a:off x="322375" y="646500"/>
            <a:ext cx="4470600" cy="6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93;p6"/>
          <p:cNvGrpSpPr/>
          <p:nvPr/>
        </p:nvGrpSpPr>
        <p:grpSpPr>
          <a:xfrm>
            <a:off x="-207" y="646493"/>
            <a:ext cx="155867" cy="653721"/>
            <a:chOff x="5385375" y="498300"/>
            <a:chExt cx="802200" cy="556500"/>
          </a:xfrm>
        </p:grpSpPr>
        <p:sp>
          <p:nvSpPr>
            <p:cNvPr id="294" name="Google Shape;294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6"/>
          <p:cNvGrpSpPr/>
          <p:nvPr/>
        </p:nvGrpSpPr>
        <p:grpSpPr>
          <a:xfrm>
            <a:off x="5434002" y="4483463"/>
            <a:ext cx="666347" cy="666373"/>
            <a:chOff x="7134700" y="414375"/>
            <a:chExt cx="501919" cy="501900"/>
          </a:xfrm>
        </p:grpSpPr>
        <p:sp>
          <p:nvSpPr>
            <p:cNvPr id="298" name="Google Shape;298;p6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6"/>
          <p:cNvGrpSpPr/>
          <p:nvPr/>
        </p:nvGrpSpPr>
        <p:grpSpPr>
          <a:xfrm rot="-5400000">
            <a:off x="8018100" y="-167410"/>
            <a:ext cx="318554" cy="653721"/>
            <a:chOff x="5385375" y="498300"/>
            <a:chExt cx="802200" cy="556500"/>
          </a:xfrm>
        </p:grpSpPr>
        <p:sp>
          <p:nvSpPr>
            <p:cNvPr id="315" name="Google Shape;315;p6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508700" y="646500"/>
            <a:ext cx="42843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1"/>
          </p:nvPr>
        </p:nvSpPr>
        <p:spPr>
          <a:xfrm>
            <a:off x="508700" y="1599700"/>
            <a:ext cx="4284300" cy="288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20" name="Google Shape;320;p6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8"/>
          <p:cNvGrpSpPr/>
          <p:nvPr/>
        </p:nvGrpSpPr>
        <p:grpSpPr>
          <a:xfrm>
            <a:off x="-207" y="0"/>
            <a:ext cx="9158157" cy="5149835"/>
            <a:chOff x="-207" y="0"/>
            <a:chExt cx="9158157" cy="5149835"/>
          </a:xfrm>
        </p:grpSpPr>
        <p:sp>
          <p:nvSpPr>
            <p:cNvPr id="357" name="Google Shape;357;p8"/>
            <p:cNvSpPr/>
            <p:nvPr/>
          </p:nvSpPr>
          <p:spPr>
            <a:xfrm>
              <a:off x="8504250" y="4489800"/>
              <a:ext cx="6537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0" y="0"/>
              <a:ext cx="6537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322375" y="664300"/>
              <a:ext cx="8181900" cy="65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8"/>
            <p:cNvGrpSpPr/>
            <p:nvPr/>
          </p:nvGrpSpPr>
          <p:grpSpPr>
            <a:xfrm>
              <a:off x="-207" y="664293"/>
              <a:ext cx="155867" cy="653721"/>
              <a:chOff x="5385375" y="498300"/>
              <a:chExt cx="802200" cy="556500"/>
            </a:xfrm>
          </p:grpSpPr>
          <p:sp>
            <p:nvSpPr>
              <p:cNvPr id="361" name="Google Shape;361;p8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8"/>
            <p:cNvGrpSpPr/>
            <p:nvPr/>
          </p:nvGrpSpPr>
          <p:grpSpPr>
            <a:xfrm>
              <a:off x="322384" y="4483463"/>
              <a:ext cx="666347" cy="666373"/>
              <a:chOff x="7134700" y="414375"/>
              <a:chExt cx="501919" cy="501900"/>
            </a:xfrm>
          </p:grpSpPr>
          <p:sp>
            <p:nvSpPr>
              <p:cNvPr id="365" name="Google Shape;365;p8"/>
              <p:cNvSpPr/>
              <p:nvPr/>
            </p:nvSpPr>
            <p:spPr>
              <a:xfrm>
                <a:off x="71347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72871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74395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71347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2871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74395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71347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72871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74395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71347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72871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7439500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7591900" y="4143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7591900" y="5667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7591900" y="7191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7591919" y="871575"/>
                <a:ext cx="44700" cy="44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" name="Google Shape;381;p8"/>
            <p:cNvGrpSpPr/>
            <p:nvPr/>
          </p:nvGrpSpPr>
          <p:grpSpPr>
            <a:xfrm>
              <a:off x="8832384" y="670955"/>
              <a:ext cx="311815" cy="653721"/>
              <a:chOff x="5385375" y="498300"/>
              <a:chExt cx="802200" cy="556500"/>
            </a:xfrm>
          </p:grpSpPr>
          <p:sp>
            <p:nvSpPr>
              <p:cNvPr id="382" name="Google Shape;382;p8"/>
              <p:cNvSpPr/>
              <p:nvPr/>
            </p:nvSpPr>
            <p:spPr>
              <a:xfrm>
                <a:off x="5385375" y="4983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5385375" y="7269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385375" y="955500"/>
                <a:ext cx="802200" cy="99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8"/>
          <p:cNvSpPr txBox="1">
            <a:spLocks noGrp="1"/>
          </p:cNvSpPr>
          <p:nvPr>
            <p:ph type="body" idx="1"/>
          </p:nvPr>
        </p:nvSpPr>
        <p:spPr>
          <a:xfrm>
            <a:off x="1165875" y="1599700"/>
            <a:ext cx="2257200" cy="28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387" name="Google Shape;387;p8"/>
          <p:cNvSpPr txBox="1">
            <a:spLocks noGrp="1"/>
          </p:cNvSpPr>
          <p:nvPr>
            <p:ph type="body" idx="2"/>
          </p:nvPr>
        </p:nvSpPr>
        <p:spPr>
          <a:xfrm>
            <a:off x="3706438" y="1599700"/>
            <a:ext cx="2257200" cy="28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388" name="Google Shape;388;p8"/>
          <p:cNvSpPr txBox="1">
            <a:spLocks noGrp="1"/>
          </p:cNvSpPr>
          <p:nvPr>
            <p:ph type="body" idx="3"/>
          </p:nvPr>
        </p:nvSpPr>
        <p:spPr>
          <a:xfrm>
            <a:off x="6247001" y="1599700"/>
            <a:ext cx="2257200" cy="289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>
            <a:endParaRPr/>
          </a:p>
        </p:txBody>
      </p:sp>
      <p:sp>
        <p:nvSpPr>
          <p:cNvPr id="389" name="Google Shape;389;p8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ariant 2">
  <p:cSld name="BLANK_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>
            <a:off x="8490504" y="4489800"/>
            <a:ext cx="653700" cy="6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0" y="0"/>
            <a:ext cx="65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12"/>
          <p:cNvGrpSpPr/>
          <p:nvPr/>
        </p:nvGrpSpPr>
        <p:grpSpPr>
          <a:xfrm>
            <a:off x="-207" y="664293"/>
            <a:ext cx="155867" cy="653721"/>
            <a:chOff x="5385375" y="498300"/>
            <a:chExt cx="802200" cy="556500"/>
          </a:xfrm>
        </p:grpSpPr>
        <p:sp>
          <p:nvSpPr>
            <p:cNvPr id="487" name="Google Shape;487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12"/>
          <p:cNvGrpSpPr/>
          <p:nvPr/>
        </p:nvGrpSpPr>
        <p:grpSpPr>
          <a:xfrm>
            <a:off x="322384" y="657975"/>
            <a:ext cx="666347" cy="666373"/>
            <a:chOff x="7134700" y="414375"/>
            <a:chExt cx="501919" cy="501900"/>
          </a:xfrm>
        </p:grpSpPr>
        <p:sp>
          <p:nvSpPr>
            <p:cNvPr id="491" name="Google Shape;491;p12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12"/>
          <p:cNvGrpSpPr/>
          <p:nvPr/>
        </p:nvGrpSpPr>
        <p:grpSpPr>
          <a:xfrm>
            <a:off x="8832384" y="670955"/>
            <a:ext cx="311815" cy="653721"/>
            <a:chOff x="5385375" y="498300"/>
            <a:chExt cx="802200" cy="556500"/>
          </a:xfrm>
        </p:grpSpPr>
        <p:sp>
          <p:nvSpPr>
            <p:cNvPr id="508" name="Google Shape;508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2"/>
          <p:cNvSpPr txBox="1">
            <a:spLocks noGrp="1"/>
          </p:cNvSpPr>
          <p:nvPr>
            <p:ph type="sldNum" idx="12"/>
          </p:nvPr>
        </p:nvSpPr>
        <p:spPr>
          <a:xfrm>
            <a:off x="849050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61100" y="664300"/>
            <a:ext cx="7843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14800" y="1599700"/>
            <a:ext cx="71895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611560" y="1573980"/>
            <a:ext cx="5976663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3000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ЭКОНОМИЧЕСКАЯ </a:t>
            </a:r>
            <a:r>
              <a:rPr lang="ru-RU" sz="3000" dirty="0" smtClean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БЕЗОПАСНОСТЬ –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КЛЮЧЕВОЕ УСЛОВИЕ </a:t>
            </a: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УСТОЙЧИВОГО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РАЗВИТИЯ БЕЛОРУССКОГО ГОСУДАРСТВА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61" y="1779662"/>
            <a:ext cx="2425078" cy="152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vgr.by/wp-content/uploads/2020/05/aes_toplivo_prieh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62" y="3380733"/>
            <a:ext cx="2460826" cy="163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ogilove.by/wp-content/uploads/2022/05/i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47" y="105544"/>
            <a:ext cx="2472710" cy="160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84" y="646500"/>
            <a:ext cx="4285140" cy="653700"/>
          </a:xfrm>
        </p:spPr>
        <p:txBody>
          <a:bodyPr/>
          <a:lstStyle/>
          <a:p>
            <a:r>
              <a:rPr lang="ru-RU" sz="2000" b="1" i="1" dirty="0" smtClean="0">
                <a:latin typeface="+mj-lt"/>
              </a:rPr>
              <a:t>Новшества </a:t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химическом производстве:</a:t>
            </a:r>
            <a:endParaRPr lang="ru-RU" sz="20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27984" y="3757046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Введение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 эксплуатацию нового азотного комплекса по производству аммиака и карбамида в ОАО «Гродно Азот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3942804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Проведение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технической модернизации в ОАО «Гомельский химический завод» в целях наращивания выпуска серной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кислоты.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https://gp.by/upload/medialibrary/c94/c943ebe779f7e48de545d4e2251fb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5" y="1491630"/>
            <a:ext cx="345976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insknews.by/wp-content/uploads/2021/03/azot_grodn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5566"/>
            <a:ext cx="3421264" cy="228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772" y="2283718"/>
            <a:ext cx="1858058" cy="139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23528" y="376362"/>
            <a:ext cx="3960440" cy="755228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876" y="483518"/>
            <a:ext cx="4573172" cy="653700"/>
          </a:xfrm>
        </p:spPr>
        <p:txBody>
          <a:bodyPr/>
          <a:lstStyle/>
          <a:p>
            <a:r>
              <a:rPr lang="ru-RU" sz="1900" b="1" i="1" dirty="0" smtClean="0">
                <a:latin typeface="+mj-lt"/>
              </a:rPr>
              <a:t>Новшества </a:t>
            </a:r>
            <a:br>
              <a:rPr lang="ru-RU" sz="1900" b="1" i="1" dirty="0" smtClean="0">
                <a:latin typeface="+mj-lt"/>
              </a:rPr>
            </a:br>
            <a:r>
              <a:rPr lang="ru-RU" sz="1900" b="1" i="1" dirty="0" smtClean="0">
                <a:latin typeface="+mj-lt"/>
              </a:rPr>
              <a:t>в производстве </a:t>
            </a:r>
            <a:br>
              <a:rPr lang="ru-RU" sz="1900" b="1" i="1" dirty="0" smtClean="0">
                <a:latin typeface="+mj-lt"/>
              </a:rPr>
            </a:br>
            <a:r>
              <a:rPr lang="ru-RU" sz="1900" b="1" i="1" dirty="0" smtClean="0">
                <a:latin typeface="+mj-lt"/>
              </a:rPr>
              <a:t>строительных </a:t>
            </a:r>
            <a:r>
              <a:rPr lang="ru-RU" sz="1900" b="1" i="1" dirty="0">
                <a:latin typeface="+mj-lt"/>
              </a:rPr>
              <a:t>материалов:</a:t>
            </a:r>
            <a:endParaRPr lang="ru-RU" sz="19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139952" y="269813"/>
            <a:ext cx="4938176" cy="156966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Реализован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проект по созданию производства стеклянной тары с использованием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энергоэффективных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и ресурсосберегающих технологий на ОАО «Гродненский стеклозавод» (способствовало росту производственных мощностей завода на 65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%).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3942804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Реализован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инновационный проект по производству технологий,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снижающих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усадку готовых изделий»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ОАО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Керамин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 descr="https://www.sb.by/upload/iblock/c87/c87b9922937deda3254809496ac43d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6" y="1554970"/>
            <a:ext cx="3179448" cy="212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eramin-company.by/sites/default/files/keramin_mogile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/>
        </p:blipFill>
        <p:spPr bwMode="auto">
          <a:xfrm>
            <a:off x="2179190" y="2845395"/>
            <a:ext cx="1827630" cy="96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sb.by/upload/iblock/775/775e229276f3785164f2d6ab41ea73e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0962"/>
            <a:ext cx="3646282" cy="176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3259606"/>
            <a:ext cx="2664885" cy="175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pic>
        <p:nvPicPr>
          <p:cNvPr id="3074" name="Picture 2" descr="https://cdn1.ozone.ru/s3/multimedia-a/64824731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4014" r="18742" b="4382"/>
          <a:stretch/>
        </p:blipFill>
        <p:spPr bwMode="auto">
          <a:xfrm>
            <a:off x="2373961" y="1705378"/>
            <a:ext cx="1245644" cy="181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ain-cdn.sbermegamarket.ru/hlr-system/137/133/249/371/612/14/600003992675b0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8954" r="5254" b="10027"/>
          <a:stretch/>
        </p:blipFill>
        <p:spPr bwMode="auto">
          <a:xfrm>
            <a:off x="145331" y="1649733"/>
            <a:ext cx="2095091" cy="18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7745.by/img/imagecache/card_big_image/uploads/products/602162/-0298433000.jpg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42654"/>
            <a:ext cx="1920152" cy="157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35704" y="3867893"/>
            <a:ext cx="7968550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ООО «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БелЭмса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» одним из первых в республике освоило в 2021 году производство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одноразовых подгузников для взрослых, 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2022 году введены мощности по производству новых видов изделий гигиенического назначения для детей, не производимых в республике –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подгузников-трусиков. </a:t>
            </a:r>
          </a:p>
        </p:txBody>
      </p:sp>
      <p:pic>
        <p:nvPicPr>
          <p:cNvPr id="3080" name="Picture 8" descr="https://www.pniva.by/wp-content/uploads/2022/06/PSX_20220622_1217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5379"/>
            <a:ext cx="3242436" cy="180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71600" y="195486"/>
            <a:ext cx="6840760" cy="4752528"/>
          </a:xfrm>
        </p:spPr>
        <p:txBody>
          <a:bodyPr/>
          <a:lstStyle/>
          <a:p>
            <a:endParaRPr lang="ru-RU" sz="1000" dirty="0" smtClean="0"/>
          </a:p>
          <a:p>
            <a:r>
              <a:rPr lang="ru-RU" sz="1200" b="1" dirty="0" smtClean="0"/>
              <a:t>Реализованы производственные </a:t>
            </a:r>
            <a:r>
              <a:rPr lang="ru-RU" sz="1200" b="1" dirty="0"/>
              <a:t>инвестиционные проекты</a:t>
            </a:r>
            <a:r>
              <a:rPr lang="ru-RU" sz="1200" dirty="0"/>
              <a:t>: </a:t>
            </a:r>
            <a:endParaRPr lang="ru-RU" sz="1200" dirty="0" smtClean="0"/>
          </a:p>
          <a:p>
            <a:r>
              <a:rPr lang="ru-RU" sz="1200" dirty="0" smtClean="0"/>
              <a:t> «</a:t>
            </a:r>
            <a:r>
              <a:rPr lang="ru-RU" sz="1200" dirty="0"/>
              <a:t>Модернизация цеха стеклотары № 4 по ул. Калинина, 6 в </a:t>
            </a:r>
            <a:r>
              <a:rPr lang="ru-RU" sz="1200" dirty="0" err="1"/>
              <a:t>р.п</a:t>
            </a:r>
            <a:r>
              <a:rPr lang="ru-RU" sz="1200" dirty="0"/>
              <a:t>. Елизово </a:t>
            </a:r>
            <a:r>
              <a:rPr lang="ru-RU" sz="1200" dirty="0" err="1"/>
              <a:t>Осиповичского</a:t>
            </a:r>
            <a:r>
              <a:rPr lang="ru-RU" sz="1200" dirty="0"/>
              <a:t> района Могилевской области», </a:t>
            </a:r>
            <a:endParaRPr lang="ru-RU" sz="1200" dirty="0" smtClean="0"/>
          </a:p>
          <a:p>
            <a:r>
              <a:rPr lang="ru-RU" sz="1200" dirty="0" smtClean="0"/>
              <a:t>- «</a:t>
            </a:r>
            <a:r>
              <a:rPr lang="ru-RU" sz="1200" dirty="0"/>
              <a:t>Строительство автоматической линии по производству топливных </a:t>
            </a:r>
            <a:r>
              <a:rPr lang="ru-RU" sz="1200" dirty="0" err="1"/>
              <a:t>пеллет</a:t>
            </a:r>
            <a:r>
              <a:rPr lang="ru-RU" sz="1200" dirty="0"/>
              <a:t> по адресу: Могилевская область, </a:t>
            </a:r>
            <a:r>
              <a:rPr lang="ru-RU" sz="1200" dirty="0" err="1"/>
              <a:t>Осиповичский</a:t>
            </a:r>
            <a:r>
              <a:rPr lang="ru-RU" sz="1200" dirty="0"/>
              <a:t> район, </a:t>
            </a:r>
            <a:r>
              <a:rPr lang="ru-RU" sz="1200" dirty="0" err="1"/>
              <a:t>Вязьевский</a:t>
            </a:r>
            <a:r>
              <a:rPr lang="ru-RU" sz="1200" dirty="0"/>
              <a:t> сельсовет, в районе д. Замошье» (14 рабочих мест), </a:t>
            </a:r>
            <a:endParaRPr lang="ru-RU" sz="1200" dirty="0" smtClean="0"/>
          </a:p>
          <a:p>
            <a:r>
              <a:rPr lang="ru-RU" sz="1200" dirty="0" smtClean="0"/>
              <a:t>- «</a:t>
            </a:r>
            <a:r>
              <a:rPr lang="ru-RU" sz="1200" dirty="0"/>
              <a:t>Модернизация производства закрытого акционерного общества «АЛТИМЕД» (1 рабочее место), </a:t>
            </a:r>
            <a:endParaRPr lang="ru-RU" sz="1200" dirty="0" smtClean="0"/>
          </a:p>
          <a:p>
            <a:r>
              <a:rPr lang="ru-RU" sz="1200" dirty="0" smtClean="0"/>
              <a:t>- «</a:t>
            </a:r>
            <a:r>
              <a:rPr lang="ru-RU" sz="1200" dirty="0"/>
              <a:t>Организация производства </a:t>
            </a:r>
            <a:r>
              <a:rPr lang="ru-RU" sz="1200" dirty="0" err="1"/>
              <a:t>stretch</a:t>
            </a:r>
            <a:r>
              <a:rPr lang="ru-RU" sz="1200" dirty="0"/>
              <a:t> </a:t>
            </a:r>
            <a:r>
              <a:rPr lang="ru-RU" sz="1200" dirty="0" err="1"/>
              <a:t>hood</a:t>
            </a:r>
            <a:r>
              <a:rPr lang="ru-RU" sz="1200" dirty="0"/>
              <a:t> пленки с </a:t>
            </a:r>
            <a:r>
              <a:rPr lang="ru-RU" sz="1200" dirty="0" err="1"/>
              <a:t>флексографической</a:t>
            </a:r>
            <a:r>
              <a:rPr lang="ru-RU" sz="1200" dirty="0"/>
              <a:t> печатью и пленки с тиснением» (30 рабочих мест), </a:t>
            </a:r>
            <a:endParaRPr lang="ru-RU" sz="1200" dirty="0" smtClean="0"/>
          </a:p>
          <a:p>
            <a:pPr marL="457200" lvl="1" indent="0">
              <a:buNone/>
            </a:pPr>
            <a:r>
              <a:rPr lang="ru-RU" sz="1200" dirty="0" smtClean="0"/>
              <a:t>-«</a:t>
            </a:r>
            <a:r>
              <a:rPr lang="ru-RU" sz="1200" dirty="0"/>
              <a:t>Создание </a:t>
            </a:r>
            <a:r>
              <a:rPr lang="ru-RU" sz="1200" dirty="0" err="1"/>
              <a:t>пеллетного</a:t>
            </a:r>
            <a:r>
              <a:rPr lang="ru-RU" sz="1200" dirty="0"/>
              <a:t> производства ЧПУП «</a:t>
            </a:r>
            <a:r>
              <a:rPr lang="ru-RU" sz="1200" dirty="0" err="1"/>
              <a:t>Лесо</a:t>
            </a:r>
            <a:r>
              <a:rPr lang="ru-RU" sz="1200" dirty="0"/>
              <a:t>-Век»» (8 рабочих мест).</a:t>
            </a:r>
          </a:p>
          <a:p>
            <a:r>
              <a:rPr lang="ru-RU" sz="1200" b="1" dirty="0" smtClean="0"/>
              <a:t>Реализуются производственные инвестиционные проекты:</a:t>
            </a:r>
          </a:p>
          <a:p>
            <a:r>
              <a:rPr lang="ru-RU" sz="1200" dirty="0" smtClean="0"/>
              <a:t>ОАО</a:t>
            </a:r>
            <a:r>
              <a:rPr lang="ru-RU" sz="1200" dirty="0"/>
              <a:t> «</a:t>
            </a:r>
            <a:r>
              <a:rPr lang="ru-RU" sz="1200" dirty="0" err="1"/>
              <a:t>Осиповичский</a:t>
            </a:r>
            <a:r>
              <a:rPr lang="ru-RU" sz="1200" dirty="0"/>
              <a:t> консервный </a:t>
            </a:r>
            <a:r>
              <a:rPr lang="ru-RU" sz="1200" dirty="0" smtClean="0"/>
              <a:t>завод» «</a:t>
            </a:r>
            <a:r>
              <a:rPr lang="ru-RU" sz="1200" dirty="0"/>
              <a:t>Организация производства, фасовки и упаковки плодоовощной и консервной продукции» (не менее 20 новых рабочих мест). </a:t>
            </a:r>
          </a:p>
          <a:p>
            <a:r>
              <a:rPr lang="ru-RU" sz="1200" dirty="0" smtClean="0"/>
              <a:t>ОАО</a:t>
            </a:r>
            <a:r>
              <a:rPr lang="ru-RU" sz="1200" dirty="0"/>
              <a:t> «Гродненский стеклозавод» филиал «Елизово» «Реконструкция компрессорной № 2 под здание производственного участка подготовки и сортировки </a:t>
            </a:r>
            <a:r>
              <a:rPr lang="ru-RU" sz="1200" dirty="0" err="1"/>
              <a:t>стеклобоя</a:t>
            </a:r>
            <a:r>
              <a:rPr lang="ru-RU" sz="1200" dirty="0"/>
              <a:t> ОАО «Гродненский стеклозавод» филиала «Елизово» (26 новых рабочих мест). </a:t>
            </a:r>
          </a:p>
          <a:p>
            <a:r>
              <a:rPr lang="ru-RU" sz="1200" dirty="0" smtClean="0"/>
              <a:t>ОАО</a:t>
            </a:r>
            <a:r>
              <a:rPr lang="ru-RU" sz="1200" dirty="0"/>
              <a:t> «</a:t>
            </a:r>
            <a:r>
              <a:rPr lang="ru-RU" sz="1200" dirty="0" err="1"/>
              <a:t>Осиповичского</a:t>
            </a:r>
            <a:r>
              <a:rPr lang="ru-RU" sz="1200" dirty="0"/>
              <a:t> завода автомобильных агрегатов» продолжается реализация инвестиционного проекта «Техническое перевооружение и модернизация производства (2021-2025 годы)». </a:t>
            </a:r>
          </a:p>
          <a:p>
            <a:endParaRPr lang="ru-RU" sz="1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2449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0338"/>
            <a:ext cx="8180726" cy="683220"/>
          </a:xfrm>
          <a:prstGeom prst="rect">
            <a:avLst/>
          </a:prstGeom>
          <a:solidFill>
            <a:srgbClr val="27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211589"/>
            <a:ext cx="8043879" cy="10291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+mj-lt"/>
              </a:rPr>
              <a:t>Примеры развития </a:t>
            </a:r>
            <a:r>
              <a:rPr lang="ru-RU" sz="2000" b="1" i="1" dirty="0">
                <a:latin typeface="+mj-lt"/>
              </a:rPr>
              <a:t>импортозамещающих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и </a:t>
            </a:r>
            <a:r>
              <a:rPr lang="ru-RU" sz="2000" b="1" i="1" dirty="0" err="1">
                <a:latin typeface="+mj-lt"/>
              </a:rPr>
              <a:t>экспортоориентированных</a:t>
            </a:r>
            <a:r>
              <a:rPr lang="ru-RU" sz="2000" b="1" i="1" dirty="0">
                <a:latin typeface="+mj-lt"/>
              </a:rPr>
              <a:t> производств </a:t>
            </a:r>
            <a:r>
              <a:rPr lang="ru-RU" sz="2000" b="1" i="1" dirty="0" smtClean="0">
                <a:latin typeface="+mj-lt"/>
              </a:rPr>
              <a:t/>
            </a:r>
            <a:br>
              <a:rPr lang="ru-RU" sz="2000" b="1" i="1" dirty="0" smtClean="0">
                <a:latin typeface="+mj-lt"/>
              </a:rPr>
            </a:br>
            <a:r>
              <a:rPr lang="ru-RU" sz="2000" b="1" i="1" dirty="0" smtClean="0">
                <a:latin typeface="+mj-lt"/>
              </a:rPr>
              <a:t>В МОГИЛЕВСКОЙ ОБЛАСТИ:</a:t>
            </a:r>
            <a:endParaRPr lang="ru-RU" sz="2000" i="1" dirty="0">
              <a:latin typeface="+mj-lt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5575" y="1808829"/>
            <a:ext cx="3539154" cy="304698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ООО «МИЗ МЕДБЕЛРОС»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  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2022 году в рамках реализации инвестиционного проекта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«Производство двухсторонних игл для вакуумных пробирок»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введены мощности по выпуску системы забора крови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               в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медицинских лабораториях (вакуумная пробирка, двухсторонняя игла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иглодержатель), ранее полностью импортируемых в республику.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482651"/>
            <a:ext cx="4686588" cy="33933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3819693"/>
            <a:ext cx="7238630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По </a:t>
            </a:r>
            <a:r>
              <a:rPr lang="ru-RU" sz="1800" b="1" dirty="0"/>
              <a:t>итогам </a:t>
            </a:r>
            <a:r>
              <a:rPr lang="ru-RU" sz="1800" b="1" dirty="0" smtClean="0"/>
              <a:t>января–сентября </a:t>
            </a:r>
            <a:r>
              <a:rPr lang="ru-RU" sz="1800" b="1" dirty="0"/>
              <a:t>2023 г. разница между созданными и ликвидированными коммерческими организациями </a:t>
            </a:r>
            <a:r>
              <a:rPr lang="ru-RU" sz="1800" b="1" dirty="0" smtClean="0"/>
              <a:t>в </a:t>
            </a:r>
            <a:r>
              <a:rPr lang="ru-RU" sz="1800" b="1" dirty="0" err="1" smtClean="0"/>
              <a:t>Осиповичском</a:t>
            </a:r>
            <a:r>
              <a:rPr lang="ru-RU" sz="1800" b="1" dirty="0" smtClean="0"/>
              <a:t> районе составила </a:t>
            </a:r>
            <a:r>
              <a:rPr lang="ru-RU" sz="1800" b="1" dirty="0"/>
              <a:t>«плюс» </a:t>
            </a:r>
            <a:r>
              <a:rPr lang="ru-RU" sz="1800" b="1" dirty="0" smtClean="0"/>
              <a:t>11 организаций.</a:t>
            </a:r>
            <a:endParaRPr lang="ru-RU" sz="1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04196" y="154835"/>
            <a:ext cx="7598670" cy="2308324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Реальная заработная плата увеличилась во всех регионах страны: от 104,4% в </a:t>
            </a:r>
            <a:r>
              <a:rPr lang="ru-RU" sz="1800" b="1" dirty="0" err="1"/>
              <a:t>г.Минске</a:t>
            </a:r>
            <a:r>
              <a:rPr lang="ru-RU" sz="1800" b="1" dirty="0"/>
              <a:t> до 112,3% в Брестской области, в том числе 112,1% по Могилевской </a:t>
            </a:r>
            <a:r>
              <a:rPr lang="ru-RU" sz="1800" b="1" dirty="0" smtClean="0"/>
              <a:t>области, 113,2% по </a:t>
            </a:r>
            <a:r>
              <a:rPr lang="ru-RU" sz="1800" b="1" dirty="0" err="1" smtClean="0"/>
              <a:t>Осиповичскому</a:t>
            </a:r>
            <a:r>
              <a:rPr lang="ru-RU" sz="1800" b="1" dirty="0" smtClean="0"/>
              <a:t> району.</a:t>
            </a:r>
          </a:p>
          <a:p>
            <a:pPr algn="just"/>
            <a:endParaRPr lang="ru-RU" sz="1800" b="1" dirty="0"/>
          </a:p>
          <a:p>
            <a:pPr algn="just"/>
            <a:r>
              <a:rPr lang="ru-RU" sz="1800" b="1" dirty="0">
                <a:solidFill>
                  <a:schemeClr val="tx1"/>
                </a:solidFill>
              </a:rPr>
              <a:t>Во всех регионах за 8 месяцев 2023 г. по сравнению с январем–августом 2022 г. снизилась численность работников, работавших с потерями рабочего времени</a:t>
            </a:r>
            <a:r>
              <a:rPr lang="ru-RU" sz="1800" b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2290" name="Picture 2" descr="https://bestbelarus.by/upload/iblock/49a/49a877b9e764904a4a9ce63990ee3f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9"/>
          <a:stretch/>
        </p:blipFill>
        <p:spPr bwMode="auto">
          <a:xfrm>
            <a:off x="1043608" y="2355608"/>
            <a:ext cx="5263011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bestbelarus.by/upload/iblock/49a/49a877b9e764904a4a9ce63990ee3f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2" t="61400" r="34781"/>
          <a:stretch/>
        </p:blipFill>
        <p:spPr bwMode="auto">
          <a:xfrm>
            <a:off x="6311612" y="2349487"/>
            <a:ext cx="2376263" cy="130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25176"/>
            <a:ext cx="73308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Ценовая стабильность </a:t>
            </a:r>
            <a:r>
              <a:rPr lang="ru-RU" sz="1800" b="1" dirty="0" smtClean="0"/>
              <a:t>означает </a:t>
            </a:r>
            <a:r>
              <a:rPr lang="ru-RU" sz="1800" b="1" i="1" dirty="0"/>
              <a:t>устойчиво низкие темпы роста потребительских цен в стране. </a:t>
            </a:r>
            <a:endParaRPr lang="ru-RU" sz="18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59632" y="878390"/>
            <a:ext cx="73308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Низкий уровень инфляции </a:t>
            </a:r>
            <a:r>
              <a:rPr lang="ru-RU" sz="1800" b="1" i="1" dirty="0"/>
              <a:t>обеспечивает защиту доходов </a:t>
            </a:r>
            <a:r>
              <a:rPr lang="ru-RU" sz="1800" b="1" i="1" dirty="0" smtClean="0"/>
              <a:t>             и </a:t>
            </a:r>
            <a:r>
              <a:rPr lang="ru-RU" sz="1800" b="1" i="1" dirty="0"/>
              <a:t>сбережений </a:t>
            </a:r>
            <a:r>
              <a:rPr lang="ru-RU" sz="1800" b="1" i="1" dirty="0" smtClean="0"/>
              <a:t>граждан</a:t>
            </a:r>
            <a:r>
              <a:rPr lang="ru-RU" sz="1800" b="1" i="1" dirty="0"/>
              <a:t>.</a:t>
            </a:r>
            <a:endParaRPr lang="ru-RU" sz="1800" i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59632" y="1653882"/>
            <a:ext cx="7330870" cy="1200329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Высокий уровень инфляции </a:t>
            </a:r>
            <a:r>
              <a:rPr lang="ru-RU" sz="1800" b="1" i="1" dirty="0"/>
              <a:t>оказывает негативное влияние на покупательную способность денег, снижая реальную ценность денежных доходов и сбережений </a:t>
            </a:r>
            <a:r>
              <a:rPr lang="ru-RU" sz="1800" b="1" i="1"/>
              <a:t>населения </a:t>
            </a:r>
            <a:r>
              <a:rPr lang="ru-RU" sz="1800" b="1" i="1" smtClean="0"/>
              <a:t>                   и </a:t>
            </a:r>
            <a:r>
              <a:rPr lang="ru-RU" sz="1800" b="1" i="1" dirty="0"/>
              <a:t>организаций. </a:t>
            </a:r>
            <a:endParaRPr lang="ru-RU" sz="1800" i="1" dirty="0"/>
          </a:p>
        </p:txBody>
      </p:sp>
      <p:pic>
        <p:nvPicPr>
          <p:cNvPr id="13314" name="Picture 2" descr="https://status-media.com/wp-content/uploads/2022/06/e11bc79f4330a4d750d83052af5922fe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48298"/>
            <a:ext cx="3152567" cy="210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123478"/>
            <a:ext cx="7311186" cy="2677656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ПРЕДСКАЗУЕМАЯ ИНФЛЯЦИЯ НА НИЗКОМ УРОВНЕ ПОЗВОЛЯЕТ ОБЕСПЕЧИТЬ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У ПРОИЗВОДИТЕЛЕЙ НАЛИЧИЕ СТИМУЛОВ РАЗВИВАТЬСЯ, А У ПОТРЕБИТЕЛЕЙ – ВЫСТРАИВАТЬ МОДЕЛЬ СБЕРЕЖЕНИЙ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И ПОТРЕБЛЕНИЯ, СОДЕЙСТВУЮЩУЮ РОСТУ БЛАГОСОСТОЯНИЯ.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2721283"/>
            <a:ext cx="7311186" cy="2308324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Благодаря согласованным действиям Национального банка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Правительства,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инфляция в Республике Беларусь </a:t>
            </a:r>
            <a:endParaRPr lang="ru-RU" sz="1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2017–2019 годы снизилась до 4–6%. </a:t>
            </a:r>
            <a:endParaRPr lang="ru-RU" sz="1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Программой социально-экономического развития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Республики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Беларусь на 2021–2025 годы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качестве ориентира ценовой стабильности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определен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прирост потребительских цен не более 5%.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523587"/>
            <a:ext cx="7311186" cy="187743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БЕЛАРУСИ В СЕНТЯБРЕ 2023 ГОДА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ЗАФИКСИРОВАН ИСТОРИЧЕСКИЙ МИНИМУМ ГОДОВОЙ ИНФЛЯЦИИ – 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НА УРОВНЕ 2,0%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(ПРИ ПРОГНОЗНОМ – 7,0–8,0% НА КОНЕЦ ГОДА),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945"/>
          <a:stretch/>
        </p:blipFill>
        <p:spPr>
          <a:xfrm>
            <a:off x="2107043" y="2425505"/>
            <a:ext cx="3744156" cy="245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088" y="483518"/>
            <a:ext cx="8496944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БЕЛАРУСЬ ПОЛНОСТЬЮ ОТКАЗАЛАСЬ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ОТ ИМПОРТА ЭЛЕКТРОЭНЕРГИИ.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7410" name="Picture 2" descr="https://tochka.by/upload/iblock/51f/3pj0546cbhgzm8x69zwx3bm2pqczm2y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63638"/>
            <a:ext cx="5222729" cy="348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belnovosti.by/sites/default/files/article/15-12-2016/nuke_compressed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1464"/>
            <a:ext cx="1152128" cy="12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744416" y="4371950"/>
            <a:ext cx="4572000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ПРЕЗИДЕНТ РЕСПУБЛИКИ БЕЛАРУСЬ, </a:t>
            </a:r>
          </a:p>
          <a:p>
            <a:pPr algn="r"/>
            <a:r>
              <a:rPr lang="ru-RU" sz="1600" b="1" dirty="0"/>
              <a:t>А.Г. ЛУКАШЕНКО.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492224"/>
            <a:ext cx="7200800" cy="2585323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/>
              <a:t>«</a:t>
            </a:r>
            <a:r>
              <a:rPr lang="ru-RU" sz="1800" b="1" i="1" dirty="0"/>
              <a:t>Вот уже три десятилетия фундаментом нашей государственной политики является социально ориентированная экономика. Эта политика успешна. Народ ее поддерживает. По всем показателям, характеризующим социальное равенство, Беларусь относится к наиболее благополучным странам… Поэтому именно экономика, которая обеспечивает социальную защищенность граждан, является главной мишенью Запада». </a:t>
            </a:r>
            <a:endParaRPr lang="ru-RU" sz="18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3365579"/>
            <a:ext cx="720080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/>
              <a:t>«Единство двух государств – это прежде всего экономика</a:t>
            </a:r>
            <a:r>
              <a:rPr lang="ru-RU" sz="1800" b="1" i="1" dirty="0" smtClean="0"/>
              <a:t>».</a:t>
            </a:r>
            <a:endParaRPr lang="ru-RU" sz="18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088" y="52631"/>
            <a:ext cx="8496944" cy="1815882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Глава государства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поставил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задачу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итогам 2025 года достигнуть доли природного газа в производстве тепловой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                     и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электрической энергии не более 65%.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9460" name="Picture 4" descr="https://avatars.dzeninfra.ru/get-zen_doc/1368767/pub_5bd00271722ced00a9d1cd4f_5bd002d3e6bfcd00a929f1d9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9"/>
          <a:stretch/>
        </p:blipFill>
        <p:spPr bwMode="auto">
          <a:xfrm>
            <a:off x="1619672" y="2067694"/>
            <a:ext cx="552061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1491630"/>
            <a:ext cx="4120896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2022 ГОДУ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 ПРОБЛЕМОЙ ГОЛОДА СТОЛКНУЛИСЬ ОКОЛО 735 МЛН ЧЕЛ.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8434" name="Picture 2" descr="https://avatars.dzeninfra.ru/get-zen_doc/5233951/pub_6200c29b07fcbd5138ff00e5_6200c35fee61f62ca54d8964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2" t="-401" r="1" b="1"/>
          <a:stretch/>
        </p:blipFill>
        <p:spPr bwMode="auto">
          <a:xfrm flipH="1">
            <a:off x="4572000" y="-59172"/>
            <a:ext cx="4588578" cy="52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4160" y="267494"/>
            <a:ext cx="8496944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БОЛЕЕ 20 ЛЕТ НАЗАД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ПОРУЧЕНИЮ ГЛАВЫ ГОСУДАРСТВА РАЗРАБАТЫВАЛАСЬ ПЕРВАЯ КОНЦЕПЦИЯ ОБЕСПЕЧЕНИЯ НАЦИОНАЛЬНОЙ ПРОДОВОЛЬСТВЕННОЙ БЕЗОПАСНОСТИ.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4316" y="2869654"/>
            <a:ext cx="8496944" cy="1938992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РЕСПУБЛИКЕ БЕЛАРУСЬ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:</a:t>
            </a:r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на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территории сельской местности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проживает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  22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% населения 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страны;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сельском хозяйстве трудится более 7% </a:t>
            </a:r>
            <a:endParaRPr lang="ru-RU" sz="2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   от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занятых в реальном секторе экономики.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915566"/>
            <a:ext cx="6912768" cy="923330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/>
              <a:t>Уровень </a:t>
            </a:r>
            <a:r>
              <a:rPr lang="ru-RU" sz="1800" b="1" dirty="0" err="1"/>
              <a:t>самообеспечения</a:t>
            </a:r>
            <a:r>
              <a:rPr lang="ru-RU" sz="1800" b="1" dirty="0"/>
              <a:t> по основным видам сельскохозяйственной продукции в нашей стране </a:t>
            </a:r>
            <a:r>
              <a:rPr lang="ru-RU" sz="1800" b="1" dirty="0">
                <a:solidFill>
                  <a:srgbClr val="FF0000"/>
                </a:solidFill>
              </a:rPr>
              <a:t>ежегодно превышает 100%. </a:t>
            </a:r>
            <a:r>
              <a:rPr lang="ru-RU" sz="1800" b="1" dirty="0" smtClean="0">
                <a:solidFill>
                  <a:schemeClr val="tx1"/>
                </a:solidFill>
              </a:rPr>
              <a:t>В ТОМ ЧИСЛЕ ПО:</a:t>
            </a:r>
            <a:endParaRPr lang="ru-RU" sz="1800" b="1" i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04196" y="154835"/>
            <a:ext cx="7598670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В Беларуси достигнут высокий удельный уровень производства основных продуктов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90240"/>
            <a:ext cx="2811963" cy="1869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 descr="https://mrfilin.com/wp-content/uploads/9/1/2/91212d4edc5ca73de3f9ed385b6ede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12" y="1987221"/>
            <a:ext cx="2845246" cy="189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s.mediasole.ru/images/2947/2947659/0uho0g6krfikm0knszelitwa2sd8jj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71" y="1987221"/>
            <a:ext cx="2806753" cy="187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07376" y="3820935"/>
            <a:ext cx="1823731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мясу </a:t>
            </a:r>
            <a:r>
              <a:rPr lang="ru-RU" sz="1800" b="1" dirty="0">
                <a:solidFill>
                  <a:srgbClr val="FF0000"/>
                </a:solidFill>
              </a:rPr>
              <a:t>– 133</a:t>
            </a:r>
            <a:r>
              <a:rPr lang="ru-RU" sz="1800" b="1" dirty="0" smtClean="0">
                <a:solidFill>
                  <a:srgbClr val="FF0000"/>
                </a:solidFill>
              </a:rPr>
              <a:t>%</a:t>
            </a:r>
            <a:endParaRPr lang="ru-RU" sz="1800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8259" y="4299942"/>
            <a:ext cx="8784976" cy="5847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Этого </a:t>
            </a:r>
            <a:r>
              <a:rPr lang="ru-RU" sz="1600" b="1" i="1" dirty="0"/>
              <a:t>достаточно для устойчивого удовлетворения потребности внутреннего рынка в продовольствии и сырье, а также реализации на экспорт.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85755" y="3824761"/>
            <a:ext cx="1955993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молоку </a:t>
            </a:r>
            <a:r>
              <a:rPr lang="ru-RU" sz="1800" b="1" dirty="0">
                <a:solidFill>
                  <a:srgbClr val="FF0000"/>
                </a:solidFill>
              </a:rPr>
              <a:t>– 267</a:t>
            </a:r>
            <a:r>
              <a:rPr lang="ru-RU" sz="1800" b="1" dirty="0" smtClean="0">
                <a:solidFill>
                  <a:srgbClr val="FF0000"/>
                </a:solidFill>
              </a:rPr>
              <a:t>%</a:t>
            </a:r>
            <a:endParaRPr lang="ru-RU" sz="18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86572" y="3820935"/>
            <a:ext cx="1863122" cy="369332"/>
          </a:xfrm>
          <a:prstGeom prst="rect">
            <a:avLst/>
          </a:prstGeom>
          <a:solidFill>
            <a:srgbClr val="FFFFCC"/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яйцам </a:t>
            </a:r>
            <a:r>
              <a:rPr lang="ru-RU" sz="1800" b="1" dirty="0">
                <a:solidFill>
                  <a:srgbClr val="FF0000"/>
                </a:solidFill>
              </a:rPr>
              <a:t>– 126</a:t>
            </a:r>
            <a:r>
              <a:rPr lang="ru-RU" sz="1800" b="1" dirty="0" smtClean="0">
                <a:solidFill>
                  <a:srgbClr val="FF0000"/>
                </a:solidFill>
              </a:rPr>
              <a:t>%</a:t>
            </a:r>
            <a:endParaRPr lang="ru-RU" sz="1800" b="1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22530" name="Picture 2" descr="https://static.tildacdn.com/tild6561-6532-4936-a664-656461326162/241586-07__________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/>
          <a:stretch/>
        </p:blipFill>
        <p:spPr bwMode="auto">
          <a:xfrm>
            <a:off x="0" y="-20538"/>
            <a:ext cx="91805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6048" y="223847"/>
            <a:ext cx="8091306" cy="4739759"/>
          </a:xfrm>
          <a:prstGeom prst="rect">
            <a:avLst/>
          </a:prstGeom>
          <a:solidFill>
            <a:srgbClr val="FFFFCC">
              <a:alpha val="89804"/>
            </a:srgbClr>
          </a:solidFill>
          <a:ln w="38100">
            <a:solidFill>
              <a:srgbClr val="FF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По состоянию на 31 октября 2023 г. в Беларуси во всех категориях хозяйств намолочено </a:t>
            </a:r>
            <a:r>
              <a:rPr lang="ru-RU" sz="1800" b="1" dirty="0">
                <a:solidFill>
                  <a:srgbClr val="FF0000"/>
                </a:solidFill>
              </a:rPr>
              <a:t>9096,2 тыс. т </a:t>
            </a:r>
            <a:r>
              <a:rPr lang="ru-RU" sz="1800" b="1" dirty="0">
                <a:solidFill>
                  <a:schemeClr val="tx1"/>
                </a:solidFill>
              </a:rPr>
              <a:t>зерна </a:t>
            </a:r>
            <a:r>
              <a:rPr lang="ru-RU" sz="1800" b="1" dirty="0"/>
              <a:t>с учетом рапса. Вклад Могилевской области составляет </a:t>
            </a:r>
            <a:r>
              <a:rPr lang="ru-RU" sz="1800" b="1" dirty="0">
                <a:solidFill>
                  <a:srgbClr val="FF0000"/>
                </a:solidFill>
              </a:rPr>
              <a:t>1101,0 тыс. т</a:t>
            </a:r>
            <a:r>
              <a:rPr lang="ru-RU" sz="1800" b="1" dirty="0" smtClean="0">
                <a:solidFill>
                  <a:srgbClr val="FF0000"/>
                </a:solidFill>
              </a:rPr>
              <a:t>., </a:t>
            </a:r>
            <a:r>
              <a:rPr lang="ru-RU" sz="1800" b="1" dirty="0" err="1" smtClean="0">
                <a:solidFill>
                  <a:srgbClr val="00B050"/>
                </a:solidFill>
              </a:rPr>
              <a:t>Осиповичского</a:t>
            </a:r>
            <a:r>
              <a:rPr lang="ru-RU" sz="1800" b="1" dirty="0" smtClean="0">
                <a:solidFill>
                  <a:srgbClr val="00B050"/>
                </a:solidFill>
              </a:rPr>
              <a:t> района – 13,4 тыс. т.  </a:t>
            </a:r>
          </a:p>
          <a:p>
            <a:pPr algn="just"/>
            <a:endParaRPr lang="ru-RU" sz="800" b="1" dirty="0">
              <a:solidFill>
                <a:srgbClr val="FF0000"/>
              </a:solidFill>
            </a:endParaRPr>
          </a:p>
          <a:p>
            <a:pPr algn="just"/>
            <a:r>
              <a:rPr lang="ru-RU" sz="1800" b="1" dirty="0"/>
              <a:t>Убрано </a:t>
            </a:r>
            <a:r>
              <a:rPr lang="ru-RU" sz="1800" b="1" dirty="0">
                <a:solidFill>
                  <a:srgbClr val="FF0000"/>
                </a:solidFill>
              </a:rPr>
              <a:t>201,9 тыс. га </a:t>
            </a:r>
            <a:r>
              <a:rPr lang="ru-RU" sz="1800" b="1" dirty="0"/>
              <a:t>площадей кукурузы на зерно, намолочено </a:t>
            </a:r>
            <a:r>
              <a:rPr lang="ru-RU" sz="1800" b="1" dirty="0">
                <a:solidFill>
                  <a:srgbClr val="FF0000"/>
                </a:solidFill>
              </a:rPr>
              <a:t>1668,6 тыс. т </a:t>
            </a:r>
            <a:r>
              <a:rPr lang="ru-RU" sz="1800" b="1" dirty="0"/>
              <a:t>с урожайностью 82,7 ц/га. В нашей области убрано </a:t>
            </a:r>
            <a:r>
              <a:rPr lang="ru-RU" sz="1800" b="1" dirty="0">
                <a:solidFill>
                  <a:srgbClr val="FF0000"/>
                </a:solidFill>
              </a:rPr>
              <a:t>16,5 тыс. га, </a:t>
            </a:r>
            <a:r>
              <a:rPr lang="ru-RU" sz="1800" b="1" dirty="0"/>
              <a:t>намолочено </a:t>
            </a:r>
            <a:r>
              <a:rPr lang="ru-RU" sz="1800" b="1" dirty="0">
                <a:solidFill>
                  <a:srgbClr val="FF0000"/>
                </a:solidFill>
              </a:rPr>
              <a:t>135,4 тыс. т, </a:t>
            </a:r>
            <a:r>
              <a:rPr lang="ru-RU" sz="1800" b="1" dirty="0"/>
              <a:t>урожайность составила 82,2 ц/га</a:t>
            </a:r>
            <a:r>
              <a:rPr lang="ru-RU" sz="1800" b="1" dirty="0" smtClean="0"/>
              <a:t>. </a:t>
            </a:r>
          </a:p>
          <a:p>
            <a:pPr algn="just"/>
            <a:r>
              <a:rPr lang="ru-RU" sz="1800" b="1" dirty="0" smtClean="0">
                <a:solidFill>
                  <a:srgbClr val="00B050"/>
                </a:solidFill>
              </a:rPr>
              <a:t>В </a:t>
            </a:r>
            <a:r>
              <a:rPr lang="ru-RU" sz="1800" b="1" dirty="0" err="1" smtClean="0">
                <a:solidFill>
                  <a:srgbClr val="00B050"/>
                </a:solidFill>
              </a:rPr>
              <a:t>Осиповичском</a:t>
            </a:r>
            <a:r>
              <a:rPr lang="ru-RU" sz="1800" b="1" dirty="0" smtClean="0">
                <a:solidFill>
                  <a:srgbClr val="00B050"/>
                </a:solidFill>
              </a:rPr>
              <a:t> районе убрано 3,1 тыс. га; намолочено 28,5 тыс. т, урожайность 91,6 ц/га.</a:t>
            </a:r>
          </a:p>
          <a:p>
            <a:pPr algn="just"/>
            <a:endParaRPr lang="ru-RU" sz="800" b="1" dirty="0"/>
          </a:p>
          <a:p>
            <a:pPr algn="just"/>
            <a:endParaRPr lang="ru-RU" sz="800" b="1" dirty="0"/>
          </a:p>
          <a:p>
            <a:pPr algn="just"/>
            <a:r>
              <a:rPr lang="ru-RU" sz="1800" b="1" dirty="0"/>
              <a:t>Продолжается уборка сахарной свеклы: накопано </a:t>
            </a:r>
            <a:r>
              <a:rPr lang="ru-RU" sz="1800" b="1" dirty="0">
                <a:solidFill>
                  <a:srgbClr val="FF0000"/>
                </a:solidFill>
              </a:rPr>
              <a:t>3734,3 тыс. т </a:t>
            </a:r>
            <a:r>
              <a:rPr lang="ru-RU" sz="1800" b="1" dirty="0" smtClean="0">
                <a:solidFill>
                  <a:srgbClr val="FF0000"/>
                </a:solidFill>
              </a:rPr>
              <a:t>                   </a:t>
            </a:r>
            <a:r>
              <a:rPr lang="ru-RU" sz="1800" b="1" dirty="0" smtClean="0"/>
              <a:t>с </a:t>
            </a:r>
            <a:r>
              <a:rPr lang="ru-RU" sz="1800" b="1" dirty="0"/>
              <a:t>урожайностью 472,0, ц/га. Для Могилевского региона показатели складываются следующим образом: </a:t>
            </a:r>
            <a:r>
              <a:rPr lang="ru-RU" sz="1800" b="1" dirty="0">
                <a:solidFill>
                  <a:srgbClr val="FF0000"/>
                </a:solidFill>
              </a:rPr>
              <a:t>378,9 тыс. т </a:t>
            </a:r>
            <a:r>
              <a:rPr lang="ru-RU" sz="1800" b="1" dirty="0"/>
              <a:t>с урожайностью 415 ц/га</a:t>
            </a:r>
            <a:r>
              <a:rPr lang="ru-RU" sz="1800" b="1" dirty="0" smtClean="0"/>
              <a:t>.</a:t>
            </a:r>
          </a:p>
          <a:p>
            <a:pPr algn="just"/>
            <a:endParaRPr lang="ru-RU" sz="800" b="1" dirty="0"/>
          </a:p>
          <a:p>
            <a:pPr algn="just"/>
            <a:r>
              <a:rPr lang="ru-RU" sz="1800" b="1" dirty="0"/>
              <a:t>Овощи убраны на </a:t>
            </a:r>
            <a:r>
              <a:rPr lang="ru-RU" sz="1800" b="1" dirty="0">
                <a:solidFill>
                  <a:srgbClr val="FF0000"/>
                </a:solidFill>
              </a:rPr>
              <a:t>5,04 тыс. га </a:t>
            </a:r>
            <a:r>
              <a:rPr lang="ru-RU" sz="1800" b="1" dirty="0"/>
              <a:t>площадей, всего их собрано</a:t>
            </a:r>
          </a:p>
          <a:p>
            <a:pPr algn="just"/>
            <a:r>
              <a:rPr lang="ru-RU" sz="1800" b="1" dirty="0">
                <a:solidFill>
                  <a:srgbClr val="FF0000"/>
                </a:solidFill>
              </a:rPr>
              <a:t>150,6 тыс., </a:t>
            </a:r>
            <a:r>
              <a:rPr lang="ru-RU" sz="1800" b="1" dirty="0"/>
              <a:t>в том числе вклад нашей области составляет </a:t>
            </a:r>
            <a:r>
              <a:rPr lang="ru-RU" sz="1800" b="1" dirty="0">
                <a:solidFill>
                  <a:srgbClr val="FF0000"/>
                </a:solidFill>
              </a:rPr>
              <a:t>9 тыс. т.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2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128994"/>
            <a:ext cx="8712968" cy="2031325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январе–августе 2023 г.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внешнеторговый оборот Республики Беларусь составил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54,1 млрд долл.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США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25,9 млрд долл.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США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импорт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28,2 млрд долл.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США.</a:t>
            </a:r>
            <a:endParaRPr lang="ru-RU" sz="18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Внешнеторговый оборот Могилевской области составил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2,54 млрд.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долл. США,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импорт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961,7 млн. долл. США,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1578,6 млн. долл. США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Внешнеторговый оборот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Осиповичского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района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составил </a:t>
            </a:r>
            <a:r>
              <a:rPr lang="ru-RU" sz="1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137,9 млн. </a:t>
            </a:r>
            <a:r>
              <a:rPr lang="ru-RU" sz="18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долл. США,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импорт – </a:t>
            </a:r>
            <a:r>
              <a:rPr lang="ru-RU" sz="1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61,2 </a:t>
            </a:r>
            <a:r>
              <a:rPr lang="ru-RU" sz="18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млн. долл. США,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– </a:t>
            </a:r>
            <a:r>
              <a:rPr lang="ru-RU" sz="1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76,7 </a:t>
            </a:r>
            <a:r>
              <a:rPr lang="ru-RU" sz="1800" b="1" dirty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млн. долл. США</a:t>
            </a:r>
            <a:r>
              <a:rPr lang="ru-RU" sz="1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4171896"/>
            <a:ext cx="7358114" cy="92333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Республика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Беларусь экспортирует товары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150 стран мира.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Могилевская область имеет контракты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 75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странами.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err="1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Осиповичский</a:t>
            </a:r>
            <a:r>
              <a:rPr lang="ru-RU" sz="1800" b="1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</a:rPr>
              <a:t> район экспортирует товары в 24 страны.</a:t>
            </a:r>
            <a:endParaRPr lang="ru-RU" sz="1800" b="1" dirty="0">
              <a:solidFill>
                <a:srgbClr val="00B050"/>
              </a:solidFill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26626" name="Picture 2" descr="https://storage.myseldon.com/news-pict-8c/8C1EF1D690AAD03C7E9AD3EB88571F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/>
          <a:stretch/>
        </p:blipFill>
        <p:spPr bwMode="auto">
          <a:xfrm>
            <a:off x="2335949" y="2066580"/>
            <a:ext cx="3333272" cy="219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483518"/>
            <a:ext cx="8712968" cy="120032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Уход западных поставщиков и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производителей позволил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существенно увеличить наше присутствие на российском рынке –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удельный вес белорусского экспорта в импорте России вырос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до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8,9% (январь–июль 2023 г.).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67544" y="3795886"/>
            <a:ext cx="7632848" cy="120032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январе–августе 2023 г. стоимостные объемы поставок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рынки дружественных стран возросли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 1,3 раза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 сравнению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аналогичным периодом прошлого года.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Доля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дружественных стран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экспорте увеличилась на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16%.</a:t>
            </a:r>
          </a:p>
        </p:txBody>
      </p:sp>
      <p:pic>
        <p:nvPicPr>
          <p:cNvPr id="27650" name="Picture 2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97443"/>
            <a:ext cx="3672408" cy="18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405993"/>
            <a:ext cx="8712968" cy="147732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УГЛУБЛЯЕТСЯ ВЗАИМОВЫГОДНОЕ СОТРУДНИЧЕСТВО В РАМКАХ МЕЖДУНАРОДНЫХ ИНТЕГРАЦИОННЫХ ОБЪЕДИНЕНИЙ.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Экспортные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поставки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на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рынки стран ЕАЭС возросли почти на четверть (на 23,4%),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страны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СНГ – на 14,8%. Удельный вес стран ЕАЭС в общем объеме экспорта составил 67,2%, стран СНГ – 69,5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%.</a:t>
            </a:r>
            <a:endParaRPr lang="ru-RU" sz="1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4083918"/>
            <a:ext cx="7632848" cy="92333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Беларусь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продолжает диверсифицировать внешний географический контур, наращивая свое присутствие на рынках стран «дальней дуги». </a:t>
            </a:r>
          </a:p>
        </p:txBody>
      </p:sp>
      <p:pic>
        <p:nvPicPr>
          <p:cNvPr id="5" name="Picture 2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37386"/>
            <a:ext cx="3672408" cy="188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119410"/>
            <a:ext cx="8712968" cy="2308324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2022 году республика достигла рекордного показателя по объему поставок продовольствия на внешний рынок – 8,3 млрд долл. США, что на 24% больше, чем 2021 году, вклад Могилевской области – 528,4 млн. долл. США. </a:t>
            </a:r>
            <a:endParaRPr lang="ru-RU" sz="1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Двузначными темпами растет экспорт строительных услуг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                           (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120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% за 8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месяцев 2023 г.), главным образом, в Россию. Показатель экспорта строительных услуг организациями Могилевской области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составил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158,5%. </a:t>
            </a:r>
          </a:p>
        </p:txBody>
      </p:sp>
      <p:pic>
        <p:nvPicPr>
          <p:cNvPr id="28676" name="Picture 4" descr="https://damion.club/uploads/posts/2022-01/1642179373_5-damion-club-p-stroika-fon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9742"/>
            <a:ext cx="4176464" cy="250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5"/>
            <a:ext cx="437697" cy="3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4299942"/>
            <a:ext cx="4641324" cy="646331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туристических услуг вырос за 8 месяцев на 28,7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%. </a:t>
            </a:r>
            <a:endParaRPr lang="ru-RU" sz="18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95486"/>
            <a:ext cx="4176464" cy="2031325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Растет </a:t>
            </a:r>
            <a:r>
              <a:rPr lang="ru-RU" sz="1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спрос на белорусское образование среди студентов из Китая, Узбекистана, Шри-Ланки, России, Индии, Ливана, Нигерии – как следствие, экспорт услуг образования за 8 месяцев увеличился на 9,9%. </a:t>
            </a:r>
          </a:p>
        </p:txBody>
      </p:sp>
      <p:pic>
        <p:nvPicPr>
          <p:cNvPr id="30724" name="Picture 4" descr="http://letotravel.com/upload/image/blizhayshie_avtobusnye_tury_po_belaru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94" y="2284494"/>
            <a:ext cx="3670366" cy="194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static.bntu.by/bntu/new/content/content_d8643a831365f376dd54ec49e09506d8.webp%7CresizeToWidth=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38807"/>
          <a:stretch/>
        </p:blipFill>
        <p:spPr bwMode="auto">
          <a:xfrm flipH="1">
            <a:off x="4981490" y="0"/>
            <a:ext cx="4176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5"/>
            <a:ext cx="437697" cy="3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"/>
          <p:cNvSpPr txBox="1">
            <a:spLocks noGrp="1"/>
          </p:cNvSpPr>
          <p:nvPr>
            <p:ph type="sldNum" idx="12"/>
          </p:nvPr>
        </p:nvSpPr>
        <p:spPr>
          <a:xfrm>
            <a:off x="849050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714362"/>
            <a:ext cx="7572428" cy="57150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/>
              <a:t>Проект </a:t>
            </a:r>
            <a:r>
              <a:rPr lang="ru-RU" sz="1600" b="1" i="1" dirty="0"/>
              <a:t>новой Концепции </a:t>
            </a:r>
            <a:endParaRPr lang="ru-RU" sz="1600" b="1" i="1" dirty="0" smtClean="0"/>
          </a:p>
          <a:p>
            <a:r>
              <a:rPr lang="ru-RU" sz="1600" b="1" i="1" dirty="0" smtClean="0"/>
              <a:t>национальной безопасности Республики </a:t>
            </a:r>
            <a:r>
              <a:rPr lang="ru-RU" sz="1600" b="1" i="1" dirty="0"/>
              <a:t>Беларусь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76155" y="1918337"/>
            <a:ext cx="4968552" cy="193899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Экономическая </a:t>
            </a:r>
            <a:r>
              <a:rPr lang="ru-RU" sz="2000" b="1" dirty="0"/>
              <a:t>безопасность – состояние защищенности отраслей </a:t>
            </a:r>
            <a:r>
              <a:rPr lang="ru-RU" sz="2000" b="1" dirty="0" smtClean="0"/>
              <a:t>                 и </a:t>
            </a:r>
            <a:r>
              <a:rPr lang="ru-RU" sz="2000" b="1" dirty="0"/>
              <a:t>сфер экономики </a:t>
            </a:r>
            <a:r>
              <a:rPr lang="ru-RU" sz="2000" b="1" dirty="0" smtClean="0"/>
              <a:t>от </a:t>
            </a:r>
            <a:r>
              <a:rPr lang="ru-RU" sz="2000" b="1" dirty="0"/>
              <a:t>воздействия угроз, препятствующих устойчивому социально-экономическому развитию Республики Беларусь.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2" name="Picture 2" descr="https://sun9-6.userapi.com/impg/tzVMJJWORo3ag8ERAdNKNcEutoZF-6PuGSsfSQ/vWjbI8Kg2hY.jpg?size=414x604&amp;quality=96&amp;sign=830343fa4a30634d28f644434204c67f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/>
          <a:stretch/>
        </p:blipFill>
        <p:spPr bwMode="auto">
          <a:xfrm>
            <a:off x="1142976" y="1419622"/>
            <a:ext cx="2559774" cy="352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23478"/>
            <a:ext cx="8496944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НЕДРУЖЕСТВЕННЫЕ ДЕЙСТВИЯ ОТДЕЛЬНЫХ ИНОСТРАННЫХ ГОСУДАРСТВ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ОТНОШЕНИИ РЕСПУБЛИКИ БЕЛАРУСЬ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НЕСУТ НЕГАТИВНЫЕ ПОСЛЕДСТВИЯ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ДЛЯ ОБЕИХ СТОРОН.</a:t>
            </a:r>
            <a:endParaRPr lang="ru-RU" sz="2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31750" name="Picture 6" descr="https://u2.9111s.ru/uploads/202303/10/3e1a99ee48f1961a5b59bb8d38548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91" y="2427734"/>
            <a:ext cx="5363865" cy="261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34160" y="1553766"/>
            <a:ext cx="8496944" cy="317009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определены важнейшие параметры прогноза социально-экономического развития Республики Беларусь на 2024 год: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20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валовой внутренний продукт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прирост на 3,8%;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реальные располагаемые денежные доходы населения,                       в процентах к 2023 году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рост на 3,5%;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инвестиции в основной капитал, в процентах к 2023 году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(в сопоставимых ценах)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рост на 3,9%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экспорт товаров и услуг, в процентах к 2023 году –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увеличение на 7,6%.</a:t>
            </a:r>
            <a:endParaRPr lang="ru-RU" sz="20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80" y="77155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Указом Президента Республики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Беларусь от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2 октября 2023 г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. №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307: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pic>
        <p:nvPicPr>
          <p:cNvPr id="32774" name="Picture 6" descr="https://thumbs.dreamstime.com/b/belarus-night-space-visible-country-borders-d-illustration-elements-image-furnished-nasa-124999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/>
          <a:stretch/>
        </p:blipFill>
        <p:spPr bwMode="auto">
          <a:xfrm>
            <a:off x="623764" y="-20538"/>
            <a:ext cx="853264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4281602"/>
            <a:ext cx="4572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/>
              <a:t>ПРЕЗИДЕНТ РЕСПУБЛИКИ БЕЛАРУСЬ, </a:t>
            </a:r>
          </a:p>
          <a:p>
            <a:pPr algn="r"/>
            <a:r>
              <a:rPr lang="ru-RU" sz="1600" b="1" dirty="0"/>
              <a:t>А.Г. ЛУКАШЕНКО.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67136" y="2216934"/>
            <a:ext cx="7200800" cy="19389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i="1" dirty="0"/>
              <a:t>«Наши баталии сегодня продолжаются в полях, </a:t>
            </a:r>
            <a:r>
              <a:rPr lang="ru-RU" sz="2000" b="1" i="1" dirty="0" smtClean="0"/>
              <a:t>               на </a:t>
            </a:r>
            <a:r>
              <a:rPr lang="ru-RU" sz="2000" b="1" i="1" dirty="0"/>
              <a:t>заводах, в культурной, информационной сферах, </a:t>
            </a:r>
            <a:r>
              <a:rPr lang="ru-RU" sz="2000" b="1" i="1" dirty="0" smtClean="0"/>
              <a:t>                в </a:t>
            </a:r>
            <a:r>
              <a:rPr lang="ru-RU" sz="2000" b="1" i="1" dirty="0"/>
              <a:t>школах и университетах – за нашу правду, наши перспективы развития, наше право быть суверенными и независимыми. Все это будет, если будем иметь сильную экономику. Это – база всего».</a:t>
            </a:r>
            <a:endParaRPr lang="ru-RU" sz="20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611560" y="1573980"/>
            <a:ext cx="5976663" cy="206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3000" dirty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ЭКОНОМИЧЕСКАЯ </a:t>
            </a:r>
            <a:r>
              <a:rPr lang="ru-RU" sz="3000" dirty="0" smtClean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БЕЗОПАСНОСТЬ –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КЛЮЧЕВОЕ УСЛОВИЕ </a:t>
            </a: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УСТОЙЧИВОГО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РАЗВИТИЯ БЕЛОРУССКОГО ГОСУДАРСТВА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61" y="1779662"/>
            <a:ext cx="2425078" cy="152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vgr.by/wp-content/uploads/2020/05/aes_toplivo_prieha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62" y="3380733"/>
            <a:ext cx="2460826" cy="163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ogilove.by/wp-content/uploads/2022/05/i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47" y="105544"/>
            <a:ext cx="2472710" cy="160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2339752" y="4651986"/>
            <a:ext cx="3549471" cy="3680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7ABC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Городской информационно-идеологический Центр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 помощь идеологу: </a:t>
            </a:r>
            <a:r>
              <a:rPr lang="en-US" sz="1600" b="1" dirty="0">
                <a:solidFill>
                  <a:srgbClr val="002060"/>
                </a:solidFill>
              </a:rPr>
              <a:t>h</a:t>
            </a:r>
            <a:r>
              <a:rPr lang="en-US" sz="1600" b="1" dirty="0" smtClean="0">
                <a:solidFill>
                  <a:srgbClr val="002060"/>
                </a:solidFill>
              </a:rPr>
              <a:t>ttps</a:t>
            </a:r>
            <a:r>
              <a:rPr lang="en-US" sz="1600" b="1" dirty="0">
                <a:solidFill>
                  <a:srgbClr val="002060"/>
                </a:solidFill>
              </a:rPr>
              <a:t>://goridcentr.csgpb.by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642924"/>
            <a:ext cx="7843200" cy="653700"/>
          </a:xfrm>
        </p:spPr>
        <p:txBody>
          <a:bodyPr/>
          <a:lstStyle/>
          <a:p>
            <a:r>
              <a:rPr lang="ru-RU" sz="2400" b="1" i="1" dirty="0">
                <a:latin typeface="+mj-lt"/>
              </a:rPr>
              <a:t>Основные национальные интересы </a:t>
            </a:r>
            <a:r>
              <a:rPr lang="ru-RU" sz="2400" b="1" i="1" dirty="0" smtClean="0">
                <a:latin typeface="+mj-lt"/>
              </a:rPr>
              <a:t/>
            </a:r>
            <a:br>
              <a:rPr lang="ru-RU" sz="2400" b="1" i="1" dirty="0" smtClean="0">
                <a:latin typeface="+mj-lt"/>
              </a:rPr>
            </a:br>
            <a:r>
              <a:rPr lang="ru-RU" sz="2400" b="1" i="1" dirty="0" smtClean="0">
                <a:latin typeface="+mj-lt"/>
              </a:rPr>
              <a:t>в </a:t>
            </a:r>
            <a:r>
              <a:rPr lang="ru-RU" sz="2400" b="1" i="1" dirty="0">
                <a:latin typeface="+mj-lt"/>
              </a:rPr>
              <a:t>экономической сфере:</a:t>
            </a:r>
          </a:p>
        </p:txBody>
      </p:sp>
      <p:sp>
        <p:nvSpPr>
          <p:cNvPr id="14338" name="AutoShape 2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Картинки по запросу &quot;железная дорога беларус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www.belta.by/images/storage/photonews/000048_1564734512_17496_in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45876" y="1492663"/>
            <a:ext cx="8496944" cy="332398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экономический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рост и повышение конкурентоспособности белорусской экономики на основе ее структурной перестройки, совершенствования системы управления, устойчивого инновационного развития, активного инвестирования в человеческий капитал и высокие технологии, снижения издержек и развития высокотехнологичных, экспортно-ориентированных и импортозамещающих производств;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обеспечение ценовой и финансовой стабильности;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достижение уровня энергетической безопасности, обеспечивающего приемлемый уровень диверсификации топливно-энергетического баланса страны по видам и поставщикам потребляемых топливно-энергетических ресурсов, экономически и экологически оправданное использование потенциала местных энергоресурсов, снижение энергоемкости ВВП;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обеспечение продовольственной безопасности;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внедрение перспективных технологий в экономику страны, в том числе за счет прямых иностранных инвестиций, доступность зарубежных кредитных ресурсов;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поддержание товарной и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страновой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диверсификации экспорта товаров и услуг, сбалансированность внешней торговли, обеспечение внешнеэкономической безопасности и др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itchFamily="34" charset="0"/>
              <a:ea typeface="Calibri" pitchFamily="34" charset="0"/>
            </a:endParaRPr>
          </a:p>
        </p:txBody>
      </p:sp>
      <p:sp>
        <p:nvSpPr>
          <p:cNvPr id="14346" name="AutoShape 10" descr="Картинки по запросу &quot;железнодорожный вокзал могилев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www.sb.by/upload/iblock/4a3/4a3e56def4458bcf15d2e7c1436648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26" y="65124"/>
            <a:ext cx="1847251" cy="123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6500"/>
            <a:ext cx="4429156" cy="653700"/>
          </a:xfrm>
        </p:spPr>
        <p:txBody>
          <a:bodyPr/>
          <a:lstStyle/>
          <a:p>
            <a:pPr algn="ctr"/>
            <a:r>
              <a:rPr lang="ru-RU" sz="1500" b="1" i="1" dirty="0">
                <a:latin typeface="+mj-lt"/>
              </a:rPr>
              <a:t>Экономический рост и повышение конкурентоспособности белорусской экономики</a:t>
            </a:r>
            <a:endParaRPr lang="ru-RU" sz="15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932040" y="176815"/>
            <a:ext cx="4143372" cy="224676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Несмотря на введенные Западом санкции, </a:t>
            </a:r>
            <a:r>
              <a:rPr lang="ru-RU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по темпам роста валового внутреннего продукта (выше среднемировых) нашей республике удалось не только превысить прогнозный показатель на январь–сентябрь 2023 г. (103,1%), но и опередить ряд стран.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При этом темп роста валового внутреннего продукта Могилевской области составил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100,7%.</a:t>
            </a: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4157" y="1469477"/>
            <a:ext cx="4429156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i="1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Согласно прогнозам международных финансовых организаций, по итогам 2023 года темп роста мировой экономики ожидается </a:t>
            </a:r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                  на </a:t>
            </a:r>
            <a:r>
              <a:rPr lang="ru-RU" i="1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уровне 102,1–103,0%.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4157" y="4067612"/>
            <a:ext cx="8572560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В нашей стране </a:t>
            </a:r>
            <a:r>
              <a:rPr lang="ru-RU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драйверами роста ВВП являются промышленность, строительство и торговля.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По темпам роста промышленного производства (107,9%) </a:t>
            </a:r>
            <a:r>
              <a:rPr lang="ru-RU" b="1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</a:rPr>
              <a:t>Беларусь сохраняет за собой позиции лидера среди стран ЕАЭС.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294" y="2551611"/>
            <a:ext cx="2114827" cy="1419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https://glas.by/d/sg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37898"/>
            <a:ext cx="3283346" cy="142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belvpo.com/wp-content/uploads/2020/07/industry-plant-belarus-e15946495023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95" y="2551610"/>
            <a:ext cx="2526631" cy="141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5536" y="273011"/>
            <a:ext cx="7311186" cy="2308324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ЧИСТАЯ ПРИБЫЛЬ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ОРГАНИЗАЦИЯХ ПРОМЫШЛЕННОСТИ ЗА 8 МЕСЯЦЕВ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2023 Г. ПРЕВЫСИЛА 5 МЛРД РУБЛЕЙ.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ВКЛАД ОСИПОВИЧСКОГО РАЙОНА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В ДАННЫЙ ПОКАЗАТЕЛЬ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СОСТАВЛЯЕТ 46 МЛН РУБЛЕЙ.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4578" name="Picture 2" descr="https://www.pushcar.ru/img/public/2017/29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23" y="2643758"/>
            <a:ext cx="3454713" cy="230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bestbelarus.by/upload/iblock/a54/a54821275fcfa1e7fb109b555471f4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" y="2643758"/>
            <a:ext cx="3451275" cy="230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7158" y="439673"/>
            <a:ext cx="7383764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Объем СМР по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Осиповичскому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району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за 9 месяцев текущего года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составил 50,7 млн. рублей и вырос на 33,5% к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соответствующему периоду 2022 года, объем подрядных работ увеличился на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39,7% в сопоставимом измерении.</a:t>
            </a:r>
            <a:endParaRPr lang="ru-RU" sz="2000" b="1" i="1" u="sng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771800" y="2134166"/>
            <a:ext cx="4934842" cy="1323439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Положительные тенденции отмечаются на внутреннем потребительском рынке.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Розничный товарооборот за январь–сентябрь 2023 г. вырос на 6,7%. Данный показатель нашего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района </a:t>
            </a:r>
            <a:r>
              <a:rPr lang="ru-RU" sz="16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составляет </a:t>
            </a:r>
            <a:r>
              <a:rPr lang="ru-RU" sz="16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6,5%.</a:t>
            </a:r>
            <a:endParaRPr lang="ru-RU" sz="1600" b="1" i="1" dirty="0">
              <a:solidFill>
                <a:srgbClr val="FF0000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028135"/>
            <a:ext cx="7633418" cy="923330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ПОЛОЖИТЕЛЬНЫЕ ТЕНДЕНЦИИ РАЗВИТИЯ НАЦИОНАЛЬНОЙ ЭКОНОМИКИ ОБЕСПЕЧЕНЫ, В ТОМ ЧИСЛЕ </a:t>
            </a:r>
            <a:endParaRPr lang="en-US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</a:rPr>
              <a:t>ЗА СЧЕТ ВНЕДРЕНИЯ ВЫСОКИХ ТЕХНОЛОГИЙ.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050" name="Picture 2" descr="https://www.drogichin.by/wp-content/uploads/2021/10/thumbnail_shutterstock_169756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8350"/>
            <a:ext cx="2570595" cy="171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6500"/>
            <a:ext cx="4429156" cy="653700"/>
          </a:xfrm>
        </p:spPr>
        <p:txBody>
          <a:bodyPr/>
          <a:lstStyle/>
          <a:p>
            <a:pPr algn="ctr"/>
            <a:r>
              <a:rPr lang="ru-RU" sz="2000" b="1" i="1" dirty="0" smtClean="0">
                <a:latin typeface="+mj-lt"/>
              </a:rPr>
              <a:t>Новшества в  </a:t>
            </a:r>
            <a:r>
              <a:rPr lang="ru-RU" sz="2000" b="1" i="1" dirty="0">
                <a:latin typeface="+mj-lt"/>
              </a:rPr>
              <a:t>машиностроении:</a:t>
            </a:r>
            <a:endParaRPr lang="ru-RU" sz="2000" i="1" dirty="0">
              <a:latin typeface="+mj-lt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99992" y="3776252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пытный образец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автомобиля-мусоровоза с автономным тяговым электрическим приводом и пониженным уровнем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кабины.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https://content.onliner.by/news/1100x5616/f3347919227fe5232418a587e07f926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15" y="1419623"/>
            <a:ext cx="4278597" cy="21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504" y="3951191"/>
            <a:ext cx="4143372" cy="1077218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Образец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электробуса для перевозки пассажиров в аэропортах с компонентами силовой установки отечественного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производства.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492"/>
          <a:stretch/>
        </p:blipFill>
        <p:spPr>
          <a:xfrm>
            <a:off x="349518" y="1419622"/>
            <a:ext cx="3659343" cy="235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"/>
          <p:cNvSpPr txBox="1">
            <a:spLocks noGrp="1"/>
          </p:cNvSpPr>
          <p:nvPr>
            <p:ph type="sldNum" idx="12"/>
          </p:nvPr>
        </p:nvSpPr>
        <p:spPr>
          <a:xfrm>
            <a:off x="8504254" y="4489800"/>
            <a:ext cx="653700" cy="65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6500"/>
            <a:ext cx="4429156" cy="653700"/>
          </a:xfrm>
        </p:spPr>
        <p:txBody>
          <a:bodyPr/>
          <a:lstStyle/>
          <a:p>
            <a:pPr algn="ctr"/>
            <a:r>
              <a:rPr lang="ru-RU" sz="2000" b="1" i="1" dirty="0" smtClean="0">
                <a:latin typeface="+mj-lt"/>
              </a:rPr>
              <a:t>Новшества в  </a:t>
            </a:r>
            <a:r>
              <a:rPr lang="ru-RU" sz="2000" b="1" i="1" dirty="0">
                <a:latin typeface="+mj-lt"/>
              </a:rPr>
              <a:t>машиностроении:</a:t>
            </a:r>
            <a:endParaRPr lang="ru-RU" sz="2000" i="1" dirty="0"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477152" y="4155926"/>
            <a:ext cx="4143372" cy="83099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Новейший туристический лайнер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автобус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МАЗ) с улучшенными потребительскими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</a:rPr>
              <a:t>характеристиками.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363054"/>
            <a:ext cx="4255882" cy="2670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26" y="1444085"/>
            <a:ext cx="2564550" cy="160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89" y="3390753"/>
            <a:ext cx="2548312" cy="159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159" y="2087823"/>
            <a:ext cx="2139586" cy="133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" y="22304"/>
            <a:ext cx="539552" cy="3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dovico template">
  <a:themeElements>
    <a:clrScheme name="Custom 347">
      <a:dk1>
        <a:srgbClr val="272A36"/>
      </a:dk1>
      <a:lt1>
        <a:srgbClr val="FFFFFF"/>
      </a:lt1>
      <a:dk2>
        <a:srgbClr val="808392"/>
      </a:dk2>
      <a:lt2>
        <a:srgbClr val="E0E0E7"/>
      </a:lt2>
      <a:accent1>
        <a:srgbClr val="FFAD1D"/>
      </a:accent1>
      <a:accent2>
        <a:srgbClr val="EB7700"/>
      </a:accent2>
      <a:accent3>
        <a:srgbClr val="FD7E6B"/>
      </a:accent3>
      <a:accent4>
        <a:srgbClr val="F03131"/>
      </a:accent4>
      <a:accent5>
        <a:srgbClr val="41B5FF"/>
      </a:accent5>
      <a:accent6>
        <a:srgbClr val="1E87CA"/>
      </a:accent6>
      <a:hlink>
        <a:srgbClr val="272A3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1770</Words>
  <Application>Microsoft Office PowerPoint</Application>
  <PresentationFormat>Экран (16:9)</PresentationFormat>
  <Paragraphs>171</Paragraphs>
  <Slides>33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Lodovico template</vt:lpstr>
      <vt:lpstr>ЭКОНОМИЧЕСКАЯ БЕЗОПАСНОСТЬ – КЛЮЧЕВОЕ УСЛОВИЕ  УСТОЙЧИВОГО РАЗВИТИЯ БЕЛОРУССКОГО ГОСУДАРСТВА</vt:lpstr>
      <vt:lpstr>Презентация PowerPoint</vt:lpstr>
      <vt:lpstr>Презентация PowerPoint</vt:lpstr>
      <vt:lpstr>Основные национальные интересы  в экономической сфере:</vt:lpstr>
      <vt:lpstr>Экономический рост и повышение конкурентоспособности белорусской экономики</vt:lpstr>
      <vt:lpstr>Презентация PowerPoint</vt:lpstr>
      <vt:lpstr>Презентация PowerPoint</vt:lpstr>
      <vt:lpstr>Новшества в  машиностроении:</vt:lpstr>
      <vt:lpstr>Новшества в  машиностроении:</vt:lpstr>
      <vt:lpstr>Новшества  в химическом производстве:</vt:lpstr>
      <vt:lpstr>Новшества  в производстве  строительных материалов:</vt:lpstr>
      <vt:lpstr>Примеры развития импортозамещающих  и экспортоориентированных производств  В МОГИЛЕВСКОЙ ОБЛАСТИ:</vt:lpstr>
      <vt:lpstr>Презентация PowerPoint</vt:lpstr>
      <vt:lpstr>Примеры развития импортозамещающих  и экспортоориентированных производств  В МОГИЛЕВСКОЙ ОБЛАСТИ: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ЭКОНОМИЧЕСКАЯ БЕЗОПАСНОСТЬ – КЛЮЧЕВОЕ УСЛОВИЕ  УСТОЙЧИВОГО РАЗВИТИЯ БЕЛОРУССКОГО ГОСУДАРСТВА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ТРАНСПОРТНЫЙ КОМПЛЕКС РЕСПУБЛИКИ БЕЛАРУСЬ: СОСТОЯНИЕ И ПЕРСПЕКТИВЫ ЕГО РАЗВИТИЯ</dc:title>
  <dc:creator>Logvin</dc:creator>
  <cp:lastModifiedBy>osip_7_1</cp:lastModifiedBy>
  <cp:revision>154</cp:revision>
  <dcterms:modified xsi:type="dcterms:W3CDTF">2023-11-13T15:05:45Z</dcterms:modified>
</cp:coreProperties>
</file>