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1 квартал</a:t>
            </a:r>
            <a:r>
              <a:rPr lang="ru-RU" baseline="0" dirty="0"/>
              <a:t> </a:t>
            </a:r>
            <a:r>
              <a:rPr lang="ru-RU" dirty="0"/>
              <a:t>2020 года</a:t>
            </a:r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2020 года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fld id="{4FCBFF0F-9C57-4CFB-AF42-32B3324152F3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01-4A55-A017-0B52E363C86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E40AC4B-D505-4926-8926-7853A1D8622A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01-4A55-A017-0B52E363C86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0.622</c:v>
                </c:pt>
                <c:pt idx="1">
                  <c:v>0.05</c:v>
                </c:pt>
                <c:pt idx="2">
                  <c:v>0.32800000000000001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9E3-B18A-67FF1BA12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1</a:t>
            </a:r>
            <a:r>
              <a:rPr lang="ru-RU" baseline="0" dirty="0"/>
              <a:t> квартал</a:t>
            </a:r>
            <a:r>
              <a:rPr lang="ru-RU" dirty="0"/>
              <a:t> 2019 года</a:t>
            </a:r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4.3222896986406828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1квартал 2019 года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fld id="{D1003EFD-588D-46B6-B0C5-F528F0316DD8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{D1003EFD-588D-46B6-B0C5-F528F0316DD8}</c15:txfldGUID>
                      <c15:f>Лист1!$B$2</c15:f>
                      <c15:dlblFieldTableCache>
                        <c:ptCount val="1"/>
                        <c:pt idx="0">
                          <c:v>58,3%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0787-4F61-940C-4AED1E650E8F}"/>
                </c:ext>
              </c:extLst>
            </c:dLbl>
            <c:dLbl>
              <c:idx val="1"/>
              <c:layout>
                <c:manualLayout>
                  <c:x val="0.15074682728720845"/>
                  <c:y val="-0.1346123904855641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98F-4E13-ADD5-24CA5D3E919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FCEE037F-B17F-4B0F-828B-82803251B753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{FCEE037F-B17F-4B0F-828B-82803251B753}</c15:txfldGUID>
                      <c15:f>Лист1!$B$4</c15:f>
                      <c15:dlblFieldTableCache>
                        <c:ptCount val="1"/>
                        <c:pt idx="0">
                          <c:v>36,3%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B98F-4E13-ADD5-24CA5D3E91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0.58299999999999996</c:v>
                </c:pt>
                <c:pt idx="1">
                  <c:v>5.3999999999999999E-2</c:v>
                </c:pt>
                <c:pt idx="2">
                  <c:v>0.36299999999999999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119-A5EA-7CA0A8E3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 за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5090448039886413E-2"/>
                  <c:y val="-0.1175795282005703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E4B-42AC-9135-3E023D91AE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221BA5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                    (5 002,7 тыс. руб)</c:v>
                </c:pt>
                <c:pt idx="1">
                  <c:v>НДС                                             (1 664,0 тыс. руб.)</c:v>
                </c:pt>
                <c:pt idx="2">
                  <c:v>Земельный налог                (405,2 тыс. руб.)</c:v>
                </c:pt>
                <c:pt idx="3">
                  <c:v>Налог на недвижимость              (1 729,3  тыс. руб.)</c:v>
                </c:pt>
                <c:pt idx="4">
                  <c:v>Другие налоги от выручки  (945,1 тыс. руб.)</c:v>
                </c:pt>
                <c:pt idx="5">
                  <c:v>Прочие налоговые доходы (119,2 тыс. руб.)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0.50700000000000001</c:v>
                </c:pt>
                <c:pt idx="1">
                  <c:v>0.16900000000000001</c:v>
                </c:pt>
                <c:pt idx="2">
                  <c:v>4.1000000000000002E-2</c:v>
                </c:pt>
                <c:pt idx="3">
                  <c:v>0.17499999999999999</c:v>
                </c:pt>
                <c:pt idx="4">
                  <c:v>9.6000000000000002E-2</c:v>
                </c:pt>
                <c:pt idx="5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B-42AC-9135-3E023D91AE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8"/>
            <c:extLst>
              <c:ext xmlns:c16="http://schemas.microsoft.com/office/drawing/2014/chart" uri="{C3380CC4-5D6E-409C-BE32-E72D297353CC}">
                <c16:uniqueId val="{00000000-E02F-4FC4-9F61-4F4E8FBADA8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Компенсации расходов государства                                        (446,8 тыс. руб.)</c:v>
                </c:pt>
                <c:pt idx="1">
                  <c:v>Доходы от приватизации (продажи) жилых помещений  (131,9 тыс. руб.)</c:v>
                </c:pt>
                <c:pt idx="2">
                  <c:v>Штрафы (35,7 тыс. руб.)</c:v>
                </c:pt>
                <c:pt idx="3">
                  <c:v>Доходы от сдачи в аренду земельных участков и иного имущества (91,4 тыс. руб.)</c:v>
                </c:pt>
                <c:pt idx="4">
                  <c:v>Прочие неналоговые доходы (106,4 тыс. руб.)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0.55000000000000004</c:v>
                </c:pt>
                <c:pt idx="1">
                  <c:v>0.16200000000000001</c:v>
                </c:pt>
                <c:pt idx="2">
                  <c:v>4.3999999999999997E-2</c:v>
                </c:pt>
                <c:pt idx="3">
                  <c:v>0.113</c:v>
                </c:pt>
                <c:pt idx="4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5-489F-AC24-C872B2B5FF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64197530864198"/>
          <c:y val="8.0943012778277854E-2"/>
          <c:w val="0.40432098765432101"/>
          <c:h val="0.919056987221722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235946005999342E-3"/>
          <c:y val="6.826049008253268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26-4FB2-A5D5-B948341B7523}"/>
                </c:ext>
              </c:extLst>
            </c:dLbl>
            <c:dLbl>
              <c:idx val="2"/>
              <c:layout>
                <c:manualLayout>
                  <c:x val="-8.8184646150427197E-3"/>
                  <c:y val="2.416017702751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26-4FB2-A5D5-B948341B7523}"/>
                </c:ext>
              </c:extLst>
            </c:dLbl>
            <c:dLbl>
              <c:idx val="3"/>
              <c:layout>
                <c:manualLayout>
                  <c:x val="2.7925137947635448E-2"/>
                  <c:y val="-5.3152579698146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926-4FB2-A5D5-B948341B7523}"/>
                </c:ext>
              </c:extLst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26-4FB2-A5D5-B948341B7523}"/>
                </c:ext>
              </c:extLst>
            </c:dLbl>
            <c:dLbl>
              <c:idx val="7"/>
              <c:layout>
                <c:manualLayout>
                  <c:x val="-5.8789764100285425E-3"/>
                  <c:y val="-7.7312566488046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926-4FB2-A5D5-B948341B7523}"/>
                </c:ext>
              </c:extLst>
            </c:dLbl>
            <c:dLbl>
              <c:idx val="8"/>
              <c:layout>
                <c:manualLayout>
                  <c:x val="-2.35159056401140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6-4FB2-A5D5-B948341B7523}"/>
                </c:ext>
              </c:extLst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26-4FB2-A5D5-B948341B7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                            (1 266,7 тыс. руб.)</c:v>
                </c:pt>
                <c:pt idx="1">
                  <c:v>Национальная экономика (240,2 тыс. руб.)</c:v>
                </c:pt>
                <c:pt idx="2">
                  <c:v>Охрана окружающей среды (4,0 тыс. руб.)</c:v>
                </c:pt>
                <c:pt idx="3">
                  <c:v>Жилищно-коммунальные услуги и жилищное строительство (1 196,6 тыс. руб.)</c:v>
                </c:pt>
                <c:pt idx="4">
                  <c:v>Здравоохранение (3 822,2 тыс. руб.)</c:v>
                </c:pt>
                <c:pt idx="5">
                  <c:v>Физическия культура, спорт, культура и средства массовой информации (1 193,1 тыс. руб.)</c:v>
                </c:pt>
                <c:pt idx="6">
                  <c:v>Образование (7 988,2 тыс. руб.)</c:v>
                </c:pt>
                <c:pt idx="7">
                  <c:v>Социальная политика (629,3 тыс. руб.)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7.8E-2</c:v>
                </c:pt>
                <c:pt idx="1">
                  <c:v>1.4999999999999999E-2</c:v>
                </c:pt>
                <c:pt idx="3">
                  <c:v>7.2999999999999995E-2</c:v>
                </c:pt>
                <c:pt idx="4">
                  <c:v>0.23400000000000001</c:v>
                </c:pt>
                <c:pt idx="5">
                  <c:v>7.2999999999999995E-2</c:v>
                </c:pt>
                <c:pt idx="6">
                  <c:v>0.48899999999999999</c:v>
                </c:pt>
                <c:pt idx="7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26-4FB2-A5D5-B948341B7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6142187905048"/>
          <c:y val="4.9024233228271436E-4"/>
          <c:w val="0.45383857909345271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6889572291246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9BD-4536-8D4F-FD56EE23DC2F}"/>
                </c:ext>
              </c:extLst>
            </c:dLbl>
            <c:dLbl>
              <c:idx val="1"/>
              <c:layout>
                <c:manualLayout>
                  <c:x val="4.2928930299176063E-2"/>
                  <c:y val="9.74023483936281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BD-4536-8D4F-FD56EE23DC2F}"/>
                </c:ext>
              </c:extLst>
            </c:dLbl>
            <c:dLbl>
              <c:idx val="2"/>
              <c:layout>
                <c:manualLayout>
                  <c:x val="2.9606158827017973E-3"/>
                  <c:y val="4.4062967130450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9BD-4536-8D4F-FD56EE23DC2F}"/>
                </c:ext>
              </c:extLst>
            </c:dLbl>
            <c:dLbl>
              <c:idx val="3"/>
              <c:layout>
                <c:manualLayout>
                  <c:x val="6.8094165302141338E-2"/>
                  <c:y val="2.08719317986346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9BD-4536-8D4F-FD56EE23DC2F}"/>
                </c:ext>
              </c:extLst>
            </c:dLbl>
            <c:dLbl>
              <c:idx val="4"/>
              <c:layout>
                <c:manualLayout>
                  <c:x val="6.8094165302141338E-2"/>
                  <c:y val="5.33393812631773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9BD-4536-8D4F-FD56EE23DC2F}"/>
                </c:ext>
              </c:extLst>
            </c:dLbl>
            <c:dLbl>
              <c:idx val="5"/>
              <c:layout>
                <c:manualLayout>
                  <c:x val="6.5133549419439538E-2"/>
                  <c:y val="8.81259342609017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9BD-4536-8D4F-FD56EE23DC2F}"/>
                </c:ext>
              </c:extLst>
            </c:dLbl>
            <c:dLbl>
              <c:idx val="6"/>
              <c:layout>
                <c:manualLayout>
                  <c:x val="-6.5133665979119959E-2"/>
                  <c:y val="3.41386648610528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9BD-4536-8D4F-FD56EE23DC2F}"/>
                </c:ext>
              </c:extLst>
            </c:dLbl>
            <c:dLbl>
              <c:idx val="7"/>
              <c:layout>
                <c:manualLayout>
                  <c:x val="-3.8488006475123369E-2"/>
                  <c:y val="-2.7829242398179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9BD-4536-8D4F-FD56EE23DC2F}"/>
                </c:ext>
              </c:extLst>
            </c:dLbl>
            <c:dLbl>
              <c:idx val="8"/>
              <c:layout>
                <c:manualLayout>
                  <c:x val="6.6613857360790438E-2"/>
                  <c:y val="-2.551013886499786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9BD-4536-8D4F-FD56EE23DC2F}"/>
                </c:ext>
              </c:extLst>
            </c:dLbl>
            <c:dLbl>
              <c:idx val="9"/>
              <c:layout>
                <c:manualLayout>
                  <c:x val="2.5165235002965251E-2"/>
                  <c:y val="8.81259342609017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9BD-4536-8D4F-FD56EE23DC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(10 723,5 тыс. руб.)</c:v>
                </c:pt>
                <c:pt idx="1">
                  <c:v>Медикаменты (295,2 тыс. руб.)</c:v>
                </c:pt>
                <c:pt idx="2">
                  <c:v>Питание (417,9 тыс. руб.)</c:v>
                </c:pt>
                <c:pt idx="3">
                  <c:v>Оплата коммунальных услуг                                    (1 967,2 тыс. руб)</c:v>
                </c:pt>
                <c:pt idx="4">
                  <c:v>Текущие и капитальные трансферты населению (729,6 тыс. руб.)</c:v>
                </c:pt>
                <c:pt idx="5">
                  <c:v>Субсидии (940,9 тыс. руб.)</c:v>
                </c:pt>
                <c:pt idx="6">
                  <c:v>Капитальные вложения в основные фонды (443,5 тыс. руб.)</c:v>
                </c:pt>
                <c:pt idx="7">
                  <c:v>Обслуживание ценных бумаг                                (140,0 тыс. руб.)</c:v>
                </c:pt>
                <c:pt idx="8">
                  <c:v>Текущее содержание объектов благоустройства (39,6 тыс. руб.)</c:v>
                </c:pt>
                <c:pt idx="9">
                  <c:v>Прочие расходы  ( 642,9 тыс. руб)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0.65600000000000003</c:v>
                </c:pt>
                <c:pt idx="1">
                  <c:v>1.7999999999999999E-2</c:v>
                </c:pt>
                <c:pt idx="2">
                  <c:v>2.5999999999999999E-2</c:v>
                </c:pt>
                <c:pt idx="3">
                  <c:v>0.12</c:v>
                </c:pt>
                <c:pt idx="4">
                  <c:v>4.4999999999999998E-2</c:v>
                </c:pt>
                <c:pt idx="5">
                  <c:v>5.8000000000000003E-2</c:v>
                </c:pt>
                <c:pt idx="6">
                  <c:v>2.7E-2</c:v>
                </c:pt>
                <c:pt idx="7">
                  <c:v>8.9999999999999993E-3</c:v>
                </c:pt>
                <c:pt idx="8">
                  <c:v>2E-3</c:v>
                </c:pt>
                <c:pt idx="9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D-4536-8D4F-FD56EE23DC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E0505-7C60-4905-8AAC-9E18DE72D4D0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AF1B-D4BE-4983-926E-F9B08CA1A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8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8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2020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117892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2020 года по экономической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844734"/>
              </p:ext>
            </p:extLst>
          </p:nvPr>
        </p:nvGraphicFramePr>
        <p:xfrm>
          <a:off x="827584" y="1451263"/>
          <a:ext cx="8136904" cy="3797847"/>
        </p:xfrm>
        <a:graphic>
          <a:graphicData uri="http://schemas.openxmlformats.org/drawingml/2006/table">
            <a:tbl>
              <a:tblPr/>
              <a:tblGrid>
                <a:gridCol w="6320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6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консолидированного бюджета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района, всего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16 340,3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них программные: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14 778,6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506454"/>
                  </a:ext>
                </a:extLst>
              </a:tr>
              <a:tr h="35527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27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8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3 822,2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38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8 179,9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727,8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27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392,8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821,3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89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261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2020 года </a:t>
            </a: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635959"/>
              </p:ext>
            </p:extLst>
          </p:nvPr>
        </p:nvGraphicFramePr>
        <p:xfrm>
          <a:off x="467544" y="836711"/>
          <a:ext cx="8424936" cy="5092475"/>
        </p:xfrm>
        <a:graphic>
          <a:graphicData uri="http://schemas.openxmlformats.org/drawingml/2006/table">
            <a:tbl>
              <a:tblPr/>
              <a:tblGrid>
                <a:gridCol w="22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211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2020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апреля 2020 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12 726,8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11 608,5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50,0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12 726,8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11 658,5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2 052,6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2 052,6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14 779,4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13 711,1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593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1 118,3 тыс. рублей.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/>
                        </a:rPr>
                        <a:t> финансирование кассового разрыва, возникшего при исполнении районного бюджета,  </a:t>
                      </a:r>
                      <a:r>
                        <a:rPr lang="ru-RU" sz="1400" b="0" i="0" u="none" strike="noStrike" baseline="0">
                          <a:effectLst/>
                          <a:latin typeface="Times New Roman"/>
                        </a:rPr>
                        <a:t>привлечен бюджетный кредит 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/>
                        </a:rPr>
                        <a:t>из областного бюджета на сумму 50,0 тыс. рублей.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райисполкома</a:t>
                      </a: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>
                <a:latin typeface="Times New Roman"/>
                <a:ea typeface="Times New Roman"/>
              </a:rPr>
              <a:t>Осиповичского</a:t>
            </a:r>
            <a:r>
              <a:rPr lang="ru-RU" sz="2800" dirty="0">
                <a:latin typeface="Times New Roman"/>
                <a:ea typeface="Times New Roman"/>
              </a:rPr>
              <a:t> района за               </a:t>
            </a:r>
            <a:r>
              <a:rPr lang="en-US" sz="2800" dirty="0">
                <a:latin typeface="Times New Roman"/>
                <a:ea typeface="Times New Roman"/>
              </a:rPr>
              <a:t>I </a:t>
            </a:r>
            <a:r>
              <a:rPr lang="ru-RU" sz="2800" dirty="0">
                <a:latin typeface="Times New Roman"/>
                <a:ea typeface="Times New Roman"/>
              </a:rPr>
              <a:t>квартал 2020 года поступило доходов 15 865,8 тыс. рублей, расходы профинансированы в сумме 16 340,3 тыс. рублей, дефицит на                   1 апреля 2020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474,5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Бюджет района за </a:t>
            </a:r>
            <a:r>
              <a:rPr lang="en-US" sz="2800" dirty="0">
                <a:latin typeface="Times New Roman"/>
                <a:ea typeface="Times New Roman"/>
              </a:rPr>
              <a:t>I </a:t>
            </a:r>
            <a:r>
              <a:rPr lang="ru-RU" sz="2800" dirty="0">
                <a:latin typeface="Times New Roman"/>
                <a:ea typeface="Times New Roman"/>
              </a:rPr>
              <a:t>квартал 2020 года по доходам исполнен в объеме 16,2% к уточненному годовому плану.</a:t>
            </a: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Собственные доходы поступили в сумме 10 668,7 тыс. рублей, в том числе налоговые доходы в сумме 9 856,5 тыс. рублей, неналоговые доходы в сумме 812,2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5 197,1 тыс. рублей, в том числе дотация в сумме 4 567,0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30,0 тыс.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053801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(10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668,7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тыс.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(10 462,0 тыс.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(206,7 тыс. рублей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33,7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10,7 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14,4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8,4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35,1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33,4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16,6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17,5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18,9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7,8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10,2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2020 года год по уровням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174410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2961147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        </a:t>
            </a:r>
            <a:r>
              <a:rPr lang="en-US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I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квартал 2020 года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62,2%, неналоговые доходы – 5,0%, безвозмездные поступления – 32,8%. По сравнению с аналогичным периодом 2019 года уменьшилась доля безвозмездных поступлений.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75569680"/>
              </p:ext>
            </p:extLst>
          </p:nvPr>
        </p:nvGraphicFramePr>
        <p:xfrm>
          <a:off x="611560" y="692696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60843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</a:t>
            </a:r>
            <a:r>
              <a:rPr lang="en-US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2020 года</a:t>
            </a: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	</a:t>
            </a:r>
          </a:p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       </a:t>
            </a:r>
            <a:r>
              <a:rPr lang="ru-RU" sz="1800" dirty="0">
                <a:latin typeface="Times New Roman"/>
                <a:ea typeface="Times New Roman"/>
              </a:rPr>
              <a:t>Расходы консолидированного бюджета </a:t>
            </a:r>
            <a:r>
              <a:rPr lang="ru-RU" sz="1800" dirty="0" err="1">
                <a:latin typeface="Times New Roman"/>
                <a:ea typeface="Times New Roman"/>
              </a:rPr>
              <a:t>Осиповичского</a:t>
            </a:r>
            <a:r>
              <a:rPr lang="ru-RU" sz="1800" dirty="0">
                <a:latin typeface="Times New Roman"/>
                <a:ea typeface="Times New Roman"/>
              </a:rPr>
              <a:t> района за </a:t>
            </a:r>
            <a:r>
              <a:rPr lang="en-US" sz="1800" dirty="0">
                <a:latin typeface="Times New Roman"/>
                <a:ea typeface="Times New Roman"/>
              </a:rPr>
              <a:t>I </a:t>
            </a:r>
            <a:r>
              <a:rPr lang="ru-RU" sz="1800" dirty="0">
                <a:latin typeface="Times New Roman"/>
                <a:ea typeface="Times New Roman"/>
              </a:rPr>
              <a:t>квартал 2020 года составили 16 340,3 тыс. рублей или 17,5% к уточнённому плану на год.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/>
                <a:ea typeface="Times New Roman"/>
              </a:rPr>
              <a:t>        Бюджет района в отчетном периоде сохранил социальную направленность.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15 050,7 тыс. рублей или 92,1% от общего объема расходов бюджета, в том числе на оплату труда с начислениями – 10 723,5 тыс. рублей или 65,6%.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	Расходы на национальную экономику определились в сумме 240,2 тыс. рублей, из 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функционирования бюджетных сельскохозяйственных организаций направлено 104,8 тыс. рублей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 части затрат по автобусным пассажирским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125,3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 8,8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>
                <a:latin typeface="Times New Roman"/>
                <a:ea typeface="Times New Roman"/>
              </a:rPr>
              <a:t>           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5085"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расходы профинансированы в сумме 4,0 тыс. рублей.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1 196,6 тыс. рублей, что составило 7,3%  объема расходов  бюджета. В том числе: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по жилищному строительству составили 183,6 тыс. рублей.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на жилищно-коммунальное хозяйство израсходовано 776,1 тыс. рублей, из них на субсидии по жилищно-коммунальным услугам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dirty="0">
                <a:latin typeface="Times New Roman"/>
                <a:ea typeface="Times New Roman"/>
              </a:rPr>
              <a:t> 642,1тыс. рублей, на компенсацию потерь от оказания услуг льготной категории граждан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dirty="0">
                <a:latin typeface="Times New Roman"/>
                <a:ea typeface="Times New Roman"/>
              </a:rPr>
              <a:t>7,3 тыс. рублей, на капитальный ремонт жилфонда – 126,7 тыс. рублей.</a:t>
            </a:r>
          </a:p>
          <a:p>
            <a:pPr algn="just"/>
            <a:r>
              <a:rPr lang="ru-RU" dirty="0">
                <a:latin typeface="Times New Roman"/>
                <a:ea typeface="Times New Roman"/>
              </a:rPr>
              <a:t>        на благоустройство населенных пунктов направлено 210,2 тыс. рублей, в том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числе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ремонт – 170,6 тыс. рублей за счет средств, поступающих из республиканского дорожного фонда (задолженность за выполненные работы в 2019 году), на содержание и текущий ремонт объектов благоустройства населенных пунктов – 39,6 тыс. рублей за счет средств бюджетов сельсоветов;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прочие расходы в области жилищно-коммунальных услуг  профинансированы в сумме 26,7 тыс.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(субсидирование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бань). </a:t>
            </a:r>
          </a:p>
          <a:p>
            <a:pPr marR="45085" indent="45720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597927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2020 года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2255</TotalTime>
  <Words>897</Words>
  <Application>Microsoft Office PowerPoint</Application>
  <PresentationFormat>Экран (4:3)</PresentationFormat>
  <Paragraphs>166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Исполнение бюджета Осиповичского района за I квартал 2020 года</vt:lpstr>
      <vt:lpstr>Доходы консолидированного бюджета  Осиповичского района за I квартал 2020 года</vt:lpstr>
      <vt:lpstr>Доходы консолидированного бюджета Осиповичского района поступившие за I квартал 2020 года год по уровням бюджета</vt:lpstr>
      <vt:lpstr>В структуре доходов консолидированного бюджета района за                      I квартал 2020 года налоговые доходы составили 62,2%, неналоговые доходы – 5,0%, безвозмездные поступления – 32,8%. По сравнению с аналогичным периодом 2019 года уменьшилась доля безвозмездных поступлений.</vt:lpstr>
      <vt:lpstr>Презентация PowerPoint</vt:lpstr>
      <vt:lpstr>Структура неналоговых доходов консолидированного бюджета района за I квартал 2020 года</vt:lpstr>
      <vt:lpstr>Расходы консолидированного бюджета Осиповичского района за I квартал 2020 года</vt:lpstr>
      <vt:lpstr>Презентация PowerPoint</vt:lpstr>
      <vt:lpstr>Структура расходов консолидированного бюджета района                        за I квартал 2020 года по функциональной классификации</vt:lpstr>
      <vt:lpstr>Структура расходов консолидированного бюджета района за I квартал 2020 года по экономической классификации</vt:lpstr>
      <vt:lpstr>Программные расходы консолидированного бюджета района за I квартал 2020 года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 Валентиновна</cp:lastModifiedBy>
  <cp:revision>364</cp:revision>
  <cp:lastPrinted>2020-05-06T13:02:18Z</cp:lastPrinted>
  <dcterms:created xsi:type="dcterms:W3CDTF">2018-04-13T18:16:16Z</dcterms:created>
  <dcterms:modified xsi:type="dcterms:W3CDTF">2020-05-06T13:03:22Z</dcterms:modified>
</cp:coreProperties>
</file>