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4" r:id="rId3"/>
    <p:sldId id="345" r:id="rId4"/>
    <p:sldId id="346" r:id="rId5"/>
    <p:sldId id="347" r:id="rId6"/>
    <p:sldId id="305" r:id="rId7"/>
    <p:sldId id="324" r:id="rId8"/>
    <p:sldId id="348" r:id="rId9"/>
    <p:sldId id="349" r:id="rId10"/>
    <p:sldId id="350" r:id="rId11"/>
    <p:sldId id="363" r:id="rId12"/>
    <p:sldId id="361" r:id="rId13"/>
    <p:sldId id="362" r:id="rId14"/>
    <p:sldId id="357" r:id="rId15"/>
    <p:sldId id="359" r:id="rId16"/>
    <p:sldId id="283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7F"/>
    <a:srgbClr val="0A0A7C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8" autoAdjust="0"/>
  </p:normalViewPr>
  <p:slideViewPr>
    <p:cSldViewPr showGuides="1"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96C38-5CC6-4E5F-B480-43626F6B2B19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A689E-BF25-459B-AC17-D0F562D79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3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7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7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5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9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B961-173D-41C4-A722-0B2AA6CD2F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5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9538"/>
            <a:ext cx="4013937" cy="515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-1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275856" y="630458"/>
            <a:ext cx="5461388" cy="222932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16607" y="794495"/>
            <a:ext cx="4412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КОНСТИТУЦИЯ РЕСПУБЛИКИ БЕЛАРУСЬ – ПРАВОВОЙ ФУНДАМЕНТ ЕДИНСТВА И ПРОЦВЕТАНИЯ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БЕЛОРУССКОГО НАРОДА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07904" y="884226"/>
            <a:ext cx="180020" cy="1759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1755912" y="4598336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959932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4175956" y="2931790"/>
            <a:ext cx="45005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solidFill>
                  <a:srgbClr val="002060"/>
                </a:solidFill>
              </a:rPr>
              <a:t>Единый день </a:t>
            </a:r>
            <a:br>
              <a:rPr lang="ru-RU" sz="2300" b="1" dirty="0">
                <a:solidFill>
                  <a:srgbClr val="002060"/>
                </a:solidFill>
              </a:rPr>
            </a:br>
            <a:r>
              <a:rPr lang="ru-RU" sz="2300" b="1" dirty="0">
                <a:solidFill>
                  <a:srgbClr val="002060"/>
                </a:solidFill>
              </a:rPr>
              <a:t>информирования населения </a:t>
            </a:r>
            <a:r>
              <a:rPr lang="ru-RU" sz="23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3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27934" y="4484362"/>
            <a:ext cx="1363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март </a:t>
            </a:r>
            <a:r>
              <a:rPr lang="ru-RU" dirty="0"/>
              <a:t>2025 г.</a:t>
            </a:r>
          </a:p>
        </p:txBody>
      </p:sp>
      <p:sp>
        <p:nvSpPr>
          <p:cNvPr id="4" name="AutoShape 2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8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483518"/>
            <a:ext cx="3312368" cy="450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ru-RU" sz="3200" b="1" dirty="0" smtClean="0">
                <a:solidFill>
                  <a:schemeClr val="bg1"/>
                </a:solidFill>
              </a:rPr>
              <a:t>ЧЕТВЕРТЫЙ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00"/>
              </a:lnSpc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27 февраля 2022 г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ts val="1900"/>
              </a:lnSpc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00"/>
              </a:lnSpc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Вопрос: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00"/>
              </a:lnSpc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и дополнения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Конституции Республики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Беларусь</a:t>
            </a:r>
          </a:p>
          <a:p>
            <a:pPr>
              <a:lnSpc>
                <a:spcPts val="1900"/>
              </a:lnSpc>
            </a:pP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800"/>
              </a:lnSpc>
            </a:pPr>
            <a:r>
              <a:rPr lang="ru-RU" sz="1600" b="1" dirty="0">
                <a:solidFill>
                  <a:schemeClr val="bg1"/>
                </a:solidFill>
              </a:rPr>
              <a:t>Изменения в Конституции: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 smtClean="0">
                <a:solidFill>
                  <a:schemeClr val="bg1"/>
                </a:solidFill>
              </a:rPr>
              <a:t>обновлены </a:t>
            </a:r>
            <a:r>
              <a:rPr lang="ru-RU" sz="1600" dirty="0">
                <a:solidFill>
                  <a:schemeClr val="bg1"/>
                </a:solidFill>
              </a:rPr>
              <a:t>преамбула и 85 </a:t>
            </a:r>
            <a:r>
              <a:rPr lang="ru-RU" sz="1600" dirty="0" smtClean="0">
                <a:solidFill>
                  <a:schemeClr val="bg1"/>
                </a:solidFill>
              </a:rPr>
              <a:t>статей,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 smtClean="0">
                <a:solidFill>
                  <a:schemeClr val="bg1"/>
                </a:solidFill>
              </a:rPr>
              <a:t>включены </a:t>
            </a:r>
            <a:r>
              <a:rPr lang="ru-RU" sz="1600" dirty="0">
                <a:solidFill>
                  <a:schemeClr val="bg1"/>
                </a:solidFill>
              </a:rPr>
              <a:t>11 новых </a:t>
            </a:r>
            <a:r>
              <a:rPr lang="ru-RU" sz="1600" dirty="0" smtClean="0">
                <a:solidFill>
                  <a:schemeClr val="bg1"/>
                </a:solidFill>
              </a:rPr>
              <a:t>статей,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 smtClean="0">
                <a:solidFill>
                  <a:schemeClr val="bg1"/>
                </a:solidFill>
              </a:rPr>
              <a:t>исключены </a:t>
            </a:r>
            <a:r>
              <a:rPr lang="ru-RU" sz="1600" dirty="0">
                <a:solidFill>
                  <a:schemeClr val="bg1"/>
                </a:solidFill>
              </a:rPr>
              <a:t>2 </a:t>
            </a:r>
            <a:r>
              <a:rPr lang="ru-RU" sz="1600" dirty="0" smtClean="0">
                <a:solidFill>
                  <a:schemeClr val="bg1"/>
                </a:solidFill>
              </a:rPr>
              <a:t>статьи,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 smtClean="0">
                <a:solidFill>
                  <a:schemeClr val="bg1"/>
                </a:solidFill>
              </a:rPr>
              <a:t>добавлена </a:t>
            </a:r>
            <a:r>
              <a:rPr lang="ru-RU" sz="1600" dirty="0">
                <a:solidFill>
                  <a:schemeClr val="bg1"/>
                </a:solidFill>
              </a:rPr>
              <a:t>новая глава: «Всебелорусское народное собрание</a:t>
            </a:r>
            <a:r>
              <a:rPr lang="ru-RU" sz="1600" dirty="0" smtClean="0">
                <a:solidFill>
                  <a:schemeClr val="bg1"/>
                </a:solidFill>
              </a:rPr>
              <a:t>».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69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45058" y="4803998"/>
            <a:ext cx="200206" cy="34913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43911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63688" y="2269103"/>
            <a:ext cx="446449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b="1" dirty="0" smtClean="0">
                <a:solidFill>
                  <a:srgbClr val="0A0A7C"/>
                </a:solidFill>
              </a:rPr>
              <a:t>СОСТАВ ВНС </a:t>
            </a:r>
            <a:br>
              <a:rPr lang="ru-RU" sz="2400" b="1" dirty="0" smtClean="0">
                <a:solidFill>
                  <a:srgbClr val="0A0A7C"/>
                </a:solidFill>
              </a:rPr>
            </a:br>
            <a:r>
              <a:rPr lang="ru-RU" b="1" dirty="0" smtClean="0">
                <a:solidFill>
                  <a:srgbClr val="0A0A7C"/>
                </a:solidFill>
              </a:rPr>
              <a:t>(ПРЕДЕЛЬНАЯ ЧИСЛЕННОСТЬ 1 200 ЧЕЛ.)</a:t>
            </a:r>
            <a:endParaRPr lang="ru-RU" b="1" dirty="0">
              <a:solidFill>
                <a:srgbClr val="0A0A7C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5160" y="2900308"/>
            <a:ext cx="61188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50" b="1" dirty="0"/>
              <a:t>первая группа</a:t>
            </a:r>
            <a:r>
              <a:rPr lang="ru-RU" sz="1550" dirty="0"/>
              <a:t> (440 </a:t>
            </a:r>
            <a:r>
              <a:rPr lang="ru-RU" sz="1550" dirty="0" smtClean="0"/>
              <a:t>чел.) </a:t>
            </a:r>
            <a:r>
              <a:rPr lang="ru-RU" sz="1550" dirty="0"/>
              <a:t>– делегаты «по должности» </a:t>
            </a:r>
            <a:r>
              <a:rPr lang="ru-RU" sz="1550" dirty="0" smtClean="0"/>
              <a:t/>
            </a:r>
            <a:br>
              <a:rPr lang="ru-RU" sz="1550" dirty="0" smtClean="0"/>
            </a:br>
            <a:r>
              <a:rPr lang="ru-RU" sz="1550" dirty="0" smtClean="0"/>
              <a:t>(</a:t>
            </a:r>
            <a:r>
              <a:rPr lang="ru-RU" sz="1550" dirty="0"/>
              <a:t>Президент Республики Беларусь, представители законодательной, исполнительной и судебной власти);</a:t>
            </a:r>
          </a:p>
          <a:p>
            <a:r>
              <a:rPr lang="ru-RU" sz="1550" b="1" dirty="0"/>
              <a:t>вторая группа</a:t>
            </a:r>
            <a:r>
              <a:rPr lang="ru-RU" sz="1550" dirty="0"/>
              <a:t> (350 чел.) – депутаты местных Советов депутатов;</a:t>
            </a:r>
          </a:p>
          <a:p>
            <a:r>
              <a:rPr lang="ru-RU" sz="1550" b="1" dirty="0"/>
              <a:t>третья группа</a:t>
            </a:r>
            <a:r>
              <a:rPr lang="ru-RU" sz="1550" dirty="0"/>
              <a:t> (400 чел.) – представители гражданского общества.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57167" y="142019"/>
            <a:ext cx="5942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ru-RU" sz="2700" b="1" dirty="0" smtClean="0">
                <a:solidFill>
                  <a:srgbClr val="0A0A7C"/>
                </a:solidFill>
              </a:rPr>
              <a:t>ВСЕБЕЛОРУССКОЕ НАРОДНОЕ СОБРАНИЕ – ВЫСШИЙ ПРЕДСТАВИТЕЛЬНЫЙ ОРГАН НАРОДОВЛАСТИЯ</a:t>
            </a:r>
            <a:endParaRPr lang="ru-RU" sz="2700" b="1" dirty="0">
              <a:solidFill>
                <a:srgbClr val="0A0A7C"/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00896" y="1630078"/>
            <a:ext cx="6118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4226653"/>
            <a:ext cx="6118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solidFill>
                  <a:srgbClr val="0A0A7C"/>
                </a:solidFill>
              </a:rPr>
              <a:t>Особый статус ВНС определяется масштабностью </a:t>
            </a:r>
            <a:r>
              <a:rPr lang="ru-RU" sz="1600" b="1" i="1" dirty="0" smtClean="0">
                <a:solidFill>
                  <a:srgbClr val="0A0A7C"/>
                </a:solidFill>
              </a:rPr>
              <a:t/>
            </a:r>
            <a:br>
              <a:rPr lang="ru-RU" sz="1600" b="1" i="1" dirty="0" smtClean="0">
                <a:solidFill>
                  <a:srgbClr val="0A0A7C"/>
                </a:solidFill>
              </a:rPr>
            </a:br>
            <a:r>
              <a:rPr lang="ru-RU" sz="1600" b="1" i="1" dirty="0" smtClean="0">
                <a:solidFill>
                  <a:srgbClr val="0A0A7C"/>
                </a:solidFill>
              </a:rPr>
              <a:t>его </a:t>
            </a:r>
            <a:r>
              <a:rPr lang="ru-RU" sz="1600" b="1" i="1" dirty="0">
                <a:solidFill>
                  <a:srgbClr val="0A0A7C"/>
                </a:solidFill>
              </a:rPr>
              <a:t>конституционных </a:t>
            </a:r>
            <a:r>
              <a:rPr lang="ru-RU" sz="1600" b="1" i="1" dirty="0" smtClean="0">
                <a:solidFill>
                  <a:srgbClr val="0A0A7C"/>
                </a:solidFill>
              </a:rPr>
              <a:t>полномочий </a:t>
            </a:r>
            <a:endParaRPr lang="ru-RU" sz="1600" b="1" i="1" dirty="0">
              <a:solidFill>
                <a:srgbClr val="0A0A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91880" y="1635646"/>
            <a:ext cx="5196232" cy="194421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1592091"/>
            <a:ext cx="48245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КАЖДОМУ ПРЕДОСТАВЛЕНА ВОЗМОЖНОСТЬ СОЗИДАТЬ И СОЗДАВАТЬ СВОЕ БЛАГОПОЛУЧИЕ</a:t>
            </a:r>
          </a:p>
          <a:p>
            <a:r>
              <a:rPr lang="ru-RU" sz="15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должен проявлять социальную ответственность, вносить посильный вклад в развитие общества и государства</a:t>
            </a:r>
            <a:br>
              <a:rPr lang="ru-RU" sz="15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5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(статья 21 Конституции Республики Беларусь)</a:t>
            </a:r>
            <a:endParaRPr lang="ru-RU" sz="15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385697" y="431359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9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67388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779662"/>
            <a:ext cx="4104456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200" b="1" dirty="0" smtClean="0">
                <a:solidFill>
                  <a:srgbClr val="0A0A7C"/>
                </a:solidFill>
              </a:rPr>
              <a:t>Государство создает </a:t>
            </a:r>
            <a:r>
              <a:rPr lang="ru-RU" sz="2200" b="1" dirty="0">
                <a:solidFill>
                  <a:srgbClr val="0A0A7C"/>
                </a:solidFill>
              </a:rPr>
              <a:t>условия для защиты персональных данных </a:t>
            </a:r>
            <a:r>
              <a:rPr lang="ru-RU" sz="2200" b="1" dirty="0" smtClean="0">
                <a:solidFill>
                  <a:srgbClr val="0A0A7C"/>
                </a:solidFill>
              </a:rPr>
              <a:t>и безопасности </a:t>
            </a:r>
            <a:r>
              <a:rPr lang="ru-RU" sz="2200" b="1" dirty="0">
                <a:solidFill>
                  <a:srgbClr val="0A0A7C"/>
                </a:solidFill>
              </a:rPr>
              <a:t>личности и общества при их </a:t>
            </a:r>
            <a:r>
              <a:rPr lang="ru-RU" sz="2200" b="1" dirty="0" smtClean="0">
                <a:solidFill>
                  <a:srgbClr val="0A0A7C"/>
                </a:solidFill>
              </a:rPr>
              <a:t>использовании</a:t>
            </a:r>
            <a:br>
              <a:rPr lang="ru-RU" sz="2200" b="1" dirty="0" smtClean="0">
                <a:solidFill>
                  <a:srgbClr val="0A0A7C"/>
                </a:solidFill>
              </a:rPr>
            </a:br>
            <a:r>
              <a:rPr lang="ru-RU" sz="1700" dirty="0" smtClean="0">
                <a:solidFill>
                  <a:srgbClr val="0A0A7C"/>
                </a:solidFill>
              </a:rPr>
              <a:t>(статья 28 Конституции Республики Беларусь)</a:t>
            </a:r>
          </a:p>
          <a:p>
            <a:pPr>
              <a:lnSpc>
                <a:spcPts val="2200"/>
              </a:lnSpc>
            </a:pPr>
            <a:endParaRPr lang="ru-RU" sz="2200" b="1" dirty="0">
              <a:solidFill>
                <a:srgbClr val="0A0A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67388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188694"/>
            <a:ext cx="41764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200" b="1" dirty="0" smtClean="0">
                <a:solidFill>
                  <a:srgbClr val="182C7F"/>
                </a:solidFill>
              </a:rPr>
              <a:t>БРАК КАК СОЮЗ ЖЕНЩИНЫ</a:t>
            </a:r>
            <a:br>
              <a:rPr lang="ru-RU" sz="2200" b="1" dirty="0" smtClean="0">
                <a:solidFill>
                  <a:srgbClr val="182C7F"/>
                </a:solidFill>
              </a:rPr>
            </a:br>
            <a:r>
              <a:rPr lang="ru-RU" sz="2200" b="1" dirty="0" smtClean="0">
                <a:solidFill>
                  <a:srgbClr val="182C7F"/>
                </a:solidFill>
              </a:rPr>
              <a:t>И МУЖЧИНЫ, СЕМЬЯ, МАТЕРИНСТВО, ОТЦОВСТВО</a:t>
            </a:r>
            <a:br>
              <a:rPr lang="ru-RU" sz="2200" b="1" dirty="0" smtClean="0">
                <a:solidFill>
                  <a:srgbClr val="182C7F"/>
                </a:solidFill>
              </a:rPr>
            </a:br>
            <a:r>
              <a:rPr lang="ru-RU" sz="2200" b="1" dirty="0" smtClean="0">
                <a:solidFill>
                  <a:srgbClr val="182C7F"/>
                </a:solidFill>
              </a:rPr>
              <a:t>И ДЕТСТВО НАХОДЯТСЯ ПОД ЗАЩИТОЙ ГОСУДАРСТВА</a:t>
            </a:r>
          </a:p>
          <a:p>
            <a:r>
              <a:rPr lang="ru-RU" sz="2200" b="1" dirty="0" smtClean="0">
                <a:solidFill>
                  <a:srgbClr val="182C7F"/>
                </a:solidFill>
              </a:rPr>
              <a:t/>
            </a:r>
            <a:br>
              <a:rPr lang="ru-RU" sz="2200" b="1" dirty="0" smtClean="0">
                <a:solidFill>
                  <a:srgbClr val="182C7F"/>
                </a:solidFill>
              </a:rPr>
            </a:br>
            <a:r>
              <a:rPr lang="ru-RU" dirty="0" smtClean="0">
                <a:solidFill>
                  <a:srgbClr val="182C7F"/>
                </a:solidFill>
              </a:rPr>
              <a:t>(статья 32 Конституции Республики Беларусь)</a:t>
            </a:r>
            <a:endParaRPr lang="ru-RU" dirty="0">
              <a:solidFill>
                <a:srgbClr val="182C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27984" y="442020"/>
            <a:ext cx="4552249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182C7F"/>
                </a:solidFill>
              </a:rPr>
              <a:t>Беспрецедентное </a:t>
            </a:r>
            <a:r>
              <a:rPr lang="ru-RU" b="1" i="1" dirty="0">
                <a:solidFill>
                  <a:srgbClr val="182C7F"/>
                </a:solidFill>
              </a:rPr>
              <a:t>доверие граждан Беларуси политической системе дало возможность построить стабильное и независимое государство. А закрепленные в Основном Законе фундаментальные ценности, такие как социальная справедливость, традиционная семья, историческая правда, являются для нас верными ориентирами, помогающими преодолевать современные вызовы и уверенно смотреть в </a:t>
            </a:r>
            <a:r>
              <a:rPr lang="ru-RU" b="1" i="1" dirty="0" smtClean="0">
                <a:solidFill>
                  <a:srgbClr val="182C7F"/>
                </a:solidFill>
              </a:rPr>
              <a:t>будущее.</a:t>
            </a:r>
            <a:endParaRPr lang="ru-RU" b="1" i="1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2122" y="-308570"/>
            <a:ext cx="8685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8124428" y="2103698"/>
            <a:ext cx="10195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4144715"/>
            <a:ext cx="40324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182C7F"/>
                </a:solidFill>
              </a:rPr>
              <a:t>Президент Республики Беларусь </a:t>
            </a:r>
            <a:r>
              <a:rPr lang="ru-RU" sz="1400" i="1" dirty="0" err="1">
                <a:solidFill>
                  <a:srgbClr val="182C7F"/>
                </a:solidFill>
              </a:rPr>
              <a:t>А.Г.Лукашенко</a:t>
            </a:r>
            <a:r>
              <a:rPr lang="ru-RU" sz="1400" i="1" dirty="0">
                <a:solidFill>
                  <a:srgbClr val="182C7F"/>
                </a:solidFill>
              </a:rPr>
              <a:t> 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 smtClean="0">
                <a:solidFill>
                  <a:srgbClr val="182C7F"/>
                </a:solidFill>
              </a:rPr>
              <a:t>Поздравление </a:t>
            </a:r>
            <a:r>
              <a:rPr lang="ru-RU" sz="1400" i="1" dirty="0">
                <a:solidFill>
                  <a:srgbClr val="182C7F"/>
                </a:solidFill>
              </a:rPr>
              <a:t>с Днем Конституции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 smtClean="0">
                <a:solidFill>
                  <a:srgbClr val="182C7F"/>
                </a:solidFill>
              </a:rPr>
              <a:t>15 </a:t>
            </a:r>
            <a:r>
              <a:rPr lang="ru-RU" sz="1400" i="1" dirty="0">
                <a:solidFill>
                  <a:srgbClr val="182C7F"/>
                </a:solidFill>
              </a:rPr>
              <a:t>марта </a:t>
            </a:r>
            <a:r>
              <a:rPr lang="ru-RU" sz="1400" i="1" dirty="0" smtClean="0">
                <a:solidFill>
                  <a:srgbClr val="182C7F"/>
                </a:solidFill>
              </a:rPr>
              <a:t>2024 </a:t>
            </a:r>
            <a:r>
              <a:rPr lang="ru-RU" sz="1400" i="1" dirty="0">
                <a:solidFill>
                  <a:srgbClr val="182C7F"/>
                </a:solidFill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2832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7937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1995686"/>
            <a:ext cx="7981668" cy="103859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1092520" y="-835724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Академия управления\фото1\лого академии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1624" y="2224862"/>
            <a:ext cx="2727398" cy="5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7828601" y="3538157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4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1600" y="440960"/>
            <a:ext cx="41764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kern="700" spc="-100" dirty="0">
                <a:solidFill>
                  <a:srgbClr val="182C7F"/>
                </a:solidFill>
              </a:rPr>
              <a:t>Наша Конституция дает возможность достойно жить, развиваться, чувствовать себя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в </a:t>
            </a:r>
            <a:r>
              <a:rPr lang="ru-RU" sz="2200" b="1" i="1" kern="700" spc="-100" dirty="0">
                <a:solidFill>
                  <a:srgbClr val="182C7F"/>
                </a:solidFill>
              </a:rPr>
              <a:t>безопасности, реализовать самые смелые планы и начинания на родной земле. Так и должно быть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в </a:t>
            </a:r>
            <a:r>
              <a:rPr lang="ru-RU" sz="2200" b="1" i="1" kern="700" spc="-100" dirty="0">
                <a:solidFill>
                  <a:srgbClr val="182C7F"/>
                </a:solidFill>
              </a:rPr>
              <a:t>современной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демократической</a:t>
            </a:r>
            <a:r>
              <a:rPr lang="ru-RU" sz="2200" b="1" i="1" kern="700" spc="-100" dirty="0">
                <a:solidFill>
                  <a:srgbClr val="182C7F"/>
                </a:solidFill>
              </a:rPr>
              <a:t>,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 по-настоящему </a:t>
            </a:r>
            <a:r>
              <a:rPr lang="ru-RU" sz="2200" b="1" i="1" kern="700" spc="-100" dirty="0">
                <a:solidFill>
                  <a:srgbClr val="182C7F"/>
                </a:solidFill>
              </a:rPr>
              <a:t>демократичной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стране.</a:t>
            </a:r>
            <a:endParaRPr lang="ru-RU" sz="2200" b="1" i="1" kern="700" spc="-100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5037" y="-308570"/>
            <a:ext cx="842621" cy="1191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4587299" y="3075806"/>
            <a:ext cx="1121528" cy="131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4847" y="3849891"/>
            <a:ext cx="45124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182C7F"/>
                </a:solidFill>
              </a:rPr>
              <a:t>Президент Республики Беларусь </a:t>
            </a:r>
            <a:r>
              <a:rPr lang="ru-RU" sz="1400" i="1" dirty="0" err="1">
                <a:solidFill>
                  <a:srgbClr val="182C7F"/>
                </a:solidFill>
              </a:rPr>
              <a:t>А.Г.Лукашенко</a:t>
            </a:r>
            <a:r>
              <a:rPr lang="ru-RU" sz="1400" i="1" dirty="0">
                <a:solidFill>
                  <a:srgbClr val="182C7F"/>
                </a:solidFill>
              </a:rPr>
              <a:t> 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 smtClean="0">
                <a:solidFill>
                  <a:srgbClr val="182C7F"/>
                </a:solidFill>
              </a:rPr>
              <a:t>Встреча</a:t>
            </a:r>
            <a:r>
              <a:rPr lang="ru-RU" sz="1400" i="1" dirty="0">
                <a:solidFill>
                  <a:srgbClr val="182C7F"/>
                </a:solidFill>
              </a:rPr>
              <a:t>, приуроченная к 30-летию Конституции Республики </a:t>
            </a:r>
            <a:r>
              <a:rPr lang="ru-RU" sz="1400" i="1" dirty="0" smtClean="0">
                <a:solidFill>
                  <a:srgbClr val="182C7F"/>
                </a:solidFill>
              </a:rPr>
              <a:t>Беларусь</a:t>
            </a:r>
            <a:r>
              <a:rPr lang="ru-RU" sz="1400" i="1" dirty="0">
                <a:solidFill>
                  <a:srgbClr val="182C7F"/>
                </a:solidFill>
              </a:rPr>
              <a:t/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 smtClean="0">
                <a:solidFill>
                  <a:srgbClr val="182C7F"/>
                </a:solidFill>
              </a:rPr>
              <a:t>15 марта 2024 </a:t>
            </a:r>
            <a:r>
              <a:rPr lang="ru-RU" sz="1400" i="1" dirty="0">
                <a:solidFill>
                  <a:srgbClr val="182C7F"/>
                </a:solidFill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562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375506"/>
            <a:ext cx="4968552" cy="82809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580786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ЭВОЛЮЦИЯ КОНСТИТУЦИЙ БССР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354374"/>
            <a:ext cx="4896544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50" b="1" dirty="0"/>
              <a:t>Первая Конституция (3 февраля 1919 г.)</a:t>
            </a:r>
            <a:r>
              <a:rPr lang="ru-RU" sz="1550" dirty="0"/>
              <a:t> </a:t>
            </a:r>
            <a:r>
              <a:rPr lang="ru-RU" sz="1550" dirty="0" smtClean="0"/>
              <a:t>имела </a:t>
            </a:r>
            <a:r>
              <a:rPr lang="ru-RU" sz="1550" dirty="0"/>
              <a:t>большое историческое значение, но была наиболее политизированной, ограничивала права отдельных групп</a:t>
            </a:r>
            <a:r>
              <a:rPr lang="ru-RU" sz="1550" dirty="0" smtClean="0"/>
              <a:t>.</a:t>
            </a:r>
          </a:p>
          <a:p>
            <a:r>
              <a:rPr lang="ru-RU" sz="1550" b="1" dirty="0" smtClean="0"/>
              <a:t>Вторая </a:t>
            </a:r>
            <a:r>
              <a:rPr lang="ru-RU" sz="1550" b="1" dirty="0"/>
              <a:t>Конституция (11 апреля 1927 г.)</a:t>
            </a:r>
            <a:r>
              <a:rPr lang="ru-RU" sz="1550" dirty="0"/>
              <a:t> – расширенная версия первой (13 глав, 76 статей</a:t>
            </a:r>
            <a:r>
              <a:rPr lang="ru-RU" sz="1550" dirty="0" smtClean="0"/>
              <a:t>). Были внесены изменения в </a:t>
            </a:r>
            <a:r>
              <a:rPr lang="ru-RU" sz="1550" dirty="0"/>
              <a:t>структуру </a:t>
            </a:r>
            <a:r>
              <a:rPr lang="ru-RU" sz="1550" dirty="0" smtClean="0"/>
              <a:t>органов власти</a:t>
            </a:r>
            <a:r>
              <a:rPr lang="ru-RU" sz="1550" dirty="0"/>
              <a:t>, </a:t>
            </a:r>
            <a:r>
              <a:rPr lang="ru-RU" sz="1550" dirty="0" smtClean="0"/>
              <a:t>закреплено </a:t>
            </a:r>
            <a:r>
              <a:rPr lang="ru-RU" sz="1550" dirty="0"/>
              <a:t>равноправие четырех </a:t>
            </a:r>
            <a:r>
              <a:rPr lang="ru-RU" sz="1550" dirty="0" smtClean="0"/>
              <a:t>языков</a:t>
            </a:r>
            <a:r>
              <a:rPr lang="ru-RU" sz="1550" dirty="0"/>
              <a:t>. </a:t>
            </a:r>
            <a:r>
              <a:rPr lang="ru-RU" sz="1550" dirty="0" smtClean="0"/>
              <a:t>Политических прав лишались </a:t>
            </a:r>
            <a:r>
              <a:rPr lang="ru-RU" sz="1550" dirty="0"/>
              <a:t>нетрудящиеся классы</a:t>
            </a:r>
            <a:r>
              <a:rPr lang="ru-RU" sz="1550" dirty="0" smtClean="0"/>
              <a:t>.</a:t>
            </a:r>
          </a:p>
          <a:p>
            <a:r>
              <a:rPr lang="ru-RU" sz="1550" b="1" dirty="0" smtClean="0"/>
              <a:t>Третья </a:t>
            </a:r>
            <a:r>
              <a:rPr lang="ru-RU" sz="1550" b="1" dirty="0"/>
              <a:t>Конституция (19 февраля 1937 г.)</a:t>
            </a:r>
            <a:r>
              <a:rPr lang="ru-RU" sz="1550" dirty="0"/>
              <a:t> </a:t>
            </a:r>
            <a:r>
              <a:rPr lang="ru-RU" sz="1550" dirty="0" smtClean="0"/>
              <a:t>провозглашала </a:t>
            </a:r>
            <a:r>
              <a:rPr lang="ru-RU" sz="1550" dirty="0"/>
              <a:t>демократические нормы, </a:t>
            </a:r>
            <a:r>
              <a:rPr lang="ru-RU" sz="1550" dirty="0" smtClean="0"/>
              <a:t>многие </a:t>
            </a:r>
            <a:r>
              <a:rPr lang="ru-RU" sz="1550" dirty="0"/>
              <a:t>из </a:t>
            </a:r>
            <a:r>
              <a:rPr lang="ru-RU" sz="1550" dirty="0" smtClean="0"/>
              <a:t>которых </a:t>
            </a:r>
            <a:r>
              <a:rPr lang="ru-RU" sz="1550" dirty="0"/>
              <a:t>не реализовывались на практике</a:t>
            </a:r>
            <a:r>
              <a:rPr lang="ru-RU" sz="1550" dirty="0" smtClean="0"/>
              <a:t>.</a:t>
            </a:r>
          </a:p>
          <a:p>
            <a:r>
              <a:rPr lang="ru-RU" sz="1550" b="1" dirty="0" smtClean="0"/>
              <a:t>Четвертая </a:t>
            </a:r>
            <a:r>
              <a:rPr lang="ru-RU" sz="1550" b="1" dirty="0"/>
              <a:t>Конституция (13 апреля 1978 г.)</a:t>
            </a:r>
            <a:r>
              <a:rPr lang="ru-RU" sz="1550" dirty="0"/>
              <a:t> </a:t>
            </a:r>
            <a:r>
              <a:rPr lang="ru-RU" sz="1550" dirty="0" smtClean="0"/>
              <a:t>отличалась своей </a:t>
            </a:r>
            <a:r>
              <a:rPr lang="ru-RU" sz="1550" dirty="0"/>
              <a:t>структурой (включала преамбулу и разделы), но частые изменения указывали </a:t>
            </a:r>
            <a:r>
              <a:rPr lang="ru-RU" sz="1550" dirty="0" smtClean="0"/>
              <a:t>на ее </a:t>
            </a:r>
            <a:r>
              <a:rPr lang="ru-RU" sz="1550" dirty="0"/>
              <a:t>нестабильность.</a:t>
            </a:r>
            <a:endParaRPr lang="ru-RU" sz="1550" b="1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41962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393201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3330488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399572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5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11960" y="411510"/>
            <a:ext cx="4415801" cy="438788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573508" y="658765"/>
            <a:ext cx="381642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моменту распада СССР </a:t>
            </a:r>
            <a:r>
              <a:rPr lang="ru-RU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Беларуси уже почти полтора года действовала </a:t>
            </a:r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Декларация </a:t>
            </a:r>
            <a: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государственном суверенитете </a:t>
            </a:r>
            <a: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Белорусской Советской Социалистической Республики». </a:t>
            </a:r>
            <a:b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Она </a:t>
            </a:r>
            <a: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провозглашала самостоятельность, верховенство законов и независимость во внешних отношениях, став впоследствии основой Конституции Республики Беларусь. </a:t>
            </a:r>
            <a:endParaRPr lang="ru-RU" sz="19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385697" y="431359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55776" y="3291830"/>
            <a:ext cx="6102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Ежегодно в Республике Беларусь 15 марта отмечается государственный праздник – День Конституции Республики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Беларусь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81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2536" y="798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054272" y="47527"/>
            <a:ext cx="4069884" cy="506441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6736" y="0"/>
            <a:ext cx="346722" cy="55552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535729" y="372015"/>
            <a:ext cx="3456384" cy="480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chemeClr val="bg1"/>
                </a:solidFill>
              </a:rPr>
              <a:t>МАНДАТ НАРОДНОГО ДОВЕРИЯ А.Г.ЛУКАШЕНКО ПОДТВЕРЖДАЛСЯ НА ВСЕХ ПРЕЗИДЕНТСКИХ ВЫБОРАХ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10 июля 1994 г. – 80,34% голосов</a:t>
            </a:r>
          </a:p>
          <a:p>
            <a:pPr>
              <a:lnSpc>
                <a:spcPts val="1700"/>
              </a:lnSpc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lnSpc>
                <a:spcPts val="1700"/>
              </a:lnSpc>
            </a:pPr>
            <a:r>
              <a:rPr lang="ru-RU" dirty="0" smtClean="0">
                <a:solidFill>
                  <a:schemeClr val="bg1"/>
                </a:solidFill>
              </a:rPr>
              <a:t>9 сентября 2001 г. – 75,6% голосов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19 </a:t>
            </a:r>
            <a:r>
              <a:rPr lang="ru-RU" dirty="0">
                <a:solidFill>
                  <a:schemeClr val="bg1"/>
                </a:solidFill>
              </a:rPr>
              <a:t>марта 2006 г. – 83</a:t>
            </a:r>
            <a:r>
              <a:rPr lang="ru-RU" dirty="0" smtClean="0">
                <a:solidFill>
                  <a:schemeClr val="bg1"/>
                </a:solidFill>
              </a:rPr>
              <a:t>% голосов</a:t>
            </a:r>
          </a:p>
          <a:p>
            <a:endParaRPr lang="ru-RU" sz="1000" dirty="0" smtClean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dirty="0" smtClean="0">
                <a:solidFill>
                  <a:schemeClr val="bg1"/>
                </a:solidFill>
              </a:rPr>
              <a:t>19 </a:t>
            </a:r>
            <a:r>
              <a:rPr lang="ru-RU" dirty="0">
                <a:solidFill>
                  <a:schemeClr val="bg1"/>
                </a:solidFill>
              </a:rPr>
              <a:t>декабря 2010 г. – 72,2</a:t>
            </a:r>
            <a:r>
              <a:rPr lang="ru-RU" dirty="0" smtClean="0">
                <a:solidFill>
                  <a:schemeClr val="bg1"/>
                </a:solidFill>
              </a:rPr>
              <a:t>% голосов</a:t>
            </a:r>
          </a:p>
          <a:p>
            <a:pPr>
              <a:lnSpc>
                <a:spcPts val="1800"/>
              </a:lnSpc>
            </a:pPr>
            <a:r>
              <a:rPr lang="ru-RU" dirty="0" smtClean="0">
                <a:solidFill>
                  <a:schemeClr val="bg1"/>
                </a:solidFill>
              </a:rPr>
              <a:t>11 </a:t>
            </a:r>
            <a:r>
              <a:rPr lang="ru-RU" dirty="0">
                <a:solidFill>
                  <a:schemeClr val="bg1"/>
                </a:solidFill>
              </a:rPr>
              <a:t>октября 2015 г. – 83,5</a:t>
            </a:r>
            <a:r>
              <a:rPr lang="ru-RU" dirty="0" smtClean="0">
                <a:solidFill>
                  <a:schemeClr val="bg1"/>
                </a:solidFill>
              </a:rPr>
              <a:t>% голосов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9 августа 2020 </a:t>
            </a:r>
            <a:r>
              <a:rPr lang="ru-RU" dirty="0">
                <a:solidFill>
                  <a:schemeClr val="bg1"/>
                </a:solidFill>
              </a:rPr>
              <a:t>г.  – 80,1</a:t>
            </a:r>
            <a:r>
              <a:rPr lang="ru-RU" dirty="0" smtClean="0">
                <a:solidFill>
                  <a:schemeClr val="bg1"/>
                </a:solidFill>
              </a:rPr>
              <a:t>% голосов</a:t>
            </a:r>
          </a:p>
          <a:p>
            <a:pPr>
              <a:lnSpc>
                <a:spcPts val="1800"/>
              </a:lnSpc>
            </a:pPr>
            <a:r>
              <a:rPr lang="ru-RU" dirty="0" smtClean="0">
                <a:solidFill>
                  <a:schemeClr val="bg1"/>
                </a:solidFill>
              </a:rPr>
              <a:t>26 января 2025 г. – 86,82% голосов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11934" y="1506833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11934" y="2433594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11997" y="2819772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3037" y="3275569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19617" y="3689532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095" y="3980877"/>
            <a:ext cx="213378" cy="2194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1934" y="1945582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340370"/>
            <a:ext cx="316835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 мая 1995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государственной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символики;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придание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русскому языку статуса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государственного;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интеграция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Российской Федерацией;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Президента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досрочно распускать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Верховный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 в случаях систематического или грубого нарушения Конституции.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97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300987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340370"/>
            <a:ext cx="3168352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ВТОРОЙ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 ноября 1996 г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дополнения в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Конституцию;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перенос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Дня Независимости на 3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июля;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свободной купли-продажи земель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сельхозназначения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отмена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смертной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казни.</a:t>
            </a:r>
            <a:endParaRPr lang="ru-RU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088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340370"/>
            <a:ext cx="316835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ТРЕТИЙ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 октября 2004 г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опрос: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Президента в следующих выборах и отмена ограничений на количество сроков переизбрания.</a:t>
            </a:r>
            <a:endParaRPr lang="ru-RU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2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6227</TotalTime>
  <Words>700</Words>
  <Application>Microsoft Office PowerPoint</Application>
  <PresentationFormat>Экран (16:9)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Карпухина Ирина Алексеевна</cp:lastModifiedBy>
  <cp:revision>379</cp:revision>
  <dcterms:created xsi:type="dcterms:W3CDTF">2024-07-24T10:48:12Z</dcterms:created>
  <dcterms:modified xsi:type="dcterms:W3CDTF">2025-03-07T07:28:38Z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964957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